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4"/>
  </p:notesMasterIdLst>
  <p:sldIdLst>
    <p:sldId id="256" r:id="rId2"/>
    <p:sldId id="287" r:id="rId3"/>
    <p:sldId id="278" r:id="rId4"/>
    <p:sldId id="283" r:id="rId5"/>
    <p:sldId id="288" r:id="rId6"/>
    <p:sldId id="284" r:id="rId7"/>
    <p:sldId id="285" r:id="rId8"/>
    <p:sldId id="286" r:id="rId9"/>
    <p:sldId id="289" r:id="rId10"/>
    <p:sldId id="302" r:id="rId11"/>
    <p:sldId id="313" r:id="rId12"/>
    <p:sldId id="310" r:id="rId13"/>
    <p:sldId id="437" r:id="rId14"/>
    <p:sldId id="309" r:id="rId15"/>
    <p:sldId id="303" r:id="rId16"/>
    <p:sldId id="312" r:id="rId17"/>
    <p:sldId id="311" r:id="rId18"/>
    <p:sldId id="301" r:id="rId19"/>
    <p:sldId id="300" r:id="rId20"/>
    <p:sldId id="290" r:id="rId21"/>
    <p:sldId id="291" r:id="rId22"/>
    <p:sldId id="304" r:id="rId23"/>
    <p:sldId id="292" r:id="rId24"/>
    <p:sldId id="307" r:id="rId25"/>
    <p:sldId id="308" r:id="rId26"/>
    <p:sldId id="293" r:id="rId27"/>
    <p:sldId id="305" r:id="rId28"/>
    <p:sldId id="295" r:id="rId29"/>
    <p:sldId id="296" r:id="rId30"/>
    <p:sldId id="298" r:id="rId31"/>
    <p:sldId id="314" r:id="rId32"/>
    <p:sldId id="315" r:id="rId33"/>
    <p:sldId id="391" r:id="rId34"/>
    <p:sldId id="386" r:id="rId35"/>
    <p:sldId id="390" r:id="rId36"/>
    <p:sldId id="387" r:id="rId37"/>
    <p:sldId id="388" r:id="rId38"/>
    <p:sldId id="389" r:id="rId39"/>
    <p:sldId id="294" r:id="rId40"/>
    <p:sldId id="316" r:id="rId41"/>
    <p:sldId id="297" r:id="rId42"/>
    <p:sldId id="299" r:id="rId43"/>
    <p:sldId id="317" r:id="rId44"/>
    <p:sldId id="318" r:id="rId45"/>
    <p:sldId id="319" r:id="rId46"/>
    <p:sldId id="320" r:id="rId47"/>
    <p:sldId id="321" r:id="rId48"/>
    <p:sldId id="322" r:id="rId49"/>
    <p:sldId id="323" r:id="rId50"/>
    <p:sldId id="324" r:id="rId51"/>
    <p:sldId id="325" r:id="rId52"/>
    <p:sldId id="326" r:id="rId53"/>
    <p:sldId id="392" r:id="rId54"/>
    <p:sldId id="393" r:id="rId55"/>
    <p:sldId id="327" r:id="rId56"/>
    <p:sldId id="394" r:id="rId57"/>
    <p:sldId id="328" r:id="rId58"/>
    <p:sldId id="329" r:id="rId59"/>
    <p:sldId id="330" r:id="rId60"/>
    <p:sldId id="344" r:id="rId61"/>
    <p:sldId id="430" r:id="rId62"/>
    <p:sldId id="431" r:id="rId63"/>
    <p:sldId id="434" r:id="rId64"/>
    <p:sldId id="436" r:id="rId65"/>
    <p:sldId id="435" r:id="rId66"/>
    <p:sldId id="432" r:id="rId67"/>
    <p:sldId id="433" r:id="rId68"/>
    <p:sldId id="331" r:id="rId69"/>
    <p:sldId id="332" r:id="rId70"/>
    <p:sldId id="395" r:id="rId71"/>
    <p:sldId id="396" r:id="rId72"/>
    <p:sldId id="333" r:id="rId73"/>
    <p:sldId id="334" r:id="rId74"/>
    <p:sldId id="397" r:id="rId75"/>
    <p:sldId id="335" r:id="rId76"/>
    <p:sldId id="337" r:id="rId77"/>
    <p:sldId id="398" r:id="rId78"/>
    <p:sldId id="338" r:id="rId79"/>
    <p:sldId id="336" r:id="rId80"/>
    <p:sldId id="346" r:id="rId81"/>
    <p:sldId id="340" r:id="rId82"/>
    <p:sldId id="406" r:id="rId83"/>
    <p:sldId id="407" r:id="rId84"/>
    <p:sldId id="408" r:id="rId85"/>
    <p:sldId id="342" r:id="rId86"/>
    <p:sldId id="399" r:id="rId87"/>
    <p:sldId id="400" r:id="rId88"/>
    <p:sldId id="401" r:id="rId89"/>
    <p:sldId id="402" r:id="rId90"/>
    <p:sldId id="403" r:id="rId91"/>
    <p:sldId id="404" r:id="rId92"/>
    <p:sldId id="343" r:id="rId93"/>
    <p:sldId id="413" r:id="rId94"/>
    <p:sldId id="347" r:id="rId95"/>
    <p:sldId id="409" r:id="rId96"/>
    <p:sldId id="411" r:id="rId97"/>
    <p:sldId id="412" r:id="rId98"/>
    <p:sldId id="348" r:id="rId99"/>
    <p:sldId id="353" r:id="rId100"/>
    <p:sldId id="414" r:id="rId101"/>
    <p:sldId id="355" r:id="rId102"/>
    <p:sldId id="356" r:id="rId103"/>
    <p:sldId id="415" r:id="rId104"/>
    <p:sldId id="416" r:id="rId105"/>
    <p:sldId id="357" r:id="rId106"/>
    <p:sldId id="361" r:id="rId107"/>
    <p:sldId id="362" r:id="rId108"/>
    <p:sldId id="363" r:id="rId109"/>
    <p:sldId id="364" r:id="rId110"/>
    <p:sldId id="417" r:id="rId111"/>
    <p:sldId id="365" r:id="rId112"/>
    <p:sldId id="366" r:id="rId113"/>
    <p:sldId id="367" r:id="rId114"/>
    <p:sldId id="368" r:id="rId115"/>
    <p:sldId id="369" r:id="rId116"/>
    <p:sldId id="370" r:id="rId117"/>
    <p:sldId id="371" r:id="rId118"/>
    <p:sldId id="372" r:id="rId119"/>
    <p:sldId id="418" r:id="rId120"/>
    <p:sldId id="373" r:id="rId121"/>
    <p:sldId id="375" r:id="rId122"/>
    <p:sldId id="376" r:id="rId123"/>
    <p:sldId id="377" r:id="rId124"/>
    <p:sldId id="419" r:id="rId125"/>
    <p:sldId id="420" r:id="rId126"/>
    <p:sldId id="423" r:id="rId127"/>
    <p:sldId id="421" r:id="rId128"/>
    <p:sldId id="378" r:id="rId129"/>
    <p:sldId id="422" r:id="rId130"/>
    <p:sldId id="384" r:id="rId131"/>
    <p:sldId id="383" r:id="rId132"/>
    <p:sldId id="385" r:id="rId133"/>
    <p:sldId id="379" r:id="rId134"/>
    <p:sldId id="425" r:id="rId135"/>
    <p:sldId id="424" r:id="rId136"/>
    <p:sldId id="380" r:id="rId137"/>
    <p:sldId id="381" r:id="rId138"/>
    <p:sldId id="426" r:id="rId139"/>
    <p:sldId id="427" r:id="rId140"/>
    <p:sldId id="428" r:id="rId141"/>
    <p:sldId id="382" r:id="rId142"/>
    <p:sldId id="429" r:id="rId143"/>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93" autoAdjust="0"/>
    <p:restoredTop sz="94184" autoAdjust="0"/>
  </p:normalViewPr>
  <p:slideViewPr>
    <p:cSldViewPr snapToGrid="0">
      <p:cViewPr varScale="1">
        <p:scale>
          <a:sx n="68" d="100"/>
          <a:sy n="68" d="100"/>
        </p:scale>
        <p:origin x="628"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02614AAF-3182-48A4-940B-4F35922DD30A}" type="datetimeFigureOut">
              <a:rPr lang="zh-CN" altLang="en-US"/>
              <a:pPr>
                <a:defRPr/>
              </a:pPr>
              <a:t>2022/4/6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701D4DDA-1CF3-41BE-B1F0-E1331EF3E39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6"/>
          <p:cNvGrpSpPr>
            <a:grpSpLocks/>
          </p:cNvGrpSpPr>
          <p:nvPr/>
        </p:nvGrpSpPr>
        <p:grpSpPr bwMode="auto">
          <a:xfrm>
            <a:off x="-17463" y="0"/>
            <a:ext cx="12231688" cy="6856413"/>
            <a:chOff x="-16934" y="0"/>
            <a:chExt cx="12231160" cy="6856214"/>
          </a:xfrm>
        </p:grpSpPr>
        <p:pic>
          <p:nvPicPr>
            <p:cNvPr id="5" name="Picture 15" descr="HD-PanelTitleR1.png"/>
            <p:cNvPicPr>
              <a:picLocks noChangeAspect="1"/>
            </p:cNvPicPr>
            <p:nvPr/>
          </p:nvPicPr>
          <p:blipFill>
            <a:blip r:embed="rId2"/>
            <a:srcRect/>
            <a:stretch>
              <a:fillRect/>
            </a:stretch>
          </p:blipFill>
          <p:spPr bwMode="auto">
            <a:xfrm>
              <a:off x="0" y="0"/>
              <a:ext cx="12188825" cy="6856214"/>
            </a:xfrm>
            <a:prstGeom prst="rect">
              <a:avLst/>
            </a:prstGeom>
            <a:noFill/>
            <a:ln w="9525">
              <a:noFill/>
              <a:miter lim="800000"/>
              <a:headEnd/>
              <a:tailEnd/>
            </a:ln>
          </p:spPr>
        </p:pic>
        <p:sp>
          <p:nvSpPr>
            <p:cNvPr id="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 name="Picture 16" descr="HDRibbonTitle-UniformTrim.png"/>
            <p:cNvPicPr>
              <a:picLocks noChangeAspect="1"/>
            </p:cNvPicPr>
            <p:nvPr/>
          </p:nvPicPr>
          <p:blipFill>
            <a:blip r:embed="rId3"/>
            <a:srcRect/>
            <a:stretch>
              <a:fillRect/>
            </a:stretch>
          </p:blipFill>
          <p:spPr bwMode="auto">
            <a:xfrm>
              <a:off x="-16934" y="3147609"/>
              <a:ext cx="2478024" cy="612648"/>
            </a:xfrm>
            <a:prstGeom prst="rect">
              <a:avLst/>
            </a:prstGeom>
            <a:noFill/>
            <a:ln w="9525">
              <a:noFill/>
              <a:miter lim="800000"/>
              <a:headEnd/>
              <a:tailEnd/>
            </a:ln>
          </p:spPr>
        </p:pic>
        <p:pic>
          <p:nvPicPr>
            <p:cNvPr id="8" name="Picture 19" descr="HDRibbonTitle-UniformTrim.png"/>
            <p:cNvPicPr>
              <a:picLocks noChangeAspect="1"/>
            </p:cNvPicPr>
            <p:nvPr/>
          </p:nvPicPr>
          <p:blipFill>
            <a:blip r:embed="rId3"/>
            <a:srcRect/>
            <a:stretch>
              <a:fillRect/>
            </a:stretch>
          </p:blipFill>
          <p:spPr bwMode="auto">
            <a:xfrm>
              <a:off x="9736202" y="3147609"/>
              <a:ext cx="2478024" cy="612648"/>
            </a:xfrm>
            <a:prstGeom prst="rect">
              <a:avLst/>
            </a:prstGeom>
            <a:noFill/>
            <a:ln w="9525">
              <a:noFill/>
              <a:miter lim="800000"/>
              <a:headEnd/>
              <a:tailEnd/>
            </a:ln>
          </p:spPr>
        </p:pic>
      </p:grpSp>
      <p:cxnSp>
        <p:nvCxnSpPr>
          <p:cNvPr id="9" name="Straight Connector 14"/>
          <p:cNvCxnSpPr/>
          <p:nvPr/>
        </p:nvCxnSpPr>
        <p:spPr>
          <a:xfrm>
            <a:off x="2692400" y="3522663"/>
            <a:ext cx="681513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0" name="Date Placeholder 3"/>
          <p:cNvSpPr>
            <a:spLocks noGrp="1"/>
          </p:cNvSpPr>
          <p:nvPr>
            <p:ph type="dt" sz="half" idx="10"/>
          </p:nvPr>
        </p:nvSpPr>
        <p:spPr>
          <a:xfrm>
            <a:off x="7983538" y="5037138"/>
            <a:ext cx="896937" cy="279400"/>
          </a:xfrm>
        </p:spPr>
        <p:txBody>
          <a:bodyPr/>
          <a:lstStyle>
            <a:lvl1pPr>
              <a:defRPr/>
            </a:lvl1pPr>
          </a:lstStyle>
          <a:p>
            <a:pPr>
              <a:defRPr/>
            </a:pPr>
            <a:fld id="{53ECFA93-3544-467C-864E-04B808D0E905}" type="datetimeFigureOut">
              <a:rPr lang="en-US"/>
              <a:pPr>
                <a:defRPr/>
              </a:pPr>
              <a:t>4/6/2022</a:t>
            </a:fld>
            <a:endParaRPr lang="en-US"/>
          </a:p>
        </p:txBody>
      </p:sp>
      <p:sp>
        <p:nvSpPr>
          <p:cNvPr id="11" name="Footer Placeholder 4"/>
          <p:cNvSpPr>
            <a:spLocks noGrp="1"/>
          </p:cNvSpPr>
          <p:nvPr>
            <p:ph type="ftr" sz="quarter" idx="11"/>
          </p:nvPr>
        </p:nvSpPr>
        <p:spPr>
          <a:xfrm>
            <a:off x="2692400" y="5037138"/>
            <a:ext cx="5214938" cy="279400"/>
          </a:xfrm>
        </p:spPr>
        <p:txBody>
          <a:bodyPr/>
          <a:lstStyle>
            <a:lvl1pPr>
              <a:defRPr/>
            </a:lvl1pPr>
          </a:lstStyle>
          <a:p>
            <a:pPr>
              <a:defRPr/>
            </a:pPr>
            <a:endParaRPr lang="en-US"/>
          </a:p>
        </p:txBody>
      </p:sp>
      <p:sp>
        <p:nvSpPr>
          <p:cNvPr id="12" name="Slide Number Placeholder 5"/>
          <p:cNvSpPr>
            <a:spLocks noGrp="1"/>
          </p:cNvSpPr>
          <p:nvPr>
            <p:ph type="sldNum" sz="quarter" idx="12"/>
          </p:nvPr>
        </p:nvSpPr>
        <p:spPr>
          <a:xfrm>
            <a:off x="8956675" y="5037138"/>
            <a:ext cx="550863" cy="279400"/>
          </a:xfrm>
        </p:spPr>
        <p:txBody>
          <a:bodyPr/>
          <a:lstStyle>
            <a:lvl1pPr>
              <a:defRPr/>
            </a:lvl1pPr>
          </a:lstStyle>
          <a:p>
            <a:pPr>
              <a:defRPr/>
            </a:pPr>
            <a:fld id="{286714F1-2A27-4A5B-AE83-C58EE95A635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B209029E-F7FF-4881-9C1E-AFC7BB8ADD02}" type="datetimeFigureOut">
              <a:rPr lang="en-US"/>
              <a:pPr>
                <a:defRPr/>
              </a:pPr>
              <a:t>4/6/2022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9D1EC92-16D5-448B-80CA-0DE9503F3F3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cxnSp>
        <p:nvCxnSpPr>
          <p:cNvPr id="4" name="Straight Connector 14"/>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303868" y="982132"/>
            <a:ext cx="9592732" cy="2954868"/>
          </a:xfrm>
        </p:spPr>
        <p:txBody>
          <a:bodyP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7D421B24-2376-4C9E-B0A2-62579B7ABA62}" type="datetimeFigureOut">
              <a:rPr lang="en-US"/>
              <a:pPr>
                <a:defRPr/>
              </a:pPr>
              <a:t>4/6/2022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7E609F-A997-4AC5-BE48-0526DCC4477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TextBox 13"/>
          <p:cNvSpPr txBox="1"/>
          <p:nvPr/>
        </p:nvSpPr>
        <p:spPr>
          <a:xfrm>
            <a:off x="862013" y="879475"/>
            <a:ext cx="609600" cy="585788"/>
          </a:xfrm>
          <a:prstGeom prst="rect">
            <a:avLst/>
          </a:prstGeom>
        </p:spPr>
        <p:txBody>
          <a:bodyPr anchor="ctr"/>
          <a:lstStyle/>
          <a:p>
            <a:pPr fontAlgn="auto">
              <a:spcBef>
                <a:spcPts val="0"/>
              </a:spcBef>
              <a:spcAft>
                <a:spcPts val="0"/>
              </a:spcAft>
              <a:defRPr/>
            </a:pPr>
            <a:r>
              <a:rPr lang="en-US" sz="8000" dirty="0">
                <a:latin typeface="+mn-lt"/>
                <a:ea typeface="+mn-ea"/>
              </a:rPr>
              <a:t>“</a:t>
            </a:r>
          </a:p>
        </p:txBody>
      </p:sp>
      <p:sp>
        <p:nvSpPr>
          <p:cNvPr id="6" name="TextBox 14"/>
          <p:cNvSpPr txBox="1"/>
          <p:nvPr/>
        </p:nvSpPr>
        <p:spPr>
          <a:xfrm>
            <a:off x="10599738" y="2827338"/>
            <a:ext cx="609600" cy="585787"/>
          </a:xfrm>
          <a:prstGeom prst="rect">
            <a:avLst/>
          </a:prstGeom>
        </p:spPr>
        <p:txBody>
          <a:bodyPr anchor="ctr"/>
          <a:lstStyle/>
          <a:p>
            <a:pPr algn="r" fontAlgn="auto">
              <a:spcBef>
                <a:spcPts val="0"/>
              </a:spcBef>
              <a:spcAft>
                <a:spcPts val="0"/>
              </a:spcAft>
              <a:defRPr/>
            </a:pPr>
            <a:r>
              <a:rPr lang="en-US" sz="8000" dirty="0">
                <a:latin typeface="+mn-lt"/>
                <a:ea typeface="+mn-ea"/>
              </a:rPr>
              <a:t>”</a:t>
            </a:r>
          </a:p>
        </p:txBody>
      </p:sp>
      <p:cxnSp>
        <p:nvCxnSpPr>
          <p:cNvPr id="7" name="Straight Connector 18"/>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370668"/>
          </a:xfr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fld id="{527DEE41-BF29-442E-87EE-45D412BB4C97}" type="datetimeFigureOut">
              <a:rPr lang="en-US"/>
              <a:pPr>
                <a:defRPr/>
              </a:pPr>
              <a:t>4/6/2022</a:t>
            </a:fld>
            <a:endParaRPr lang="en-US"/>
          </a:p>
        </p:txBody>
      </p:sp>
      <p:sp>
        <p:nvSpPr>
          <p:cNvPr id="9" name="Footer Placeholder 4"/>
          <p:cNvSpPr>
            <a:spLocks noGrp="1"/>
          </p:cNvSpPr>
          <p:nvPr>
            <p:ph type="ftr" sz="quarter" idx="15"/>
          </p:nvPr>
        </p:nvSpPr>
        <p:spPr/>
        <p:txBody>
          <a:bodyPr/>
          <a:lstStyle>
            <a:lvl1pPr>
              <a:defRPr/>
            </a:lvl1pPr>
          </a:lstStyle>
          <a:p>
            <a:pPr>
              <a:defRPr/>
            </a:pPr>
            <a:endParaRPr lang="en-US"/>
          </a:p>
        </p:txBody>
      </p:sp>
      <p:sp>
        <p:nvSpPr>
          <p:cNvPr id="11" name="Slide Number Placeholder 5"/>
          <p:cNvSpPr>
            <a:spLocks noGrp="1"/>
          </p:cNvSpPr>
          <p:nvPr>
            <p:ph type="sldNum" sz="quarter" idx="16"/>
          </p:nvPr>
        </p:nvSpPr>
        <p:spPr/>
        <p:txBody>
          <a:bodyPr/>
          <a:lstStyle>
            <a:lvl1pPr>
              <a:defRPr/>
            </a:lvl1pPr>
          </a:lstStyle>
          <a:p>
            <a:pPr>
              <a:defRPr/>
            </a:pPr>
            <a:fld id="{C6405882-84DD-4F16-A753-0683BD9CBFE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AED1093F-1A29-4F9C-B248-2C1AD8B7DC05}" type="datetimeFigureOut">
              <a:rPr lang="en-US"/>
              <a:pPr>
                <a:defRPr/>
              </a:pPr>
              <a:t>4/6/2022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988E84-3DCE-405E-8C93-521F32E0B3CC}"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TextBox 11"/>
          <p:cNvSpPr txBox="1"/>
          <p:nvPr/>
        </p:nvSpPr>
        <p:spPr>
          <a:xfrm>
            <a:off x="862013" y="879475"/>
            <a:ext cx="609600" cy="585788"/>
          </a:xfrm>
          <a:prstGeom prst="rect">
            <a:avLst/>
          </a:prstGeom>
        </p:spPr>
        <p:txBody>
          <a:bodyPr anchor="ctr"/>
          <a:lstStyle/>
          <a:p>
            <a:pPr fontAlgn="auto">
              <a:spcBef>
                <a:spcPts val="0"/>
              </a:spcBef>
              <a:spcAft>
                <a:spcPts val="0"/>
              </a:spcAft>
              <a:defRPr/>
            </a:pPr>
            <a:r>
              <a:rPr lang="en-US" sz="8000" dirty="0">
                <a:latin typeface="+mn-lt"/>
                <a:ea typeface="+mn-ea"/>
              </a:rPr>
              <a:t>“</a:t>
            </a:r>
          </a:p>
        </p:txBody>
      </p:sp>
      <p:sp>
        <p:nvSpPr>
          <p:cNvPr id="6" name="TextBox 12"/>
          <p:cNvSpPr txBox="1"/>
          <p:nvPr/>
        </p:nvSpPr>
        <p:spPr>
          <a:xfrm>
            <a:off x="10599738" y="2598738"/>
            <a:ext cx="609600" cy="585787"/>
          </a:xfrm>
          <a:prstGeom prst="rect">
            <a:avLst/>
          </a:prstGeom>
        </p:spPr>
        <p:txBody>
          <a:bodyPr anchor="ctr"/>
          <a:lstStyle/>
          <a:p>
            <a:pPr algn="r" fontAlgn="auto">
              <a:spcBef>
                <a:spcPts val="0"/>
              </a:spcBef>
              <a:spcAft>
                <a:spcPts val="0"/>
              </a:spcAft>
              <a:defRPr/>
            </a:pPr>
            <a:r>
              <a:rPr lang="en-US" sz="8000" dirty="0">
                <a:latin typeface="+mn-lt"/>
                <a:ea typeface="+mn-ea"/>
              </a:rPr>
              <a:t>”</a:t>
            </a:r>
          </a:p>
        </p:txBody>
      </p:sp>
      <p:cxnSp>
        <p:nvCxnSpPr>
          <p:cNvPr id="7" name="Straight Connector 25"/>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243668"/>
          </a:xfr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fld id="{B16A0A63-91CA-4BBE-8E91-E733ECF8FEBA}" type="datetimeFigureOut">
              <a:rPr lang="en-US"/>
              <a:pPr>
                <a:defRPr/>
              </a:pPr>
              <a:t>4/6/2022</a:t>
            </a:fld>
            <a:endParaRPr lang="en-US"/>
          </a:p>
        </p:txBody>
      </p:sp>
      <p:sp>
        <p:nvSpPr>
          <p:cNvPr id="9" name="Footer Placeholder 4"/>
          <p:cNvSpPr>
            <a:spLocks noGrp="1"/>
          </p:cNvSpPr>
          <p:nvPr>
            <p:ph type="ftr" sz="quarter" idx="15"/>
          </p:nvPr>
        </p:nvSpPr>
        <p:spPr/>
        <p:txBody>
          <a:bodyPr/>
          <a:lstStyle>
            <a:lvl1pPr>
              <a:defRPr/>
            </a:lvl1pPr>
          </a:lstStyle>
          <a:p>
            <a:pPr>
              <a:defRPr/>
            </a:pPr>
            <a:endParaRPr lang="en-US"/>
          </a:p>
        </p:txBody>
      </p:sp>
      <p:sp>
        <p:nvSpPr>
          <p:cNvPr id="10" name="Slide Number Placeholder 5"/>
          <p:cNvSpPr>
            <a:spLocks noGrp="1"/>
          </p:cNvSpPr>
          <p:nvPr>
            <p:ph type="sldNum" sz="quarter" idx="16"/>
          </p:nvPr>
        </p:nvSpPr>
        <p:spPr/>
        <p:txBody>
          <a:bodyPr/>
          <a:lstStyle>
            <a:lvl1pPr>
              <a:defRPr/>
            </a:lvl1pPr>
          </a:lstStyle>
          <a:p>
            <a:pPr>
              <a:defRPr/>
            </a:pPr>
            <a:fld id="{B3E609AC-4CE3-4843-A646-AD18E185F6A0}"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cxnSp>
        <p:nvCxnSpPr>
          <p:cNvPr id="5" name="Straight Connector 14"/>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982132"/>
            <a:ext cx="9609666" cy="2243668"/>
          </a:xfrm>
        </p:spPr>
        <p:txBody>
          <a:bodyPr rtlCol="0">
            <a:normAutofit/>
          </a:bodyPr>
          <a:lstStyle>
            <a:lvl1pPr>
              <a:defRPr lang="en-US" b="0" dirty="0"/>
            </a:lvl1pPr>
          </a:lstStyle>
          <a:p>
            <a:pPr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6" name="Date Placeholder 3"/>
          <p:cNvSpPr>
            <a:spLocks noGrp="1"/>
          </p:cNvSpPr>
          <p:nvPr>
            <p:ph type="dt" sz="half" idx="14"/>
          </p:nvPr>
        </p:nvSpPr>
        <p:spPr/>
        <p:txBody>
          <a:bodyPr/>
          <a:lstStyle>
            <a:lvl1pPr>
              <a:defRPr/>
            </a:lvl1pPr>
          </a:lstStyle>
          <a:p>
            <a:pPr>
              <a:defRPr/>
            </a:pPr>
            <a:fld id="{EA42385B-44D1-44B0-AAA2-6040E6C24F80}" type="datetimeFigureOut">
              <a:rPr lang="en-US"/>
              <a:pPr>
                <a:defRPr/>
              </a:pPr>
              <a:t>4/6/2022</a:t>
            </a:fld>
            <a:endParaRPr lang="en-US"/>
          </a:p>
        </p:txBody>
      </p:sp>
      <p:sp>
        <p:nvSpPr>
          <p:cNvPr id="7" name="Footer Placeholder 4"/>
          <p:cNvSpPr>
            <a:spLocks noGrp="1"/>
          </p:cNvSpPr>
          <p:nvPr>
            <p:ph type="ftr" sz="quarter" idx="15"/>
          </p:nvPr>
        </p:nvSpPr>
        <p:spPr/>
        <p:txBody>
          <a:bodyPr/>
          <a:lstStyle>
            <a:lvl1pPr>
              <a:defRPr/>
            </a:lvl1pPr>
          </a:lstStyle>
          <a:p>
            <a:pPr>
              <a:defRPr/>
            </a:pPr>
            <a:endParaRPr lang="en-US"/>
          </a:p>
        </p:txBody>
      </p:sp>
      <p:sp>
        <p:nvSpPr>
          <p:cNvPr id="8" name="Slide Number Placeholder 5"/>
          <p:cNvSpPr>
            <a:spLocks noGrp="1"/>
          </p:cNvSpPr>
          <p:nvPr>
            <p:ph type="sldNum" sz="quarter" idx="16"/>
          </p:nvPr>
        </p:nvSpPr>
        <p:spPr/>
        <p:txBody>
          <a:bodyPr/>
          <a:lstStyle>
            <a:lvl1pPr>
              <a:defRPr/>
            </a:lvl1pPr>
          </a:lstStyle>
          <a:p>
            <a:pPr>
              <a:defRPr/>
            </a:pPr>
            <a:fld id="{3725A74A-32B5-48E2-B709-249F20A16D57}"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cxnSp>
        <p:nvCxnSpPr>
          <p:cNvPr id="4" name="Straight Connector 13"/>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739BDD28-B127-4795-8AFE-DF7F307D8242}" type="datetimeFigureOut">
              <a:rPr lang="en-US"/>
              <a:pPr>
                <a:defRPr/>
              </a:pPr>
              <a:t>4/6/2022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D353599-EC7A-478D-84B2-FEEFBD1AB692}"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cxnSp>
        <p:nvCxnSpPr>
          <p:cNvPr id="4" name="Straight Connector 13"/>
          <p:cNvCxnSpPr/>
          <p:nvPr/>
        </p:nvCxnSpPr>
        <p:spPr>
          <a:xfrm>
            <a:off x="886460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65E3EBF4-E3B8-4EDF-940E-EFBD6F329AC7}" type="datetimeFigureOut">
              <a:rPr lang="en-US"/>
              <a:pPr>
                <a:defRPr/>
              </a:pPr>
              <a:t>4/6/2022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908DC31-9E64-4795-8D48-6D87FE63CD56}"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407834" y="692151"/>
            <a:ext cx="8640233" cy="576263"/>
          </a:xfrm>
        </p:spPr>
        <p:txBody>
          <a:bodyPr/>
          <a:lstStyle/>
          <a:p>
            <a:r>
              <a:rPr lang="zh-CN" altLang="en-US"/>
              <a:t>单击此处编辑母版标题样式</a:t>
            </a:r>
          </a:p>
        </p:txBody>
      </p:sp>
      <p:sp>
        <p:nvSpPr>
          <p:cNvPr id="3" name="文本占位符 2"/>
          <p:cNvSpPr>
            <a:spLocks noGrp="1"/>
          </p:cNvSpPr>
          <p:nvPr>
            <p:ph type="body" sz="half" idx="1"/>
          </p:nvPr>
        </p:nvSpPr>
        <p:spPr>
          <a:xfrm>
            <a:off x="527051" y="1341439"/>
            <a:ext cx="5681133"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11385" y="1341439"/>
            <a:ext cx="5683249"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r>
              <a:rPr lang="zh-CN" altLang="en-US"/>
              <a:t>第</a:t>
            </a:r>
            <a:fld id="{355289E4-3784-47D0-8527-6EEC22B72868}" type="slidenum">
              <a:rPr lang="zh-CN" altLang="en-US"/>
              <a:pPr>
                <a:defRPr/>
              </a:pPr>
              <a:t>‹#›</a:t>
            </a:fld>
            <a:r>
              <a:rPr lang="zh-CN" altLang="en-US"/>
              <a:t>页 共</a:t>
            </a:r>
            <a:r>
              <a:rPr lang="en-US" altLang="zh-CN"/>
              <a:t>93</a:t>
            </a:r>
            <a:r>
              <a:rPr lang="zh-CN" altLang="en-US"/>
              <a:t>页</a:t>
            </a:r>
          </a:p>
        </p:txBody>
      </p:sp>
    </p:spTree>
  </p:cSld>
  <p:clrMapOvr>
    <a:masterClrMapping/>
  </p:clrMapOvr>
  <p:transition spd="slow">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Straight Connector 6"/>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10"/>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4" name="Straight Connector 15"/>
          <p:cNvCxnSpPr/>
          <p:nvPr/>
        </p:nvCxnSpPr>
        <p:spPr>
          <a:xfrm>
            <a:off x="2012950" y="3709988"/>
            <a:ext cx="81629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65C3D43C-209A-43BB-BBBF-2FC8C4E70BD7}" type="datetimeFigureOut">
              <a:rPr lang="en-US"/>
              <a:pPr>
                <a:defRPr/>
              </a:pPr>
              <a:t>4/6/2022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6851092-113E-4973-AE74-84CD29CF032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Straight Connector 7"/>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4"/>
          <p:cNvSpPr>
            <a:spLocks noGrp="1"/>
          </p:cNvSpPr>
          <p:nvPr>
            <p:ph type="dt" sz="half" idx="10"/>
          </p:nvPr>
        </p:nvSpPr>
        <p:spPr/>
        <p:txBody>
          <a:bodyPr/>
          <a:lstStyle>
            <a:lvl1pPr>
              <a:defRPr/>
            </a:lvl1pPr>
          </a:lstStyle>
          <a:p>
            <a:pPr>
              <a:defRPr/>
            </a:pPr>
            <a:fld id="{39A07179-1A35-45F9-BDB6-22D3C448AFBB}" type="datetimeFigureOut">
              <a:rPr lang="en-US"/>
              <a:pPr>
                <a:defRPr/>
              </a:pPr>
              <a:t>4/6/2022</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337633DB-3440-42A4-ABF9-D7E5A7CCC73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7" name="Straight Connector 17"/>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6"/>
          <p:cNvSpPr>
            <a:spLocks noGrp="1"/>
          </p:cNvSpPr>
          <p:nvPr>
            <p:ph type="dt" sz="half" idx="10"/>
          </p:nvPr>
        </p:nvSpPr>
        <p:spPr/>
        <p:txBody>
          <a:bodyPr/>
          <a:lstStyle>
            <a:lvl1pPr>
              <a:defRPr/>
            </a:lvl1pPr>
          </a:lstStyle>
          <a:p>
            <a:pPr>
              <a:defRPr/>
            </a:pPr>
            <a:fld id="{145838A8-61A1-4415-8EE4-25C2DC3798D4}" type="datetimeFigureOut">
              <a:rPr lang="en-US"/>
              <a:pPr>
                <a:defRPr/>
              </a:pPr>
              <a:t>4/6/2022</a:t>
            </a:fld>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7D8DA757-02E4-4FC2-9A82-B151DB86B4BD}"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3" name="Straight Connector 13"/>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A3C0AD5-E638-4F4A-A03D-7A8A94D6D195}" type="datetimeFigureOut">
              <a:rPr lang="en-US"/>
              <a:pPr>
                <a:defRPr/>
              </a:pPr>
              <a:t>4/6/2022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E09D656-B8F7-4C9B-B63F-58C6A3CE428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cxnSp>
        <p:nvCxnSpPr>
          <p:cNvPr id="5" name="Straight Connector 15"/>
          <p:cNvCxnSpPr/>
          <p:nvPr/>
        </p:nvCxnSpPr>
        <p:spPr>
          <a:xfrm>
            <a:off x="1395413" y="2913063"/>
            <a:ext cx="35147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293811" y="3031065"/>
            <a:ext cx="3718455" cy="2438404"/>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9EA45559-AB85-4BBB-A2D2-FFF6290D1766}" type="datetimeFigureOut">
              <a:rPr lang="en-US"/>
              <a:pPr>
                <a:defRPr/>
              </a:pPr>
              <a:t>4/6/2022</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62AE1776-A0AA-45A6-8065-9D07B5F5B73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295399" y="3255432"/>
            <a:ext cx="6241816"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A4B25B0C-20E7-415B-A5F6-197213843DDE}" type="datetimeFigureOut">
              <a:rPr lang="en-US"/>
              <a:pPr>
                <a:defRPr/>
              </a:pPr>
              <a:t>4/6/2022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C16FF5F-3EE7-402F-BBAF-6E1A7D95074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15875" y="0"/>
            <a:ext cx="12230100" cy="6856413"/>
            <a:chOff x="-15736" y="0"/>
            <a:chExt cx="12229962" cy="6856214"/>
          </a:xfrm>
        </p:grpSpPr>
        <p:pic>
          <p:nvPicPr>
            <p:cNvPr id="1032" name="Picture 7" descr="HD-PanelContent.png"/>
            <p:cNvPicPr>
              <a:picLocks noChangeAspect="1"/>
            </p:cNvPicPr>
            <p:nvPr/>
          </p:nvPicPr>
          <p:blipFill>
            <a:blip r:embed="rId20"/>
            <a:srcRect/>
            <a:stretch>
              <a:fillRect/>
            </a:stretch>
          </p:blipFill>
          <p:spPr bwMode="auto">
            <a:xfrm>
              <a:off x="0" y="0"/>
              <a:ext cx="12188825" cy="6856214"/>
            </a:xfrm>
            <a:prstGeom prst="rect">
              <a:avLst/>
            </a:prstGeom>
            <a:noFill/>
            <a:ln w="9525">
              <a:noFill/>
              <a:miter lim="800000"/>
              <a:headEnd/>
              <a:tailEnd/>
            </a:ln>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36" name="Picture 9" descr="HDRibbonContent-UniformTrim.png"/>
            <p:cNvPicPr>
              <a:picLocks noChangeAspect="1"/>
            </p:cNvPicPr>
            <p:nvPr/>
          </p:nvPicPr>
          <p:blipFill>
            <a:blip r:embed="rId21"/>
            <a:srcRect/>
            <a:stretch>
              <a:fillRect/>
            </a:stretch>
          </p:blipFill>
          <p:spPr bwMode="auto">
            <a:xfrm>
              <a:off x="-15736" y="3153832"/>
              <a:ext cx="777240" cy="606425"/>
            </a:xfrm>
            <a:prstGeom prst="rect">
              <a:avLst/>
            </a:prstGeom>
            <a:noFill/>
            <a:ln w="9525">
              <a:noFill/>
              <a:miter lim="800000"/>
              <a:headEnd/>
              <a:tailEnd/>
            </a:ln>
          </p:spPr>
        </p:pic>
        <p:pic>
          <p:nvPicPr>
            <p:cNvPr id="1037" name="Picture 10" descr="HDRibbonContent-UniformTrim.png"/>
            <p:cNvPicPr>
              <a:picLocks noChangeAspect="1"/>
            </p:cNvPicPr>
            <p:nvPr/>
          </p:nvPicPr>
          <p:blipFill>
            <a:blip r:embed="rId21"/>
            <a:srcRect/>
            <a:stretch>
              <a:fillRect/>
            </a:stretch>
          </p:blipFill>
          <p:spPr bwMode="auto">
            <a:xfrm>
              <a:off x="11436986" y="3153832"/>
              <a:ext cx="777240" cy="606425"/>
            </a:xfrm>
            <a:prstGeom prst="rect">
              <a:avLst/>
            </a:prstGeom>
            <a:noFill/>
            <a:ln w="9525">
              <a:noFill/>
              <a:miter lim="800000"/>
              <a:headEnd/>
              <a:tailEnd/>
            </a:ln>
          </p:spPr>
        </p:pic>
      </p:grpSp>
      <p:sp>
        <p:nvSpPr>
          <p:cNvPr id="1027" name="Title Placeholder 1"/>
          <p:cNvSpPr>
            <a:spLocks noGrp="1"/>
          </p:cNvSpPr>
          <p:nvPr>
            <p:ph type="title"/>
          </p:nvPr>
        </p:nvSpPr>
        <p:spPr bwMode="auto">
          <a:xfrm>
            <a:off x="1295400" y="982663"/>
            <a:ext cx="9601200" cy="1303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Text Placeholder 2"/>
          <p:cNvSpPr>
            <a:spLocks noGrp="1"/>
          </p:cNvSpPr>
          <p:nvPr>
            <p:ph type="body" idx="1"/>
          </p:nvPr>
        </p:nvSpPr>
        <p:spPr bwMode="auto">
          <a:xfrm>
            <a:off x="1295400" y="2557463"/>
            <a:ext cx="9601200" cy="3317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8677275" y="5969000"/>
            <a:ext cx="1600200" cy="279400"/>
          </a:xfrm>
          <a:prstGeom prst="rect">
            <a:avLst/>
          </a:prstGeom>
        </p:spPr>
        <p:txBody>
          <a:bodyPr vert="horz" lIns="91440" tIns="45720" rIns="91440" bIns="45720" rtlCol="0" anchor="ctr"/>
          <a:lstStyle>
            <a:lvl1pPr algn="r" fontAlgn="auto">
              <a:spcBef>
                <a:spcPts val="0"/>
              </a:spcBef>
              <a:spcAft>
                <a:spcPts val="0"/>
              </a:spcAft>
              <a:defRPr sz="1000" b="0" i="0">
                <a:solidFill>
                  <a:schemeClr val="tx1"/>
                </a:solidFill>
                <a:effectLst/>
                <a:latin typeface="+mn-lt"/>
                <a:ea typeface="+mn-ea"/>
              </a:defRPr>
            </a:lvl1pPr>
          </a:lstStyle>
          <a:p>
            <a:pPr>
              <a:defRPr/>
            </a:pPr>
            <a:fld id="{702BC963-6630-40EE-8D97-8CF228C970A7}" type="datetimeFigureOut">
              <a:rPr lang="en-US"/>
              <a:pPr>
                <a:defRPr/>
              </a:pPr>
              <a:t>4/6/2022</a:t>
            </a:fld>
            <a:endParaRPr lang="en-US"/>
          </a:p>
        </p:txBody>
      </p:sp>
      <p:sp>
        <p:nvSpPr>
          <p:cNvPr id="5" name="Footer Placeholder 4"/>
          <p:cNvSpPr>
            <a:spLocks noGrp="1"/>
          </p:cNvSpPr>
          <p:nvPr>
            <p:ph type="ftr" sz="quarter" idx="3"/>
          </p:nvPr>
        </p:nvSpPr>
        <p:spPr>
          <a:xfrm>
            <a:off x="1295400" y="5969000"/>
            <a:ext cx="7305675" cy="279400"/>
          </a:xfrm>
          <a:prstGeom prst="rect">
            <a:avLst/>
          </a:prstGeom>
        </p:spPr>
        <p:txBody>
          <a:bodyPr vert="horz" lIns="91440" tIns="45720" rIns="91440" bIns="45720" rtlCol="0" anchor="ctr"/>
          <a:lstStyle>
            <a:lvl1pPr algn="l" fontAlgn="auto">
              <a:spcBef>
                <a:spcPts val="0"/>
              </a:spcBef>
              <a:spcAft>
                <a:spcPts val="0"/>
              </a:spcAft>
              <a:defRPr sz="1000" b="0" i="0">
                <a:solidFill>
                  <a:schemeClr val="tx1"/>
                </a:solidFill>
                <a:effectLst/>
                <a:latin typeface="+mn-lt"/>
                <a:ea typeface="+mn-ea"/>
              </a:defRPr>
            </a:lvl1pPr>
          </a:lstStyle>
          <a:p>
            <a:pPr>
              <a:defRPr/>
            </a:pPr>
            <a:endParaRPr lang="en-US"/>
          </a:p>
        </p:txBody>
      </p:sp>
      <p:sp>
        <p:nvSpPr>
          <p:cNvPr id="6" name="Slide Number Placeholder 5"/>
          <p:cNvSpPr>
            <a:spLocks noGrp="1"/>
          </p:cNvSpPr>
          <p:nvPr>
            <p:ph type="sldNum" sz="quarter" idx="4"/>
          </p:nvPr>
        </p:nvSpPr>
        <p:spPr>
          <a:xfrm>
            <a:off x="10353675" y="5969000"/>
            <a:ext cx="542925" cy="279400"/>
          </a:xfrm>
          <a:prstGeom prst="rect">
            <a:avLst/>
          </a:prstGeom>
        </p:spPr>
        <p:txBody>
          <a:bodyPr vert="horz" lIns="91440" tIns="45720" rIns="91440" bIns="45720" rtlCol="0" anchor="ctr"/>
          <a:lstStyle>
            <a:lvl1pPr algn="r" fontAlgn="auto">
              <a:spcBef>
                <a:spcPts val="0"/>
              </a:spcBef>
              <a:spcAft>
                <a:spcPts val="0"/>
              </a:spcAft>
              <a:defRPr sz="1000" b="0" i="0">
                <a:solidFill>
                  <a:schemeClr val="tx1"/>
                </a:solidFill>
                <a:effectLst/>
                <a:latin typeface="+mn-lt"/>
                <a:ea typeface="+mn-ea"/>
              </a:defRPr>
            </a:lvl1pPr>
          </a:lstStyle>
          <a:p>
            <a:pPr>
              <a:defRPr/>
            </a:pPr>
            <a:fld id="{56C0B2CB-9B51-45B9-99A3-804AA40746C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66" r:id="rId7"/>
    <p:sldLayoutId id="2147483673" r:id="rId8"/>
    <p:sldLayoutId id="2147483665" r:id="rId9"/>
    <p:sldLayoutId id="2147483664" r:id="rId10"/>
    <p:sldLayoutId id="2147483674" r:id="rId11"/>
    <p:sldLayoutId id="2147483675" r:id="rId12"/>
    <p:sldLayoutId id="2147483663" r:id="rId13"/>
    <p:sldLayoutId id="2147483676" r:id="rId14"/>
    <p:sldLayoutId id="2147483677" r:id="rId15"/>
    <p:sldLayoutId id="2147483678" r:id="rId16"/>
    <p:sldLayoutId id="2147483679" r:id="rId17"/>
    <p:sldLayoutId id="2147483680" r:id="rId18"/>
  </p:sldLayoutIdLst>
  <p:txStyles>
    <p:titleStyle>
      <a:lvl1pPr algn="ctr" defTabSz="457200" rtl="0" eaLnBrk="0" fontAlgn="base" hangingPunct="0">
        <a:spcBef>
          <a:spcPct val="0"/>
        </a:spcBef>
        <a:spcAft>
          <a:spcPct val="0"/>
        </a:spcAft>
        <a:defRPr sz="44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400">
          <a:solidFill>
            <a:srgbClr val="262626"/>
          </a:solidFill>
          <a:latin typeface="Garamond" pitchFamily="18" charset="0"/>
        </a:defRPr>
      </a:lvl2pPr>
      <a:lvl3pPr algn="ctr" defTabSz="457200" rtl="0" eaLnBrk="0" fontAlgn="base" hangingPunct="0">
        <a:spcBef>
          <a:spcPct val="0"/>
        </a:spcBef>
        <a:spcAft>
          <a:spcPct val="0"/>
        </a:spcAft>
        <a:defRPr sz="4400">
          <a:solidFill>
            <a:srgbClr val="262626"/>
          </a:solidFill>
          <a:latin typeface="Garamond" pitchFamily="18" charset="0"/>
        </a:defRPr>
      </a:lvl3pPr>
      <a:lvl4pPr algn="ctr" defTabSz="457200" rtl="0" eaLnBrk="0" fontAlgn="base" hangingPunct="0">
        <a:spcBef>
          <a:spcPct val="0"/>
        </a:spcBef>
        <a:spcAft>
          <a:spcPct val="0"/>
        </a:spcAft>
        <a:defRPr sz="4400">
          <a:solidFill>
            <a:srgbClr val="262626"/>
          </a:solidFill>
          <a:latin typeface="Garamond" pitchFamily="18" charset="0"/>
        </a:defRPr>
      </a:lvl4pPr>
      <a:lvl5pPr algn="ctr" defTabSz="457200" rtl="0" eaLnBrk="0" fontAlgn="base" hangingPunct="0">
        <a:spcBef>
          <a:spcPct val="0"/>
        </a:spcBef>
        <a:spcAft>
          <a:spcPct val="0"/>
        </a:spcAft>
        <a:defRPr sz="4400">
          <a:solidFill>
            <a:srgbClr val="262626"/>
          </a:solidFill>
          <a:latin typeface="Garamond"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0" fontAlgn="base" hangingPunct="0">
        <a:spcBef>
          <a:spcPct val="20000"/>
        </a:spcBef>
        <a:spcAft>
          <a:spcPts val="600"/>
        </a:spcAft>
        <a:buClr>
          <a:schemeClr val="accent1"/>
        </a:buClr>
        <a:buSzPct val="115000"/>
        <a:buFont typeface="Arial"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baike.baidu.com/item/%E5%AD%98%E5%82%A8%E6%B1%A0"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man.linuxde.net/bg" TargetMode="External"/><Relationship Id="rId2" Type="http://schemas.openxmlformats.org/officeDocument/2006/relationships/hyperlink" Target="http://man.linuxde.net/fg"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12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60.xml"/><Relationship Id="rId4" Type="http://schemas.openxmlformats.org/officeDocument/2006/relationships/slide" Target="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baike.baidu.com/item/%E7%A1%AC%E7%9B%98%E6%8E%A5%E5%8F%A3" TargetMode="External"/><Relationship Id="rId2" Type="http://schemas.openxmlformats.org/officeDocument/2006/relationships/hyperlink" Target="https://baike.baidu.com/item/%E5%B0%8F%E5%9E%8B%E8%AE%A1%E7%AE%97%E6%9C%BA%E7%B3%BB%E7%BB%9F%E6%8E%A5%E5%8F%A3/10638565" TargetMode="External"/><Relationship Id="rId1" Type="http://schemas.openxmlformats.org/officeDocument/2006/relationships/slideLayout" Target="../slideLayouts/slideLayout2.xml"/><Relationship Id="rId5" Type="http://schemas.openxmlformats.org/officeDocument/2006/relationships/hyperlink" Target="https://baike.baidu.com/item/%E7%83%AD%E6%8F%92%E6%8B%94/203637" TargetMode="External"/><Relationship Id="rId4" Type="http://schemas.openxmlformats.org/officeDocument/2006/relationships/hyperlink" Target="https://baike.baidu.com/item/%E7%A1%AC%E7%9B%98%E8%BD%AC%E9%80%9F/275085"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baike.baidu.com/item/%E5%B9%B3%E8%A1%A1%E6%A0%91"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www.rarlab.com/download.htm"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ctrTitle"/>
          </p:nvPr>
        </p:nvSpPr>
        <p:spPr>
          <a:xfrm>
            <a:off x="2692400" y="1871663"/>
            <a:ext cx="6815138" cy="1514475"/>
          </a:xfrm>
        </p:spPr>
        <p:txBody>
          <a:bodyPr/>
          <a:lstStyle/>
          <a:p>
            <a:pPr eaLnBrk="1" hangingPunct="1"/>
            <a:r>
              <a:rPr lang="en-US" altLang="zh-CN" dirty="0">
                <a:ln>
                  <a:noFill/>
                </a:ln>
                <a:cs typeface="方正舒体"/>
              </a:rPr>
              <a:t>Linux</a:t>
            </a:r>
            <a:r>
              <a:rPr lang="zh-CN" altLang="en-US" dirty="0">
                <a:ln>
                  <a:noFill/>
                </a:ln>
                <a:cs typeface="方正舒体"/>
              </a:rPr>
              <a:t>操作系统</a:t>
            </a:r>
          </a:p>
        </p:txBody>
      </p:sp>
      <p:sp>
        <p:nvSpPr>
          <p:cNvPr id="21506" name="副标题 2"/>
          <p:cNvSpPr>
            <a:spLocks noGrp="1"/>
          </p:cNvSpPr>
          <p:nvPr>
            <p:ph type="subTitle" idx="1"/>
          </p:nvPr>
        </p:nvSpPr>
        <p:spPr>
          <a:xfrm>
            <a:off x="2692400" y="3932238"/>
            <a:ext cx="6815138" cy="819150"/>
          </a:xfrm>
        </p:spPr>
        <p:txBody>
          <a:bodyPr/>
          <a:lstStyle/>
          <a:p>
            <a:pPr eaLnBrk="1" hangingPunct="1">
              <a:lnSpc>
                <a:spcPct val="90000"/>
              </a:lnSpc>
            </a:pPr>
            <a:r>
              <a:rPr lang="zh-CN" altLang="en-US" dirty="0">
                <a:cs typeface="方正舒体"/>
              </a:rPr>
              <a:t>姜秀柱</a:t>
            </a:r>
            <a:endParaRPr lang="en-US" altLang="zh-CN" dirty="0">
              <a:cs typeface="方正舒体"/>
            </a:endParaRPr>
          </a:p>
          <a:p>
            <a:pPr eaLnBrk="1" hangingPunct="1">
              <a:lnSpc>
                <a:spcPct val="90000"/>
              </a:lnSpc>
            </a:pPr>
            <a:r>
              <a:rPr lang="en-US" altLang="zh-CN" dirty="0">
                <a:cs typeface="方正舒体"/>
              </a:rPr>
              <a:t>2018-09-3</a:t>
            </a:r>
            <a:endParaRPr lang="en-US" altLang="zh-CN" dirty="0">
              <a:ea typeface="宋体"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四种目录</a:t>
            </a:r>
            <a:endParaRPr lang="zh-CN" altLang="en-US" dirty="0"/>
          </a:p>
        </p:txBody>
      </p:sp>
      <p:sp>
        <p:nvSpPr>
          <p:cNvPr id="3" name="内容占位符 2"/>
          <p:cNvSpPr>
            <a:spLocks noGrp="1"/>
          </p:cNvSpPr>
          <p:nvPr>
            <p:ph idx="1"/>
          </p:nvPr>
        </p:nvSpPr>
        <p:spPr>
          <a:xfrm>
            <a:off x="946485" y="2454442"/>
            <a:ext cx="10443410" cy="3753853"/>
          </a:xfrm>
        </p:spPr>
        <p:txBody>
          <a:bodyPr/>
          <a:lstStyle/>
          <a:p>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usr</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unix</a:t>
            </a:r>
            <a:r>
              <a:rPr lang="en-US" altLang="zh-CN" dirty="0">
                <a:latin typeface="华文中宋" panose="02010600040101010101" pitchFamily="2" charset="-122"/>
                <a:ea typeface="华文中宋" panose="02010600040101010101" pitchFamily="2" charset="-122"/>
              </a:rPr>
              <a:t> software resource)</a:t>
            </a:r>
            <a:r>
              <a:rPr lang="zh-CN" altLang="en-US" dirty="0">
                <a:latin typeface="华文中宋" panose="02010600040101010101" pitchFamily="2" charset="-122"/>
                <a:ea typeface="华文中宋" panose="02010600040101010101" pitchFamily="2" charset="-122"/>
              </a:rPr>
              <a:t>：与软件安装</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执行有关；</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usr</a:t>
            </a:r>
            <a:r>
              <a:rPr lang="zh-CN" altLang="en-US" dirty="0">
                <a:latin typeface="华文中宋" panose="02010600040101010101" pitchFamily="2" charset="-122"/>
                <a:ea typeface="华文中宋" panose="02010600040101010101" pitchFamily="2" charset="-122"/>
              </a:rPr>
              <a:t>里面放置的数据属于可分享的与不可变动的</a:t>
            </a:r>
            <a:r>
              <a:rPr lang="en-US" altLang="zh-CN" dirty="0">
                <a:latin typeface="华文中宋" panose="02010600040101010101" pitchFamily="2" charset="-122"/>
                <a:ea typeface="华文中宋" panose="02010600040101010101" pitchFamily="2" charset="-122"/>
              </a:rPr>
              <a:t>(shareable, static)</a:t>
            </a:r>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var</a:t>
            </a:r>
            <a:r>
              <a:rPr lang="en-US" altLang="zh-CN" dirty="0">
                <a:latin typeface="华文中宋" panose="02010600040101010101" pitchFamily="2" charset="-122"/>
                <a:ea typeface="华文中宋" panose="02010600040101010101" pitchFamily="2" charset="-122"/>
              </a:rPr>
              <a:t> (variable)</a:t>
            </a:r>
            <a:r>
              <a:rPr lang="zh-CN" altLang="en-US" dirty="0">
                <a:latin typeface="华文中宋" panose="02010600040101010101" pitchFamily="2" charset="-122"/>
                <a:ea typeface="华文中宋" panose="02010600040101010101" pitchFamily="2" charset="-122"/>
              </a:rPr>
              <a:t>：与系统运作过程有关。系统运作后才会渐渐占用硬盘容量的目录。 因为</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var</a:t>
            </a:r>
            <a:r>
              <a:rPr lang="zh-CN" altLang="en-US" dirty="0">
                <a:latin typeface="华文中宋" panose="02010600040101010101" pitchFamily="2" charset="-122"/>
                <a:ea typeface="华文中宋" panose="02010600040101010101" pitchFamily="2" charset="-122"/>
              </a:rPr>
              <a:t>目录主要针对常态性变动的文件，包括缓存</a:t>
            </a:r>
            <a:r>
              <a:rPr lang="en-US" altLang="zh-CN" dirty="0">
                <a:latin typeface="华文中宋" panose="02010600040101010101" pitchFamily="2" charset="-122"/>
                <a:ea typeface="华文中宋" panose="02010600040101010101" pitchFamily="2" charset="-122"/>
              </a:rPr>
              <a:t>(cache)</a:t>
            </a:r>
            <a:r>
              <a:rPr lang="zh-CN" altLang="en-US" dirty="0">
                <a:latin typeface="华文中宋" panose="02010600040101010101" pitchFamily="2" charset="-122"/>
                <a:ea typeface="华文中宋" panose="02010600040101010101" pitchFamily="2" charset="-122"/>
              </a:rPr>
              <a:t>、登录档</a:t>
            </a:r>
            <a:r>
              <a:rPr lang="en-US" altLang="zh-CN" dirty="0">
                <a:latin typeface="华文中宋" panose="02010600040101010101" pitchFamily="2" charset="-122"/>
                <a:ea typeface="华文中宋" panose="02010600040101010101" pitchFamily="2" charset="-122"/>
              </a:rPr>
              <a:t>(log file)</a:t>
            </a:r>
            <a:r>
              <a:rPr lang="zh-CN" altLang="en-US" dirty="0">
                <a:latin typeface="华文中宋" panose="02010600040101010101" pitchFamily="2" charset="-122"/>
                <a:ea typeface="华文中宋" panose="02010600040101010101" pitchFamily="2" charset="-122"/>
              </a:rPr>
              <a:t>以及某些软件运作所产生的文件， 包括程序文件</a:t>
            </a:r>
            <a:r>
              <a:rPr lang="en-US" altLang="zh-CN" dirty="0">
                <a:latin typeface="华文中宋" panose="02010600040101010101" pitchFamily="2" charset="-122"/>
                <a:ea typeface="华文中宋" panose="02010600040101010101" pitchFamily="2" charset="-122"/>
              </a:rPr>
              <a:t>(lock file, run file)</a:t>
            </a:r>
            <a:r>
              <a:rPr lang="zh-CN" altLang="en-US" dirty="0">
                <a:latin typeface="华文中宋" panose="02010600040101010101" pitchFamily="2" charset="-122"/>
                <a:ea typeface="华文中宋" panose="02010600040101010101" pitchFamily="2" charset="-122"/>
              </a:rPr>
              <a:t>，或者例如</a:t>
            </a:r>
            <a:r>
              <a:rPr lang="en-US" altLang="zh-CN" dirty="0">
                <a:latin typeface="华文中宋" panose="02010600040101010101" pitchFamily="2" charset="-122"/>
                <a:ea typeface="华文中宋" panose="02010600040101010101" pitchFamily="2" charset="-122"/>
              </a:rPr>
              <a:t>MySQL</a:t>
            </a:r>
            <a:r>
              <a:rPr lang="zh-CN" altLang="en-US" dirty="0">
                <a:latin typeface="华文中宋" panose="02010600040101010101" pitchFamily="2" charset="-122"/>
                <a:ea typeface="华文中宋" panose="02010600040101010101" pitchFamily="2" charset="-122"/>
              </a:rPr>
              <a:t>数据库的文件等等。</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710667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华文中宋" panose="02010600040101010101" pitchFamily="2" charset="-122"/>
                <a:ea typeface="华文中宋" panose="02010600040101010101" pitchFamily="2" charset="-122"/>
              </a:rPr>
              <a:t>fallocate</a:t>
            </a:r>
            <a:r>
              <a:rPr lang="zh-CN" altLang="en-US" dirty="0">
                <a:latin typeface="华文中宋" panose="02010600040101010101" pitchFamily="2" charset="-122"/>
                <a:ea typeface="华文中宋" panose="02010600040101010101" pitchFamily="2" charset="-122"/>
              </a:rPr>
              <a:t>命令创建交换分区</a:t>
            </a:r>
            <a:endParaRPr lang="zh-CN" altLang="en-US" dirty="0"/>
          </a:p>
        </p:txBody>
      </p:sp>
      <p:sp>
        <p:nvSpPr>
          <p:cNvPr id="3" name="内容占位符 2"/>
          <p:cNvSpPr>
            <a:spLocks noGrp="1"/>
          </p:cNvSpPr>
          <p:nvPr>
            <p:ph idx="1"/>
          </p:nvPr>
        </p:nvSpPr>
        <p:spPr>
          <a:xfrm>
            <a:off x="770021" y="2422358"/>
            <a:ext cx="10924674" cy="3769895"/>
          </a:xfrm>
        </p:spPr>
        <p:txBody>
          <a:bodyPr/>
          <a:lstStyle/>
          <a:p>
            <a:r>
              <a:rPr lang="zh-CN" altLang="en-US" sz="2000" dirty="0">
                <a:latin typeface="华文中宋" panose="02010600040101010101" pitchFamily="2" charset="-122"/>
                <a:ea typeface="华文中宋" panose="02010600040101010101" pitchFamily="2" charset="-122"/>
              </a:rPr>
              <a:t>在 </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目录下创建一个名为 </a:t>
            </a:r>
            <a:r>
              <a:rPr lang="en-US" altLang="zh-CN" sz="2000" dirty="0" err="1">
                <a:latin typeface="华文中宋" panose="02010600040101010101" pitchFamily="2" charset="-122"/>
                <a:ea typeface="华文中宋" panose="02010600040101010101" pitchFamily="2" charset="-122"/>
              </a:rPr>
              <a:t>swap_space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的文件。然后分配 </a:t>
            </a:r>
            <a:r>
              <a:rPr lang="en-US" altLang="zh-CN" sz="2000" dirty="0">
                <a:latin typeface="华文中宋" panose="02010600040101010101" pitchFamily="2" charset="-122"/>
                <a:ea typeface="华文中宋" panose="02010600040101010101" pitchFamily="2" charset="-122"/>
              </a:rPr>
              <a:t>2GB </a:t>
            </a:r>
            <a:r>
              <a:rPr lang="zh-CN" altLang="en-US" sz="2000" dirty="0">
                <a:latin typeface="华文中宋" panose="02010600040101010101" pitchFamily="2" charset="-122"/>
                <a:ea typeface="华文中宋" panose="02010600040101010101" pitchFamily="2" charset="-122"/>
              </a:rPr>
              <a:t>到 </a:t>
            </a:r>
            <a:r>
              <a:rPr lang="en-US" altLang="zh-CN" sz="2000" dirty="0" err="1">
                <a:latin typeface="华文中宋" panose="02010600040101010101" pitchFamily="2" charset="-122"/>
                <a:ea typeface="华文中宋" panose="02010600040101010101" pitchFamily="2" charset="-122"/>
              </a:rPr>
              <a:t>swap_space</a:t>
            </a:r>
            <a:r>
              <a:rPr lang="zh-CN" altLang="en-US" sz="2000" dirty="0">
                <a:latin typeface="华文中宋" panose="02010600040101010101" pitchFamily="2" charset="-122"/>
                <a:ea typeface="华文中宋" panose="02010600040101010101" pitchFamily="2" charset="-122"/>
              </a:rPr>
              <a:t>文件：</a:t>
            </a:r>
          </a:p>
          <a:p>
            <a:r>
              <a:rPr lang="en-US" altLang="zh-CN" sz="2000" dirty="0">
                <a:latin typeface="华文中宋" panose="02010600040101010101" pitchFamily="2" charset="-122"/>
                <a:ea typeface="华文中宋" panose="02010600040101010101" pitchFamily="2" charset="-122"/>
              </a:rPr>
              <a:t>$ </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fallocate</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 -l 2G /</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swap_space</a:t>
            </a:r>
            <a:r>
              <a:rPr lang="zh-CN" altLang="en-US" sz="2000" dirty="0">
                <a:latin typeface="华文中宋" panose="02010600040101010101" pitchFamily="2" charset="-122"/>
                <a:ea typeface="华文中宋" panose="02010600040101010101" pitchFamily="2" charset="-122"/>
              </a:rPr>
              <a:t>；我们运行下面命令来验证文件大小：</a:t>
            </a:r>
            <a:r>
              <a:rPr lang="en-US" altLang="zh-CN" sz="2000" dirty="0">
                <a:latin typeface="华文中宋" panose="02010600040101010101" pitchFamily="2" charset="-122"/>
                <a:ea typeface="华文中宋" panose="02010600040101010101" pitchFamily="2" charset="-122"/>
              </a:rPr>
              <a:t>$ ls -</a:t>
            </a:r>
            <a:r>
              <a:rPr lang="en-US" altLang="zh-CN" sz="2000" dirty="0" err="1">
                <a:latin typeface="华文中宋" panose="02010600040101010101" pitchFamily="2" charset="-122"/>
                <a:ea typeface="华文中宋" panose="02010600040101010101" pitchFamily="2" charset="-122"/>
              </a:rPr>
              <a:t>lh</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swap_space</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然后更改文件权限，让 </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swap_space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更安全：</a:t>
            </a:r>
            <a:r>
              <a:rPr lang="en-US" altLang="zh-CN" sz="2000" dirty="0">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chmod</a:t>
            </a:r>
            <a:r>
              <a:rPr lang="en-US" altLang="zh-CN" sz="2000" dirty="0">
                <a:highlight>
                  <a:srgbClr val="FFFF00"/>
                </a:highlight>
                <a:latin typeface="华文中宋" panose="02010600040101010101" pitchFamily="2" charset="-122"/>
                <a:ea typeface="华文中宋" panose="02010600040101010101" pitchFamily="2" charset="-122"/>
              </a:rPr>
              <a:t> 600 /</a:t>
            </a:r>
            <a:r>
              <a:rPr lang="en-US" altLang="zh-CN" sz="2000" dirty="0" err="1">
                <a:highlight>
                  <a:srgbClr val="FFFF00"/>
                </a:highlight>
                <a:latin typeface="华文中宋" panose="02010600040101010101" pitchFamily="2" charset="-122"/>
                <a:ea typeface="华文中宋" panose="02010600040101010101" pitchFamily="2" charset="-122"/>
              </a:rPr>
              <a:t>swap_space</a:t>
            </a:r>
            <a:endParaRPr lang="en-US" altLang="zh-CN" sz="2000" dirty="0">
              <a:highlight>
                <a:srgbClr val="FFFF00"/>
              </a:highlight>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这样只有 </a:t>
            </a:r>
            <a:r>
              <a:rPr lang="en-US" altLang="zh-CN" sz="2000" dirty="0">
                <a:latin typeface="华文中宋" panose="02010600040101010101" pitchFamily="2" charset="-122"/>
                <a:ea typeface="华文中宋" panose="02010600040101010101" pitchFamily="2" charset="-122"/>
              </a:rPr>
              <a:t>root </a:t>
            </a:r>
            <a:r>
              <a:rPr lang="zh-CN" altLang="en-US" sz="2000" dirty="0">
                <a:latin typeface="华文中宋" panose="02010600040101010101" pitchFamily="2" charset="-122"/>
                <a:ea typeface="华文中宋" panose="02010600040101010101" pitchFamily="2" charset="-122"/>
              </a:rPr>
              <a:t>可以读写该文件了。我们再来</a:t>
            </a:r>
            <a:r>
              <a:rPr lang="zh-CN" altLang="en-US" sz="2000" dirty="0">
                <a:solidFill>
                  <a:srgbClr val="FF0000"/>
                </a:solidFill>
                <a:latin typeface="华文中宋" panose="02010600040101010101" pitchFamily="2" charset="-122"/>
                <a:ea typeface="华文中宋" panose="02010600040101010101" pitchFamily="2" charset="-122"/>
              </a:rPr>
              <a:t>格式化</a:t>
            </a:r>
            <a:r>
              <a:rPr lang="zh-CN" altLang="en-US" sz="2000" dirty="0">
                <a:latin typeface="华文中宋" panose="02010600040101010101" pitchFamily="2" charset="-122"/>
                <a:ea typeface="华文中宋" panose="02010600040101010101" pitchFamily="2" charset="-122"/>
              </a:rPr>
              <a:t>交换分区（注：虽然这个 </a:t>
            </a:r>
            <a:r>
              <a:rPr lang="en-US" altLang="zh-CN" sz="2000" dirty="0" err="1">
                <a:latin typeface="华文中宋" panose="02010600040101010101" pitchFamily="2" charset="-122"/>
                <a:ea typeface="华文中宋" panose="02010600040101010101" pitchFamily="2" charset="-122"/>
              </a:rPr>
              <a:t>swap_space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是个文件，但是我们把它当成是分区来挂载）：</a:t>
            </a:r>
            <a:r>
              <a:rPr lang="en-US" altLang="zh-CN" sz="2000" dirty="0">
                <a:solidFill>
                  <a:srgbClr val="FF0000"/>
                </a:solidFill>
                <a:latin typeface="华文中宋" panose="02010600040101010101" pitchFamily="2" charset="-122"/>
                <a:ea typeface="华文中宋" panose="02010600040101010101" pitchFamily="2" charset="-122"/>
              </a:rPr>
              <a:t>$ </a:t>
            </a:r>
            <a:r>
              <a:rPr lang="en-US" altLang="zh-CN" sz="2000" dirty="0" err="1">
                <a:solidFill>
                  <a:srgbClr val="FF0000"/>
                </a:solidFill>
                <a:latin typeface="华文中宋" panose="02010600040101010101" pitchFamily="2" charset="-122"/>
                <a:ea typeface="华文中宋" panose="02010600040101010101" pitchFamily="2" charset="-122"/>
              </a:rPr>
              <a:t>mkswap</a:t>
            </a:r>
            <a:r>
              <a:rPr lang="en-US" altLang="zh-CN" sz="2000" dirty="0">
                <a:solidFill>
                  <a:srgbClr val="FF0000"/>
                </a:solidFill>
                <a:latin typeface="华文中宋" panose="02010600040101010101" pitchFamily="2" charset="-122"/>
                <a:ea typeface="华文中宋" panose="02010600040101010101" pitchFamily="2" charset="-122"/>
              </a:rPr>
              <a:t> /</a:t>
            </a:r>
            <a:r>
              <a:rPr lang="en-US" altLang="zh-CN" sz="2000" dirty="0" err="1">
                <a:solidFill>
                  <a:srgbClr val="FF0000"/>
                </a:solidFill>
                <a:latin typeface="华文中宋" panose="02010600040101010101" pitchFamily="2" charset="-122"/>
                <a:ea typeface="华文中宋" panose="02010600040101010101" pitchFamily="2" charset="-122"/>
              </a:rPr>
              <a:t>swap_space</a:t>
            </a:r>
            <a:endParaRPr lang="en-US" altLang="zh-CN" sz="2000" dirty="0">
              <a:solidFill>
                <a:srgbClr val="FF0000"/>
              </a:solidFill>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然后</a:t>
            </a:r>
            <a:r>
              <a:rPr lang="zh-CN" altLang="en-US" sz="2000" dirty="0">
                <a:solidFill>
                  <a:srgbClr val="FF0000"/>
                </a:solidFill>
                <a:latin typeface="华文中宋" panose="02010600040101010101" pitchFamily="2" charset="-122"/>
                <a:ea typeface="华文中宋" panose="02010600040101010101" pitchFamily="2" charset="-122"/>
              </a:rPr>
              <a:t>启用</a:t>
            </a:r>
            <a:r>
              <a:rPr lang="zh-CN" altLang="en-US" sz="2000" dirty="0">
                <a:latin typeface="华文中宋" panose="02010600040101010101" pitchFamily="2" charset="-122"/>
                <a:ea typeface="华文中宋" panose="02010600040101010101" pitchFamily="2" charset="-122"/>
              </a:rPr>
              <a:t>交换空间：</a:t>
            </a:r>
            <a:r>
              <a:rPr lang="en-US" altLang="zh-CN" sz="2000" dirty="0">
                <a:latin typeface="华文中宋" panose="02010600040101010101" pitchFamily="2" charset="-122"/>
                <a:ea typeface="华文中宋" panose="02010600040101010101" pitchFamily="2" charset="-122"/>
              </a:rPr>
              <a:t>$ </a:t>
            </a:r>
            <a:r>
              <a:rPr lang="en-US" altLang="zh-CN" sz="2000" dirty="0" err="1">
                <a:solidFill>
                  <a:srgbClr val="FF0000"/>
                </a:solidFill>
                <a:latin typeface="华文中宋" panose="02010600040101010101" pitchFamily="2" charset="-122"/>
                <a:ea typeface="华文中宋" panose="02010600040101010101" pitchFamily="2" charset="-122"/>
              </a:rPr>
              <a:t>swapon</a:t>
            </a:r>
            <a:r>
              <a:rPr lang="en-US" altLang="zh-CN" sz="2000" dirty="0">
                <a:latin typeface="华文中宋" panose="02010600040101010101" pitchFamily="2" charset="-122"/>
                <a:ea typeface="华文中宋" panose="02010600040101010101" pitchFamily="2" charset="-122"/>
              </a:rPr>
              <a:t> -s</a:t>
            </a:r>
          </a:p>
          <a:p>
            <a:r>
              <a:rPr lang="zh-CN" altLang="en-US" sz="2000" dirty="0">
                <a:latin typeface="华文中宋" panose="02010600040101010101" pitchFamily="2" charset="-122"/>
                <a:ea typeface="华文中宋" panose="02010600040101010101" pitchFamily="2" charset="-122"/>
              </a:rPr>
              <a:t>每次重启后都要重新挂载磁盘分区。为了使之持久化，编辑 </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fstab</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并输入下面行：</a:t>
            </a:r>
            <a:r>
              <a:rPr lang="en-US" altLang="zh-CN" sz="2000" dirty="0">
                <a:highlight>
                  <a:srgbClr val="FFFF00"/>
                </a:highlight>
                <a:latin typeface="华文中宋" panose="02010600040101010101" pitchFamily="2" charset="-122"/>
                <a:ea typeface="华文中宋" panose="02010600040101010101" pitchFamily="2" charset="-122"/>
              </a:rPr>
              <a:t>/</a:t>
            </a:r>
            <a:r>
              <a:rPr lang="en-US" altLang="zh-CN" sz="2000" dirty="0" err="1">
                <a:highlight>
                  <a:srgbClr val="FFFF00"/>
                </a:highlight>
                <a:latin typeface="华文中宋" panose="02010600040101010101" pitchFamily="2" charset="-122"/>
                <a:ea typeface="华文中宋" panose="02010600040101010101" pitchFamily="2" charset="-122"/>
              </a:rPr>
              <a:t>swap</a:t>
            </a:r>
            <a:r>
              <a:rPr lang="en-US" altLang="zh-CN" sz="2000" dirty="0" err="1">
                <a:latin typeface="华文中宋" panose="02010600040101010101" pitchFamily="2" charset="-122"/>
                <a:ea typeface="华文中宋" panose="02010600040101010101" pitchFamily="2" charset="-122"/>
              </a:rPr>
              <a:t>_</a:t>
            </a:r>
            <a:r>
              <a:rPr lang="en-US" altLang="zh-CN" sz="2000" dirty="0" err="1">
                <a:highlight>
                  <a:srgbClr val="FFFF00"/>
                </a:highlight>
                <a:latin typeface="华文中宋" panose="02010600040101010101" pitchFamily="2" charset="-122"/>
                <a:ea typeface="华文中宋" panose="02010600040101010101" pitchFamily="2" charset="-122"/>
              </a:rPr>
              <a:t>space</a:t>
            </a:r>
            <a:r>
              <a:rPr lang="en-US" altLang="zh-CN" sz="2000" dirty="0">
                <a:highlight>
                  <a:srgbClr val="FFFF00"/>
                </a:highlight>
                <a:latin typeface="华文中宋" panose="02010600040101010101" pitchFamily="2" charset="-122"/>
                <a:ea typeface="华文中宋" panose="02010600040101010101" pitchFamily="2" charset="-122"/>
              </a:rPr>
              <a:t> swap</a:t>
            </a:r>
            <a:r>
              <a:rPr lang="en-US" altLang="zh-CN" sz="2000" dirty="0">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swap</a:t>
            </a:r>
            <a:r>
              <a:rPr lang="en-US" altLang="zh-CN" sz="2000" dirty="0">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sw</a:t>
            </a:r>
            <a:r>
              <a:rPr lang="en-US" altLang="zh-CN" sz="2000" dirty="0">
                <a:latin typeface="华文中宋" panose="02010600040101010101" pitchFamily="2" charset="-122"/>
                <a:ea typeface="华文中宋" panose="02010600040101010101" pitchFamily="2" charset="-122"/>
              </a:rPr>
              <a:t>  </a:t>
            </a:r>
            <a:r>
              <a:rPr lang="en-US" altLang="zh-CN" sz="2000" dirty="0">
                <a:highlight>
                  <a:srgbClr val="FFFF00"/>
                </a:highlight>
                <a:latin typeface="华文中宋" panose="02010600040101010101" pitchFamily="2" charset="-122"/>
                <a:ea typeface="华文中宋" panose="02010600040101010101" pitchFamily="2" charset="-122"/>
              </a:rPr>
              <a:t>0</a:t>
            </a:r>
            <a:r>
              <a:rPr lang="en-US" altLang="zh-CN" sz="2000" dirty="0">
                <a:latin typeface="华文中宋" panose="02010600040101010101" pitchFamily="2" charset="-122"/>
                <a:ea typeface="华文中宋" panose="02010600040101010101" pitchFamily="2" charset="-122"/>
              </a:rPr>
              <a:t>  </a:t>
            </a:r>
            <a:r>
              <a:rPr lang="en-US" altLang="zh-CN" sz="2000" dirty="0">
                <a:highlight>
                  <a:srgbClr val="FFFF00"/>
                </a:highlight>
                <a:latin typeface="华文中宋" panose="02010600040101010101" pitchFamily="2" charset="-122"/>
                <a:ea typeface="华文中宋" panose="02010600040101010101" pitchFamily="2" charset="-122"/>
              </a:rPr>
              <a:t>0</a:t>
            </a:r>
            <a:r>
              <a:rPr lang="en-US" altLang="zh-CN" sz="2000" dirty="0">
                <a:latin typeface="华文中宋" panose="02010600040101010101" pitchFamily="2" charset="-122"/>
                <a:ea typeface="华文中宋" panose="02010600040101010101" pitchFamily="2" charset="-122"/>
              </a:rPr>
              <a:t> </a:t>
            </a:r>
          </a:p>
          <a:p>
            <a:r>
              <a:rPr lang="zh-CN" altLang="en-US" sz="2000" dirty="0">
                <a:latin typeface="华文中宋" panose="02010600040101010101" pitchFamily="2" charset="-122"/>
                <a:ea typeface="华文中宋" panose="02010600040101010101" pitchFamily="2" charset="-122"/>
              </a:rPr>
              <a:t>保存并退出文件。</a:t>
            </a:r>
          </a:p>
        </p:txBody>
      </p:sp>
    </p:spTree>
    <p:extLst>
      <p:ext uri="{BB962C8B-B14F-4D97-AF65-F5344CB8AC3E}">
        <p14:creationId xmlns:p14="http://schemas.microsoft.com/office/powerpoint/2010/main" val="27109223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75274"/>
            <a:ext cx="9601200" cy="1303337"/>
          </a:xfrm>
        </p:spPr>
        <p:txBody>
          <a:bodyPr/>
          <a:lstStyle/>
          <a:p>
            <a:r>
              <a:rPr lang="zh-CN" altLang="en-US" kern="1800" dirty="0">
                <a:latin typeface="Times New Roman"/>
                <a:ea typeface="黑体"/>
              </a:rPr>
              <a:t>重新启动系统</a:t>
            </a:r>
            <a:endParaRPr lang="zh-CN" altLang="en-US" dirty="0"/>
          </a:p>
        </p:txBody>
      </p:sp>
      <p:sp>
        <p:nvSpPr>
          <p:cNvPr id="3" name="内容占位符 2"/>
          <p:cNvSpPr>
            <a:spLocks noGrp="1"/>
          </p:cNvSpPr>
          <p:nvPr>
            <p:ph idx="1"/>
          </p:nvPr>
        </p:nvSpPr>
        <p:spPr>
          <a:xfrm>
            <a:off x="1200739" y="1920078"/>
            <a:ext cx="9790522" cy="3859379"/>
          </a:xfrm>
        </p:spPr>
        <p:txBody>
          <a:bodyPr/>
          <a:lstStyle/>
          <a:p>
            <a:pPr lvl="0"/>
            <a:r>
              <a:rPr lang="zh-CN" altLang="en-US" dirty="0">
                <a:latin typeface="华文中宋" panose="02010600040101010101" pitchFamily="2" charset="-122"/>
                <a:ea typeface="华文中宋" panose="02010600040101010101" pitchFamily="2" charset="-122"/>
              </a:rPr>
              <a:t>进入急救模式</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如果系统启动过程中，由于</a:t>
            </a:r>
            <a:r>
              <a:rPr lang="en-US" altLang="zh-CN" dirty="0" err="1">
                <a:latin typeface="华文中宋" panose="02010600040101010101" pitchFamily="2" charset="-122"/>
                <a:ea typeface="华文中宋" panose="02010600040101010101" pitchFamily="2" charset="-122"/>
              </a:rPr>
              <a:t>fstab</a:t>
            </a:r>
            <a:r>
              <a:rPr lang="zh-CN" altLang="en-US" dirty="0">
                <a:latin typeface="华文中宋" panose="02010600040101010101" pitchFamily="2" charset="-122"/>
                <a:ea typeface="华文中宋" panose="02010600040101010101" pitchFamily="2" charset="-122"/>
              </a:rPr>
              <a:t>配置有问题，而导致不能正常启动，</a:t>
            </a:r>
            <a:r>
              <a:rPr lang="zh-CN" altLang="en-US" dirty="0">
                <a:highlight>
                  <a:srgbClr val="FFFF00"/>
                </a:highlight>
                <a:latin typeface="华文中宋" panose="02010600040101010101" pitchFamily="2" charset="-122"/>
                <a:ea typeface="华文中宋" panose="02010600040101010101" pitchFamily="2" charset="-122"/>
              </a:rPr>
              <a:t>系统会自动进入救援模式</a:t>
            </a:r>
            <a:r>
              <a:rPr lang="zh-CN" altLang="en-US" dirty="0">
                <a:latin typeface="华文中宋" panose="02010600040101010101" pitchFamily="2" charset="-122"/>
                <a:ea typeface="华文中宋" panose="02010600040101010101" pitchFamily="2" charset="-122"/>
              </a:rPr>
              <a:t>，这时只要按照提示操作即可：</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）提供</a:t>
            </a:r>
            <a:r>
              <a:rPr lang="en-US" altLang="zh-CN" dirty="0">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口令，以</a:t>
            </a:r>
            <a:r>
              <a:rPr lang="en-US" altLang="zh-CN" dirty="0">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身份登录系统；</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）用</a:t>
            </a:r>
            <a:r>
              <a:rPr lang="en-US" altLang="zh-CN" dirty="0" err="1">
                <a:latin typeface="华文中宋" panose="02010600040101010101" pitchFamily="2" charset="-122"/>
                <a:ea typeface="华文中宋" panose="02010600040101010101" pitchFamily="2" charset="-122"/>
              </a:rPr>
              <a:t>fsck</a:t>
            </a:r>
            <a:r>
              <a:rPr lang="zh-CN" altLang="en-US" dirty="0">
                <a:latin typeface="华文中宋" panose="02010600040101010101" pitchFamily="2" charset="-122"/>
                <a:ea typeface="华文中宋" panose="02010600040101010101" pitchFamily="2" charset="-122"/>
              </a:rPr>
              <a:t>加考察并试图恢复受损的文件系统；</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）如果问题依然存在，运行</a:t>
            </a:r>
            <a:r>
              <a:rPr lang="en-US" altLang="zh-CN" dirty="0" err="1">
                <a:latin typeface="华文中宋" panose="02010600040101010101" pitchFamily="2" charset="-122"/>
                <a:ea typeface="华文中宋" panose="02010600040101010101" pitchFamily="2" charset="-122"/>
              </a:rPr>
              <a:t>mkfs</a:t>
            </a:r>
            <a:r>
              <a:rPr lang="zh-CN" altLang="en-US" dirty="0">
                <a:latin typeface="华文中宋" panose="02010600040101010101" pitchFamily="2" charset="-122"/>
                <a:ea typeface="华文中宋" panose="02010600040101010101" pitchFamily="2" charset="-122"/>
              </a:rPr>
              <a:t>重建文件系统；</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）如若还是不行，则</a:t>
            </a:r>
            <a:r>
              <a:rPr lang="en-US" altLang="zh-CN" dirty="0" err="1">
                <a:latin typeface="华文中宋" panose="02010600040101010101" pitchFamily="2" charset="-122"/>
                <a:ea typeface="华文中宋" panose="02010600040101010101" pitchFamily="2" charset="-122"/>
              </a:rPr>
              <a:t>fdisk</a:t>
            </a:r>
            <a:r>
              <a:rPr lang="zh-CN" altLang="en-US" dirty="0">
                <a:latin typeface="华文中宋" panose="02010600040101010101" pitchFamily="2" charset="-122"/>
                <a:ea typeface="华文中宋" panose="02010600040101010101" pitchFamily="2" charset="-122"/>
              </a:rPr>
              <a:t>重新分区。</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通常可以通过删除</a:t>
            </a:r>
            <a:r>
              <a:rPr lang="en-US" altLang="zh-CN" dirty="0" err="1">
                <a:latin typeface="华文中宋" panose="02010600040101010101" pitchFamily="2" charset="-122"/>
                <a:ea typeface="华文中宋" panose="02010600040101010101" pitchFamily="2" charset="-122"/>
              </a:rPr>
              <a:t>fstab</a:t>
            </a:r>
            <a:r>
              <a:rPr lang="zh-CN" altLang="en-US" dirty="0">
                <a:latin typeface="华文中宋" panose="02010600040101010101" pitchFamily="2" charset="-122"/>
                <a:ea typeface="华文中宋" panose="02010600040101010101" pitchFamily="2" charset="-122"/>
              </a:rPr>
              <a:t>的配置行，临时解决问题。</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038488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高级硬盘管理</a:t>
            </a:r>
            <a:r>
              <a:rPr lang="en-US" altLang="zh-CN" kern="1800" dirty="0">
                <a:latin typeface="Times New Roman"/>
                <a:ea typeface="宋体"/>
              </a:rPr>
              <a:t>——</a:t>
            </a:r>
            <a:r>
              <a:rPr lang="en-US" altLang="zh-CN" kern="1800" dirty="0">
                <a:latin typeface="Times New Roman"/>
                <a:ea typeface="黑体"/>
              </a:rPr>
              <a:t>RAID</a:t>
            </a:r>
            <a:r>
              <a:rPr lang="zh-CN" altLang="en-US" kern="1800" dirty="0">
                <a:latin typeface="Times New Roman"/>
                <a:ea typeface="黑体"/>
              </a:rPr>
              <a:t>和</a:t>
            </a:r>
            <a:r>
              <a:rPr lang="en-US" altLang="zh-CN" kern="1800" dirty="0">
                <a:latin typeface="Times New Roman"/>
                <a:ea typeface="黑体"/>
              </a:rPr>
              <a:t>LVM</a:t>
            </a:r>
            <a:endParaRPr lang="zh-CN" altLang="en-US" dirty="0"/>
          </a:p>
        </p:txBody>
      </p:sp>
      <p:sp>
        <p:nvSpPr>
          <p:cNvPr id="3" name="内容占位符 2"/>
          <p:cNvSpPr>
            <a:spLocks noGrp="1"/>
          </p:cNvSpPr>
          <p:nvPr>
            <p:ph idx="1"/>
          </p:nvPr>
        </p:nvSpPr>
        <p:spPr>
          <a:xfrm>
            <a:off x="788874" y="2428973"/>
            <a:ext cx="10843802" cy="3785937"/>
          </a:xfrm>
        </p:spPr>
        <p:txBody>
          <a:bodyPr/>
          <a:lstStyle/>
          <a:p>
            <a:r>
              <a:rPr lang="en-US" altLang="zh-CN" kern="1800" dirty="0">
                <a:latin typeface="华文中宋" panose="02010600040101010101" pitchFamily="2" charset="-122"/>
                <a:ea typeface="华文中宋" panose="02010600040101010101" pitchFamily="2" charset="-122"/>
              </a:rPr>
              <a:t>RAID</a:t>
            </a:r>
            <a:r>
              <a:rPr lang="zh-CN" altLang="en-US" kern="1800" dirty="0">
                <a:latin typeface="华文中宋" panose="02010600040101010101" pitchFamily="2" charset="-122"/>
                <a:ea typeface="华文中宋" panose="02010600040101010101" pitchFamily="2" charset="-122"/>
              </a:rPr>
              <a:t>：独立磁盘冗余阵列</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Redundant Array of Independent Disks</a:t>
            </a:r>
            <a:r>
              <a:rPr lang="zh-CN" altLang="en-US" dirty="0">
                <a:latin typeface="华文中宋" panose="02010600040101010101" pitchFamily="2" charset="-122"/>
                <a:ea typeface="华文中宋" panose="02010600040101010101" pitchFamily="2" charset="-122"/>
              </a:rPr>
              <a:t>），基本思想是把多个磁盘组合起来，组合一个磁盘阵列组，使得性能大幅提高。</a:t>
            </a:r>
            <a:endParaRPr lang="en-US" altLang="zh-CN" dirty="0">
              <a:latin typeface="华文中宋" panose="02010600040101010101" pitchFamily="2" charset="-122"/>
              <a:ea typeface="华文中宋" panose="02010600040101010101" pitchFamily="2" charset="-122"/>
            </a:endParaRPr>
          </a:p>
          <a:p>
            <a:r>
              <a:rPr lang="en-US" altLang="zh-CN" kern="1800" dirty="0">
                <a:latin typeface="华文中宋" panose="02010600040101010101" pitchFamily="2" charset="-122"/>
                <a:ea typeface="华文中宋" panose="02010600040101010101" pitchFamily="2" charset="-122"/>
              </a:rPr>
              <a:t>Linux</a:t>
            </a:r>
            <a:r>
              <a:rPr lang="zh-CN" altLang="en-US" kern="1800" dirty="0">
                <a:latin typeface="华文中宋" panose="02010600040101010101" pitchFamily="2" charset="-122"/>
                <a:ea typeface="华文中宋" panose="02010600040101010101" pitchFamily="2" charset="-122"/>
              </a:rPr>
              <a:t>使用</a:t>
            </a:r>
            <a:r>
              <a:rPr lang="zh-CN" altLang="zh-CN" dirty="0">
                <a:highlight>
                  <a:srgbClr val="FFFF00"/>
                </a:highlight>
                <a:latin typeface="华文中宋" panose="02010600040101010101" pitchFamily="2" charset="-122"/>
                <a:ea typeface="华文中宋" panose="02010600040101010101" pitchFamily="2" charset="-122"/>
              </a:rPr>
              <a:t>mdadm</a:t>
            </a:r>
            <a:r>
              <a:rPr lang="zh-CN" altLang="en-US" dirty="0">
                <a:latin typeface="华文中宋" panose="02010600040101010101" pitchFamily="2" charset="-122"/>
                <a:ea typeface="华文中宋" panose="02010600040101010101" pitchFamily="2" charset="-122"/>
              </a:rPr>
              <a:t>命令软件实现对</a:t>
            </a:r>
            <a:r>
              <a:rPr lang="en-US" altLang="zh-CN" dirty="0">
                <a:latin typeface="华文中宋" panose="02010600040101010101" pitchFamily="2" charset="-122"/>
                <a:ea typeface="华文中宋" panose="02010600040101010101" pitchFamily="2" charset="-122"/>
              </a:rPr>
              <a:t>RAID</a:t>
            </a:r>
            <a:r>
              <a:rPr lang="zh-CN" altLang="en-US" dirty="0">
                <a:latin typeface="华文中宋" panose="02010600040101010101" pitchFamily="2" charset="-122"/>
                <a:ea typeface="华文中宋" panose="02010600040101010101" pitchFamily="2" charset="-122"/>
              </a:rPr>
              <a:t>的管理</a:t>
            </a:r>
            <a:endParaRPr lang="en-US" altLang="zh-CN" dirty="0">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Mdadm</a:t>
            </a:r>
            <a:r>
              <a:rPr lang="en-US" altLang="zh-CN" dirty="0">
                <a:latin typeface="华文中宋" panose="02010600040101010101" pitchFamily="2" charset="-122"/>
                <a:ea typeface="华文中宋" panose="02010600040101010101" pitchFamily="2" charset="-122"/>
              </a:rPr>
              <a:t> -C</a:t>
            </a:r>
            <a:r>
              <a:rPr lang="zh-CN" altLang="en-US" dirty="0">
                <a:latin typeface="华文中宋" panose="02010600040101010101" pitchFamily="2" charset="-122"/>
                <a:ea typeface="华文中宋" panose="02010600040101010101" pitchFamily="2" charset="-122"/>
              </a:rPr>
              <a:t>创建</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mkfs</a:t>
            </a:r>
            <a:r>
              <a:rPr lang="zh-CN" altLang="en-US" dirty="0">
                <a:latin typeface="华文中宋" panose="02010600040101010101" pitchFamily="2" charset="-122"/>
                <a:ea typeface="华文中宋" panose="02010600040101010101" pitchFamily="2" charset="-122"/>
              </a:rPr>
              <a:t>格式化</a:t>
            </a:r>
            <a:r>
              <a:rPr lang="en-US" altLang="zh-CN" dirty="0">
                <a:latin typeface="华文中宋" panose="02010600040101010101" pitchFamily="2" charset="-122"/>
                <a:ea typeface="华文中宋" panose="02010600040101010101" pitchFamily="2" charset="-122"/>
              </a:rPr>
              <a:t>——mount</a:t>
            </a:r>
            <a:r>
              <a:rPr lang="zh-CN" altLang="en-US" dirty="0">
                <a:latin typeface="华文中宋" panose="02010600040101010101" pitchFamily="2" charset="-122"/>
                <a:ea typeface="华文中宋" panose="02010600040101010101" pitchFamily="2" charset="-122"/>
              </a:rPr>
              <a:t>挂载</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mdadm</a:t>
            </a:r>
            <a:r>
              <a:rPr lang="en-US" altLang="zh-CN" dirty="0">
                <a:latin typeface="华文中宋" panose="02010600040101010101" pitchFamily="2" charset="-122"/>
                <a:ea typeface="华文中宋" panose="02010600040101010101" pitchFamily="2" charset="-122"/>
              </a:rPr>
              <a:t> –D</a:t>
            </a:r>
            <a:r>
              <a:rPr lang="zh-CN" altLang="en-US" dirty="0">
                <a:latin typeface="华文中宋" panose="02010600040101010101" pitchFamily="2" charset="-122"/>
                <a:ea typeface="华文中宋" panose="02010600040101010101" pitchFamily="2" charset="-122"/>
              </a:rPr>
              <a:t>查看</a:t>
            </a:r>
            <a:endParaRPr lang="en-US" altLang="zh-CN" dirty="0">
              <a:latin typeface="华文中宋" panose="02010600040101010101" pitchFamily="2" charset="-122"/>
              <a:ea typeface="华文中宋" panose="02010600040101010101" pitchFamily="2" charset="-122"/>
            </a:endParaRPr>
          </a:p>
          <a:p>
            <a:r>
              <a:rPr lang="en-US" altLang="zh-CN" kern="1800" dirty="0">
                <a:latin typeface="华文中宋" panose="02010600040101010101" pitchFamily="2" charset="-122"/>
                <a:ea typeface="华文中宋" panose="02010600040101010101" pitchFamily="2" charset="-122"/>
              </a:rPr>
              <a:t>LVM</a:t>
            </a:r>
            <a:r>
              <a:rPr lang="zh-CN" altLang="en-US" kern="1800" dirty="0">
                <a:latin typeface="华文中宋" panose="02010600040101010101" pitchFamily="2" charset="-122"/>
                <a:ea typeface="华文中宋" panose="02010600040101010101" pitchFamily="2" charset="-122"/>
              </a:rPr>
              <a:t>：逻辑卷管理器</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LogicalVolumeManager</a:t>
            </a:r>
            <a:r>
              <a:rPr lang="zh-CN" altLang="en-US" dirty="0">
                <a:latin typeface="华文中宋" panose="02010600040101010101" pitchFamily="2" charset="-122"/>
                <a:ea typeface="华文中宋" panose="02010600040101010101" pitchFamily="2" charset="-122"/>
              </a:rPr>
              <a:t>）是</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环境下对磁盘分区进行管理的一种机制，</a:t>
            </a:r>
            <a:r>
              <a:rPr lang="en-US" altLang="zh-CN" dirty="0">
                <a:latin typeface="华文中宋" panose="02010600040101010101" pitchFamily="2" charset="-122"/>
                <a:ea typeface="华文中宋" panose="02010600040101010101" pitchFamily="2" charset="-122"/>
              </a:rPr>
              <a:t>LVM</a:t>
            </a:r>
            <a:r>
              <a:rPr lang="zh-CN" altLang="en-US" dirty="0">
                <a:latin typeface="华文中宋" panose="02010600040101010101" pitchFamily="2" charset="-122"/>
                <a:ea typeface="华文中宋" panose="02010600040101010101" pitchFamily="2" charset="-122"/>
              </a:rPr>
              <a:t>是建立在硬盘和分区之上的一个逻辑层，来提高磁盘分区管理的灵活性。通过</a:t>
            </a:r>
            <a:r>
              <a:rPr lang="en-US" altLang="zh-CN" dirty="0">
                <a:latin typeface="华文中宋" panose="02010600040101010101" pitchFamily="2" charset="-122"/>
                <a:ea typeface="华文中宋" panose="02010600040101010101" pitchFamily="2" charset="-122"/>
              </a:rPr>
              <a:t>LVM</a:t>
            </a:r>
            <a:r>
              <a:rPr lang="zh-CN" altLang="en-US" dirty="0">
                <a:latin typeface="华文中宋" panose="02010600040101010101" pitchFamily="2" charset="-122"/>
                <a:ea typeface="华文中宋" panose="02010600040101010101" pitchFamily="2" charset="-122"/>
              </a:rPr>
              <a:t>系统管理员可以轻松管理磁盘分区。</a:t>
            </a:r>
          </a:p>
        </p:txBody>
      </p:sp>
    </p:spTree>
    <p:extLst>
      <p:ext uri="{BB962C8B-B14F-4D97-AF65-F5344CB8AC3E}">
        <p14:creationId xmlns:p14="http://schemas.microsoft.com/office/powerpoint/2010/main" val="9856754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华文中宋" panose="02010600040101010101" pitchFamily="2" charset="-122"/>
                <a:ea typeface="华文中宋" panose="02010600040101010101" pitchFamily="2" charset="-122"/>
              </a:rPr>
              <a:t>LVM</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如：将若干个磁盘分区连接为一个整块的卷组 （</a:t>
            </a:r>
            <a:r>
              <a:rPr lang="en-US" altLang="zh-CN" dirty="0" err="1">
                <a:latin typeface="华文中宋" panose="02010600040101010101" pitchFamily="2" charset="-122"/>
                <a:ea typeface="华文中宋" panose="02010600040101010101" pitchFamily="2" charset="-122"/>
              </a:rPr>
              <a:t>volumegroup</a:t>
            </a:r>
            <a:r>
              <a:rPr lang="zh-CN" altLang="en-US" dirty="0">
                <a:latin typeface="华文中宋" panose="02010600040101010101" pitchFamily="2" charset="-122"/>
                <a:ea typeface="华文中宋" panose="02010600040101010101" pitchFamily="2" charset="-122"/>
              </a:rPr>
              <a:t>），形成一个</a:t>
            </a:r>
            <a:r>
              <a:rPr lang="zh-CN" altLang="en-US" dirty="0">
                <a:latin typeface="华文中宋" panose="02010600040101010101" pitchFamily="2" charset="-122"/>
                <a:ea typeface="华文中宋" panose="02010600040101010101" pitchFamily="2" charset="-122"/>
                <a:hlinkClick r:id="rId2"/>
              </a:rPr>
              <a:t>存储池</a:t>
            </a:r>
            <a:r>
              <a:rPr lang="zh-CN" altLang="en-US" dirty="0">
                <a:latin typeface="华文中宋" panose="02010600040101010101" pitchFamily="2" charset="-122"/>
                <a:ea typeface="华文中宋" panose="02010600040101010101" pitchFamily="2" charset="-122"/>
              </a:rPr>
              <a:t>。管理员可以在卷组上随意创建逻辑卷组（</a:t>
            </a:r>
            <a:r>
              <a:rPr lang="en-US" altLang="zh-CN" dirty="0" err="1">
                <a:latin typeface="华文中宋" panose="02010600040101010101" pitchFamily="2" charset="-122"/>
                <a:ea typeface="华文中宋" panose="02010600040101010101" pitchFamily="2" charset="-122"/>
              </a:rPr>
              <a:t>logicalvolumes</a:t>
            </a:r>
            <a:r>
              <a:rPr lang="zh-CN" altLang="en-US" dirty="0">
                <a:latin typeface="华文中宋" panose="02010600040101010101" pitchFamily="2" charset="-122"/>
                <a:ea typeface="华文中宋" panose="02010600040101010101" pitchFamily="2" charset="-122"/>
              </a:rPr>
              <a:t>），并进一步在逻辑卷组上创建文件系 统。管理员通过</a:t>
            </a:r>
            <a:r>
              <a:rPr lang="en-US" altLang="zh-CN" dirty="0">
                <a:latin typeface="华文中宋" panose="02010600040101010101" pitchFamily="2" charset="-122"/>
                <a:ea typeface="华文中宋" panose="02010600040101010101" pitchFamily="2" charset="-122"/>
              </a:rPr>
              <a:t>LVM</a:t>
            </a:r>
            <a:r>
              <a:rPr lang="zh-CN" altLang="en-US" dirty="0">
                <a:latin typeface="华文中宋" panose="02010600040101010101" pitchFamily="2" charset="-122"/>
                <a:ea typeface="华文中宋" panose="02010600040101010101" pitchFamily="2" charset="-122"/>
              </a:rPr>
              <a:t>可以方便的调整存储卷组的大小，并且可以对磁盘存储按照组的方式进行命名、管理和分配，例如按照使用用途进行定义：“</a:t>
            </a:r>
            <a:r>
              <a:rPr lang="en-US" altLang="zh-CN" dirty="0">
                <a:latin typeface="华文中宋" panose="02010600040101010101" pitchFamily="2" charset="-122"/>
                <a:ea typeface="华文中宋" panose="02010600040101010101" pitchFamily="2" charset="-122"/>
              </a:rPr>
              <a:t>development”</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sales”</a:t>
            </a:r>
            <a:r>
              <a:rPr lang="zh-CN" altLang="en-US" dirty="0">
                <a:latin typeface="华文中宋" panose="02010600040101010101" pitchFamily="2" charset="-122"/>
                <a:ea typeface="华文中宋" panose="02010600040101010101" pitchFamily="2" charset="-122"/>
              </a:rPr>
              <a:t>，而不是使用物理磁盘名“</a:t>
            </a:r>
            <a:r>
              <a:rPr lang="en-US" altLang="zh-CN" dirty="0" err="1">
                <a:latin typeface="华文中宋" panose="02010600040101010101" pitchFamily="2" charset="-122"/>
                <a:ea typeface="华文中宋" panose="02010600040101010101" pitchFamily="2" charset="-122"/>
              </a:rPr>
              <a:t>sda</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和“</a:t>
            </a:r>
            <a:r>
              <a:rPr lang="en-US" altLang="zh-CN" dirty="0" err="1">
                <a:latin typeface="华文中宋" panose="02010600040101010101" pitchFamily="2" charset="-122"/>
                <a:ea typeface="华文中宋" panose="02010600040101010101" pitchFamily="2" charset="-122"/>
              </a:rPr>
              <a:t>sdb</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。而且当系统添加了新的磁盘，通过</a:t>
            </a:r>
            <a:r>
              <a:rPr lang="en-US" altLang="zh-CN" dirty="0">
                <a:latin typeface="华文中宋" panose="02010600040101010101" pitchFamily="2" charset="-122"/>
                <a:ea typeface="华文中宋" panose="02010600040101010101" pitchFamily="2" charset="-122"/>
              </a:rPr>
              <a:t>LVM</a:t>
            </a:r>
            <a:r>
              <a:rPr lang="zh-CN" altLang="en-US" dirty="0">
                <a:latin typeface="华文中宋" panose="02010600040101010101" pitchFamily="2" charset="-122"/>
                <a:ea typeface="华文中宋" panose="02010600040101010101" pitchFamily="2" charset="-122"/>
              </a:rPr>
              <a:t>管理员就不必将磁盘的 文件移动到新的磁盘上以充分利用新的存储空间，而是直接扩展文件系统跨越磁盘即可。</a:t>
            </a:r>
          </a:p>
        </p:txBody>
      </p:sp>
    </p:spTree>
    <p:extLst>
      <p:ext uri="{BB962C8B-B14F-4D97-AF65-F5344CB8AC3E}">
        <p14:creationId xmlns:p14="http://schemas.microsoft.com/office/powerpoint/2010/main" val="16671126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1391652" y="3037640"/>
            <a:ext cx="9601200" cy="3317875"/>
          </a:xfrm>
        </p:spPr>
        <p:txBody>
          <a:bodyPr/>
          <a:lstStyle/>
          <a:p>
            <a:r>
              <a:rPr lang="zh-CN" altLang="en-US" b="1" dirty="0">
                <a:latin typeface="华文中宋" panose="02010600040101010101" pitchFamily="2" charset="-122"/>
                <a:ea typeface="华文中宋" panose="02010600040101010101" pitchFamily="2" charset="-122"/>
              </a:rPr>
              <a:t>创建：</a:t>
            </a:r>
            <a:r>
              <a:rPr lang="en-US" altLang="zh-CN" dirty="0" err="1">
                <a:solidFill>
                  <a:srgbClr val="FF0000"/>
                </a:solidFill>
                <a:highlight>
                  <a:srgbClr val="FFFF00"/>
                </a:highlight>
                <a:latin typeface="华文中宋" panose="02010600040101010101" pitchFamily="2" charset="-122"/>
                <a:ea typeface="华文中宋" panose="02010600040101010101" pitchFamily="2" charset="-122"/>
              </a:rPr>
              <a:t>pvcreate</a:t>
            </a:r>
            <a:r>
              <a:rPr lang="en-US" altLang="zh-CN" dirty="0">
                <a:solidFill>
                  <a:srgbClr val="FF0000"/>
                </a:solidFill>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设备路径   </a:t>
            </a:r>
            <a:r>
              <a:rPr lang="zh-CN" altLang="en-US" dirty="0">
                <a:latin typeface="华文中宋" panose="02010600040101010101" pitchFamily="2" charset="-122"/>
                <a:ea typeface="华文中宋" panose="02010600040101010101" pitchFamily="2" charset="-122"/>
              </a:rPr>
              <a:t>创建物理卷；</a:t>
            </a:r>
            <a:r>
              <a:rPr lang="en-US" altLang="zh-CN" dirty="0" err="1">
                <a:solidFill>
                  <a:srgbClr val="FF0000"/>
                </a:solidFill>
                <a:highlight>
                  <a:srgbClr val="FFFF00"/>
                </a:highlight>
                <a:latin typeface="华文中宋" panose="02010600040101010101" pitchFamily="2" charset="-122"/>
                <a:ea typeface="华文中宋" panose="02010600040101010101" pitchFamily="2" charset="-122"/>
              </a:rPr>
              <a:t>vgcreate</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名字 </a:t>
            </a:r>
            <a:r>
              <a:rPr lang="en-US" altLang="zh-CN" dirty="0" err="1">
                <a:highlight>
                  <a:srgbClr val="FFFF00"/>
                </a:highlight>
                <a:latin typeface="华文中宋" panose="02010600040101010101" pitchFamily="2" charset="-122"/>
                <a:ea typeface="华文中宋" panose="02010600040101010101" pitchFamily="2" charset="-122"/>
              </a:rPr>
              <a:t>pv</a:t>
            </a:r>
            <a:r>
              <a:rPr lang="zh-CN" altLang="en-US" dirty="0">
                <a:highlight>
                  <a:srgbClr val="FFFF00"/>
                </a:highlight>
                <a:latin typeface="华文中宋" panose="02010600040101010101" pitchFamily="2" charset="-122"/>
                <a:ea typeface="华文中宋" panose="02010600040101010101" pitchFamily="2" charset="-122"/>
              </a:rPr>
              <a:t>路径   </a:t>
            </a:r>
            <a:r>
              <a:rPr lang="zh-CN" altLang="en-US" dirty="0">
                <a:latin typeface="华文中宋" panose="02010600040101010101" pitchFamily="2" charset="-122"/>
                <a:ea typeface="华文中宋" panose="02010600040101010101" pitchFamily="2" charset="-122"/>
              </a:rPr>
              <a:t>创建卷组；</a:t>
            </a:r>
            <a:r>
              <a:rPr lang="en-US" altLang="zh-CN" dirty="0" err="1">
                <a:solidFill>
                  <a:srgbClr val="FF0000"/>
                </a:solidFill>
                <a:highlight>
                  <a:srgbClr val="FFFF00"/>
                </a:highlight>
                <a:latin typeface="华文中宋" panose="02010600040101010101" pitchFamily="2" charset="-122"/>
                <a:ea typeface="华文中宋" panose="02010600040101010101" pitchFamily="2" charset="-122"/>
              </a:rPr>
              <a:t>lvcreate</a:t>
            </a:r>
            <a:r>
              <a:rPr lang="en-US" altLang="zh-CN" dirty="0">
                <a:highlight>
                  <a:srgbClr val="FFFF00"/>
                </a:highlight>
                <a:latin typeface="华文中宋" panose="02010600040101010101" pitchFamily="2" charset="-122"/>
                <a:ea typeface="华文中宋" panose="02010600040101010101" pitchFamily="2" charset="-122"/>
              </a:rPr>
              <a:t> -n </a:t>
            </a:r>
            <a:r>
              <a:rPr lang="zh-CN" altLang="en-US" dirty="0">
                <a:highlight>
                  <a:srgbClr val="FFFF00"/>
                </a:highlight>
                <a:latin typeface="华文中宋" panose="02010600040101010101" pitchFamily="2" charset="-122"/>
                <a:ea typeface="华文中宋" panose="02010600040101010101" pitchFamily="2" charset="-122"/>
              </a:rPr>
              <a:t>名字 </a:t>
            </a:r>
            <a:r>
              <a:rPr lang="en-US" altLang="zh-CN" dirty="0">
                <a:highlight>
                  <a:srgbClr val="FFFF00"/>
                </a:highlight>
                <a:latin typeface="华文中宋" panose="02010600040101010101" pitchFamily="2" charset="-122"/>
                <a:ea typeface="华文中宋" panose="02010600040101010101" pitchFamily="2" charset="-122"/>
              </a:rPr>
              <a:t>-L </a:t>
            </a:r>
            <a:r>
              <a:rPr lang="zh-CN" altLang="en-US" dirty="0">
                <a:highlight>
                  <a:srgbClr val="FFFF00"/>
                </a:highlight>
                <a:latin typeface="华文中宋" panose="02010600040101010101" pitchFamily="2" charset="-122"/>
                <a:ea typeface="华文中宋" panose="02010600040101010101" pitchFamily="2" charset="-122"/>
              </a:rPr>
              <a:t>大小 </a:t>
            </a:r>
            <a:r>
              <a:rPr lang="en-US" altLang="zh-CN" dirty="0">
                <a:highlight>
                  <a:srgbClr val="FFFF00"/>
                </a:highlight>
                <a:latin typeface="华文中宋" panose="02010600040101010101" pitchFamily="2" charset="-122"/>
                <a:ea typeface="华文中宋" panose="02010600040101010101" pitchFamily="2" charset="-122"/>
              </a:rPr>
              <a:t>vg</a:t>
            </a:r>
            <a:r>
              <a:rPr lang="zh-CN" altLang="en-US" dirty="0">
                <a:highlight>
                  <a:srgbClr val="FFFF00"/>
                </a:highlight>
                <a:latin typeface="华文中宋" panose="02010600040101010101" pitchFamily="2" charset="-122"/>
                <a:ea typeface="华文中宋" panose="02010600040101010101" pitchFamily="2" charset="-122"/>
              </a:rPr>
              <a:t>名 </a:t>
            </a:r>
            <a:r>
              <a:rPr lang="zh-CN" altLang="en-US" dirty="0">
                <a:latin typeface="华文中宋" panose="02010600040101010101" pitchFamily="2" charset="-122"/>
                <a:ea typeface="华文中宋" panose="02010600040101010101" pitchFamily="2" charset="-122"/>
              </a:rPr>
              <a:t>创建逻辑卷</a:t>
            </a:r>
            <a:endParaRPr lang="en-US" altLang="zh-CN" dirty="0">
              <a:latin typeface="华文中宋" panose="02010600040101010101" pitchFamily="2" charset="-122"/>
              <a:ea typeface="华文中宋" panose="02010600040101010101" pitchFamily="2" charset="-122"/>
            </a:endParaRPr>
          </a:p>
          <a:p>
            <a:r>
              <a:rPr lang="zh-CN" altLang="en-US" b="1" dirty="0">
                <a:latin typeface="华文中宋" panose="02010600040101010101" pitchFamily="2" charset="-122"/>
                <a:ea typeface="华文中宋" panose="02010600040101010101" pitchFamily="2" charset="-122"/>
              </a:rPr>
              <a:t>逻辑卷删除</a:t>
            </a:r>
            <a:r>
              <a:rPr lang="zh-CN" altLang="en-US" dirty="0">
                <a:latin typeface="华文中宋" panose="02010600040101010101" pitchFamily="2" charset="-122"/>
                <a:ea typeface="华文中宋" panose="02010600040101010101" pitchFamily="2" charset="-122"/>
              </a:rPr>
              <a:t>：卸载：</a:t>
            </a:r>
            <a:r>
              <a:rPr lang="en-US" altLang="zh-CN" dirty="0" err="1">
                <a:highlight>
                  <a:srgbClr val="FFFF00"/>
                </a:highlight>
                <a:latin typeface="华文中宋" panose="02010600040101010101" pitchFamily="2" charset="-122"/>
                <a:ea typeface="华文中宋" panose="02010600040101010101" pitchFamily="2" charset="-122"/>
              </a:rPr>
              <a:t>umount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；删</a:t>
            </a:r>
            <a:r>
              <a:rPr lang="en-US" altLang="zh-CN" dirty="0">
                <a:latin typeface="华文中宋" panose="02010600040101010101" pitchFamily="2" charset="-122"/>
                <a:ea typeface="华文中宋" panose="02010600040101010101" pitchFamily="2" charset="-122"/>
              </a:rPr>
              <a:t>lv</a:t>
            </a:r>
            <a:r>
              <a:rPr lang="zh-CN" altLang="en-US" dirty="0">
                <a:latin typeface="华文中宋" panose="02010600040101010101" pitchFamily="2" charset="-122"/>
                <a:ea typeface="华文中宋" panose="02010600040101010101" pitchFamily="2" charset="-122"/>
              </a:rPr>
              <a:t>：</a:t>
            </a:r>
            <a:r>
              <a:rPr lang="en-US" altLang="zh-CN" dirty="0" err="1">
                <a:highlight>
                  <a:srgbClr val="FFFF00"/>
                </a:highlight>
                <a:latin typeface="华文中宋" panose="02010600040101010101" pitchFamily="2" charset="-122"/>
                <a:ea typeface="华文中宋" panose="02010600040101010101" pitchFamily="2" charset="-122"/>
              </a:rPr>
              <a:t>lvremove</a:t>
            </a:r>
            <a:r>
              <a:rPr lang="en-US" altLang="zh-CN" dirty="0">
                <a:latin typeface="华文中宋" panose="02010600040101010101" pitchFamily="2" charset="-122"/>
                <a:ea typeface="华文中宋" panose="02010600040101010101" pitchFamily="2" charset="-122"/>
              </a:rPr>
              <a:t> lv</a:t>
            </a:r>
            <a:r>
              <a:rPr lang="zh-CN" altLang="en-US" dirty="0">
                <a:latin typeface="华文中宋" panose="02010600040101010101" pitchFamily="2" charset="-122"/>
                <a:ea typeface="华文中宋" panose="02010600040101010101" pitchFamily="2" charset="-122"/>
              </a:rPr>
              <a:t>完整路径 ；删</a:t>
            </a:r>
            <a:r>
              <a:rPr lang="en-US" altLang="zh-CN" dirty="0">
                <a:latin typeface="华文中宋" panose="02010600040101010101" pitchFamily="2" charset="-122"/>
                <a:ea typeface="华文中宋" panose="02010600040101010101" pitchFamily="2" charset="-122"/>
              </a:rPr>
              <a:t>vg</a:t>
            </a:r>
            <a:r>
              <a:rPr lang="zh-CN" altLang="en-US" dirty="0">
                <a:latin typeface="华文中宋" panose="02010600040101010101" pitchFamily="2" charset="-122"/>
                <a:ea typeface="华文中宋" panose="02010600040101010101" pitchFamily="2" charset="-122"/>
              </a:rPr>
              <a:t>：</a:t>
            </a:r>
            <a:r>
              <a:rPr lang="en-US" altLang="zh-CN" dirty="0" err="1">
                <a:highlight>
                  <a:srgbClr val="FFFF00"/>
                </a:highlight>
                <a:latin typeface="华文中宋" panose="02010600040101010101" pitchFamily="2" charset="-122"/>
                <a:ea typeface="华文中宋" panose="02010600040101010101" pitchFamily="2" charset="-122"/>
              </a:rPr>
              <a:t>vgremove</a:t>
            </a:r>
            <a:r>
              <a:rPr lang="en-US" altLang="zh-CN" dirty="0">
                <a:highlight>
                  <a:srgbClr val="FFFF00"/>
                </a:highlight>
                <a:latin typeface="华文中宋" panose="02010600040101010101" pitchFamily="2" charset="-122"/>
                <a:ea typeface="华文中宋" panose="02010600040101010101" pitchFamily="2" charset="-122"/>
              </a:rPr>
              <a:t> vg</a:t>
            </a:r>
            <a:r>
              <a:rPr lang="zh-CN" altLang="en-US" dirty="0">
                <a:highlight>
                  <a:srgbClr val="FFFF00"/>
                </a:highlight>
                <a:latin typeface="华文中宋" panose="02010600040101010101" pitchFamily="2" charset="-122"/>
                <a:ea typeface="华文中宋" panose="02010600040101010101" pitchFamily="2" charset="-122"/>
              </a:rPr>
              <a:t>名 </a:t>
            </a:r>
            <a:r>
              <a:rPr lang="zh-CN" altLang="en-US" dirty="0">
                <a:latin typeface="华文中宋" panose="02010600040101010101" pitchFamily="2" charset="-122"/>
                <a:ea typeface="华文中宋" panose="02010600040101010101" pitchFamily="2" charset="-122"/>
              </a:rPr>
              <a:t>；删</a:t>
            </a:r>
            <a:r>
              <a:rPr lang="en-US" altLang="zh-CN" dirty="0">
                <a:latin typeface="华文中宋" panose="02010600040101010101" pitchFamily="2" charset="-122"/>
                <a:ea typeface="华文中宋" panose="02010600040101010101" pitchFamily="2" charset="-122"/>
              </a:rPr>
              <a:t>PV</a:t>
            </a:r>
            <a:r>
              <a:rPr lang="zh-CN" altLang="en-US" dirty="0">
                <a:latin typeface="华文中宋" panose="02010600040101010101" pitchFamily="2" charset="-122"/>
                <a:ea typeface="华文中宋" panose="02010600040101010101" pitchFamily="2" charset="-122"/>
              </a:rPr>
              <a:t>：</a:t>
            </a:r>
            <a:r>
              <a:rPr lang="en-US" altLang="zh-CN" dirty="0" err="1">
                <a:highlight>
                  <a:srgbClr val="FFFF00"/>
                </a:highlight>
                <a:latin typeface="华文中宋" panose="02010600040101010101" pitchFamily="2" charset="-122"/>
                <a:ea typeface="华文中宋" panose="02010600040101010101" pitchFamily="2" charset="-122"/>
              </a:rPr>
              <a:t>pvremove</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设备完整路径 </a:t>
            </a:r>
            <a:r>
              <a:rPr lang="zh-CN" altLang="en-US" dirty="0">
                <a:latin typeface="华文中宋" panose="02010600040101010101" pitchFamily="2" charset="-122"/>
                <a:ea typeface="华文中宋" panose="02010600040101010101" pitchFamily="2" charset="-122"/>
              </a:rPr>
              <a:t>去硬盘</a:t>
            </a:r>
          </a:p>
          <a:p>
            <a:r>
              <a:rPr lang="zh-CN" altLang="en-US" b="1" dirty="0">
                <a:latin typeface="华文中宋" panose="02010600040101010101" pitchFamily="2" charset="-122"/>
                <a:ea typeface="华文中宋" panose="02010600040101010101" pitchFamily="2" charset="-122"/>
              </a:rPr>
              <a:t>逻辑卷扩展：</a:t>
            </a:r>
            <a:r>
              <a:rPr lang="zh-CN" altLang="en-US" dirty="0">
                <a:latin typeface="华文中宋" panose="02010600040101010101" pitchFamily="2" charset="-122"/>
                <a:ea typeface="华文中宋" panose="02010600040101010101" pitchFamily="2" charset="-122"/>
              </a:rPr>
              <a:t>扩展</a:t>
            </a:r>
            <a:r>
              <a:rPr lang="en-US" altLang="zh-CN" dirty="0" err="1">
                <a:latin typeface="华文中宋" panose="02010600040101010101" pitchFamily="2" charset="-122"/>
                <a:ea typeface="华文中宋" panose="02010600040101010101" pitchFamily="2" charset="-122"/>
              </a:rPr>
              <a:t>pv</a:t>
            </a:r>
            <a:r>
              <a:rPr lang="zh-CN" altLang="en-US" dirty="0">
                <a:latin typeface="华文中宋" panose="02010600040101010101" pitchFamily="2" charset="-122"/>
                <a:ea typeface="华文中宋" panose="02010600040101010101" pitchFamily="2" charset="-122"/>
              </a:rPr>
              <a:t>：相当于创建</a:t>
            </a:r>
            <a:r>
              <a:rPr lang="en-US" altLang="zh-CN" dirty="0" err="1">
                <a:latin typeface="华文中宋" panose="02010600040101010101" pitchFamily="2" charset="-122"/>
                <a:ea typeface="华文中宋" panose="02010600040101010101" pitchFamily="2" charset="-122"/>
              </a:rPr>
              <a:t>pv</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；扩展</a:t>
            </a:r>
            <a:r>
              <a:rPr lang="en-US" altLang="zh-CN" dirty="0">
                <a:latin typeface="华文中宋" panose="02010600040101010101" pitchFamily="2" charset="-122"/>
                <a:ea typeface="华文中宋" panose="02010600040101010101" pitchFamily="2" charset="-122"/>
              </a:rPr>
              <a:t>vg</a:t>
            </a:r>
            <a:r>
              <a:rPr lang="zh-CN" altLang="en-US" dirty="0">
                <a:latin typeface="华文中宋" panose="02010600040101010101" pitchFamily="2" charset="-122"/>
                <a:ea typeface="华文中宋" panose="02010600040101010101" pitchFamily="2" charset="-122"/>
              </a:rPr>
              <a:t>： </a:t>
            </a:r>
            <a:r>
              <a:rPr lang="en-US" altLang="zh-CN" dirty="0" err="1">
                <a:highlight>
                  <a:srgbClr val="FFFF00"/>
                </a:highlight>
                <a:latin typeface="华文中宋" panose="02010600040101010101" pitchFamily="2" charset="-122"/>
                <a:ea typeface="华文中宋" panose="02010600040101010101" pitchFamily="2" charset="-122"/>
              </a:rPr>
              <a:t>vgextend</a:t>
            </a:r>
            <a:r>
              <a:rPr lang="en-US" altLang="zh-CN" dirty="0">
                <a:highlight>
                  <a:srgbClr val="FFFF00"/>
                </a:highlight>
                <a:latin typeface="华文中宋" panose="02010600040101010101" pitchFamily="2" charset="-122"/>
                <a:ea typeface="华文中宋" panose="02010600040101010101" pitchFamily="2" charset="-122"/>
              </a:rPr>
              <a:t> vg</a:t>
            </a:r>
            <a:r>
              <a:rPr lang="zh-CN" altLang="en-US" dirty="0">
                <a:highlight>
                  <a:srgbClr val="FFFF00"/>
                </a:highlight>
                <a:latin typeface="华文中宋" panose="02010600040101010101" pitchFamily="2" charset="-122"/>
                <a:ea typeface="华文中宋" panose="02010600040101010101" pitchFamily="2" charset="-122"/>
              </a:rPr>
              <a:t>名</a:t>
            </a:r>
            <a:r>
              <a:rPr lang="zh-CN" altLang="en-US" dirty="0">
                <a:latin typeface="华文中宋" panose="02010600040101010101" pitchFamily="2" charset="-122"/>
                <a:ea typeface="华文中宋" panose="02010600040101010101" pitchFamily="2" charset="-122"/>
              </a:rPr>
              <a:t> 新增</a:t>
            </a:r>
            <a:r>
              <a:rPr lang="en-US" altLang="zh-CN" dirty="0" err="1">
                <a:latin typeface="华文中宋" panose="02010600040101010101" pitchFamily="2" charset="-122"/>
                <a:ea typeface="华文中宋" panose="02010600040101010101" pitchFamily="2" charset="-122"/>
              </a:rPr>
              <a:t>pv</a:t>
            </a:r>
            <a:r>
              <a:rPr lang="zh-CN" altLang="en-US" dirty="0">
                <a:latin typeface="华文中宋" panose="02010600040101010101" pitchFamily="2" charset="-122"/>
                <a:ea typeface="华文中宋" panose="02010600040101010101" pitchFamily="2" charset="-122"/>
              </a:rPr>
              <a:t>路径 ；扩展</a:t>
            </a:r>
            <a:r>
              <a:rPr lang="en-US" altLang="zh-CN" dirty="0">
                <a:latin typeface="华文中宋" panose="02010600040101010101" pitchFamily="2" charset="-122"/>
                <a:ea typeface="华文中宋" panose="02010600040101010101" pitchFamily="2" charset="-122"/>
              </a:rPr>
              <a:t>lv</a:t>
            </a:r>
            <a:r>
              <a:rPr lang="zh-CN" altLang="en-US" dirty="0">
                <a:latin typeface="华文中宋" panose="02010600040101010101" pitchFamily="2" charset="-122"/>
                <a:ea typeface="华文中宋" panose="02010600040101010101" pitchFamily="2" charset="-122"/>
              </a:rPr>
              <a:t>： </a:t>
            </a:r>
            <a:r>
              <a:rPr lang="en-US" altLang="zh-CN" dirty="0" err="1">
                <a:highlight>
                  <a:srgbClr val="FFFF00"/>
                </a:highlight>
                <a:latin typeface="华文中宋" panose="02010600040101010101" pitchFamily="2" charset="-122"/>
                <a:ea typeface="华文中宋" panose="02010600040101010101" pitchFamily="2" charset="-122"/>
              </a:rPr>
              <a:t>lvextend</a:t>
            </a:r>
            <a:r>
              <a:rPr lang="en-US" altLang="zh-CN" dirty="0">
                <a:highlight>
                  <a:srgbClr val="FFFF00"/>
                </a:highlight>
                <a:latin typeface="华文中宋" panose="02010600040101010101" pitchFamily="2" charset="-122"/>
                <a:ea typeface="华文中宋" panose="02010600040101010101" pitchFamily="2" charset="-122"/>
              </a:rPr>
              <a:t> -L +</a:t>
            </a:r>
            <a:r>
              <a:rPr lang="zh-CN" altLang="en-US" dirty="0">
                <a:highlight>
                  <a:srgbClr val="FFFF00"/>
                </a:highlight>
                <a:latin typeface="华文中宋" panose="02010600040101010101" pitchFamily="2" charset="-122"/>
                <a:ea typeface="华文中宋" panose="02010600040101010101" pitchFamily="2" charset="-122"/>
              </a:rPr>
              <a:t>扩展量 </a:t>
            </a:r>
            <a:r>
              <a:rPr lang="en-US" altLang="zh-CN" dirty="0">
                <a:highlight>
                  <a:srgbClr val="FFFF00"/>
                </a:highlight>
                <a:latin typeface="华文中宋" panose="02010600040101010101" pitchFamily="2" charset="-122"/>
                <a:ea typeface="华文中宋" panose="02010600040101010101" pitchFamily="2" charset="-122"/>
              </a:rPr>
              <a:t>lv</a:t>
            </a:r>
            <a:r>
              <a:rPr lang="zh-CN" altLang="en-US" dirty="0">
                <a:highlight>
                  <a:srgbClr val="FFFF00"/>
                </a:highlight>
                <a:latin typeface="华文中宋" panose="02010600040101010101" pitchFamily="2" charset="-122"/>
                <a:ea typeface="华文中宋" panose="02010600040101010101" pitchFamily="2" charset="-122"/>
              </a:rPr>
              <a:t>完整名 </a:t>
            </a:r>
            <a:r>
              <a:rPr lang="zh-CN" altLang="en-US" dirty="0">
                <a:latin typeface="华文中宋" panose="02010600040101010101" pitchFamily="2" charset="-122"/>
                <a:ea typeface="华文中宋" panose="02010600040101010101" pitchFamily="2" charset="-122"/>
              </a:rPr>
              <a:t>刷新文件系统：</a:t>
            </a:r>
            <a:r>
              <a:rPr lang="en-US" altLang="zh-CN" dirty="0">
                <a:latin typeface="华文中宋" panose="02010600040101010101" pitchFamily="2" charset="-122"/>
                <a:ea typeface="华文中宋" panose="02010600040101010101" pitchFamily="2" charset="-122"/>
              </a:rPr>
              <a:t>resize2fs lv</a:t>
            </a:r>
            <a:r>
              <a:rPr lang="zh-CN" altLang="en-US" dirty="0">
                <a:latin typeface="华文中宋" panose="02010600040101010101" pitchFamily="2" charset="-122"/>
                <a:ea typeface="华文中宋" panose="02010600040101010101" pitchFamily="2" charset="-122"/>
              </a:rPr>
              <a:t>完整路径</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pic>
        <p:nvPicPr>
          <p:cNvPr id="6" name="Picture 2" descr="https://gss0.bdstatic.com/94o3dSag_xI4khGkpoWK1HF6hhy/baike/c0%3Dbaike72%2C5%2C5%2C72%2C24/sign=839eed4efbdcd100d991f07313e22c75/8b13632762d0f70329d6d29f0bfa513d2697c5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060" y="162659"/>
            <a:ext cx="4218565" cy="287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45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备份</a:t>
            </a:r>
            <a:endParaRPr lang="zh-CN" altLang="en-US" dirty="0"/>
          </a:p>
        </p:txBody>
      </p:sp>
      <p:sp>
        <p:nvSpPr>
          <p:cNvPr id="3" name="内容占位符 2"/>
          <p:cNvSpPr>
            <a:spLocks noGrp="1"/>
          </p:cNvSpPr>
          <p:nvPr>
            <p:ph idx="1"/>
          </p:nvPr>
        </p:nvSpPr>
        <p:spPr>
          <a:xfrm>
            <a:off x="1295400" y="2557463"/>
            <a:ext cx="9601200" cy="3666874"/>
          </a:xfrm>
        </p:spPr>
        <p:txBody>
          <a:bodyPr/>
          <a:lstStyle/>
          <a:p>
            <a:pPr lvl="0"/>
            <a:r>
              <a:rPr lang="zh-CN" altLang="en-US" dirty="0">
                <a:latin typeface="华文中宋" panose="02010600040101010101" pitchFamily="2" charset="-122"/>
                <a:ea typeface="华文中宋" panose="02010600040101010101" pitchFamily="2" charset="-122"/>
              </a:rPr>
              <a:t>备份机制：定时备份、随机备份；完整备份、增量备份</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备份介质：磁带、硬盘、光盘</a:t>
            </a:r>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dump</a:t>
            </a:r>
            <a:r>
              <a:rPr lang="zh-CN" altLang="en-US" dirty="0">
                <a:latin typeface="华文中宋" panose="02010600040101010101" pitchFamily="2" charset="-122"/>
                <a:ea typeface="华文中宋" panose="02010600040101010101" pitchFamily="2" charset="-122"/>
              </a:rPr>
              <a:t>命令：备份文件系统</a:t>
            </a:r>
          </a:p>
          <a:p>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restore</a:t>
            </a:r>
            <a:r>
              <a:rPr lang="zh-CN" altLang="en-US" dirty="0">
                <a:latin typeface="华文中宋" panose="02010600040101010101" pitchFamily="2" charset="-122"/>
                <a:ea typeface="华文中宋" panose="02010600040101010101" pitchFamily="2" charset="-122"/>
              </a:rPr>
              <a:t>命令：从灾难恢复系统</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使用</a:t>
            </a:r>
            <a:r>
              <a:rPr lang="en-US" altLang="zh-CN" dirty="0" err="1">
                <a:latin typeface="华文中宋" panose="02010600040101010101" pitchFamily="2" charset="-122"/>
                <a:ea typeface="华文中宋" panose="02010600040101010101" pitchFamily="2" charset="-122"/>
              </a:rPr>
              <a:t>cron</a:t>
            </a:r>
            <a:r>
              <a:rPr lang="zh-CN" altLang="en-US" dirty="0">
                <a:latin typeface="华文中宋" panose="02010600040101010101" pitchFamily="2" charset="-122"/>
                <a:ea typeface="华文中宋" panose="02010600040101010101" pitchFamily="2" charset="-122"/>
              </a:rPr>
              <a:t>命令设置定时自动备份</a:t>
            </a:r>
          </a:p>
          <a:p>
            <a:pPr lvl="0"/>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827589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9.  </a:t>
            </a:r>
            <a:r>
              <a:rPr lang="zh-CN" altLang="en-US" kern="1800" dirty="0">
                <a:latin typeface="Times New Roman"/>
                <a:ea typeface="黑体"/>
              </a:rPr>
              <a:t>用户与用户组管理</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作为一种多用户的操作系统，</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可以允许多个用户同时登录到系统上，并响应每一个用户的请求。对于系统管理员而言，一个非常重要的工作就是对用户账户进行管理。这些工作包括添加和删除用户、分配用户主目录、限制用户的权限等。</a:t>
            </a:r>
          </a:p>
        </p:txBody>
      </p:sp>
    </p:spTree>
    <p:extLst>
      <p:ext uri="{BB962C8B-B14F-4D97-AF65-F5344CB8AC3E}">
        <p14:creationId xmlns:p14="http://schemas.microsoft.com/office/powerpoint/2010/main" val="10358179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9.1  </a:t>
            </a:r>
            <a:r>
              <a:rPr lang="zh-CN" altLang="en-US" kern="1800" dirty="0">
                <a:latin typeface="Times New Roman"/>
                <a:ea typeface="黑体"/>
              </a:rPr>
              <a:t>用户与用户组</a:t>
            </a:r>
            <a:endParaRPr lang="zh-CN" altLang="en-US" dirty="0"/>
          </a:p>
        </p:txBody>
      </p:sp>
      <p:sp>
        <p:nvSpPr>
          <p:cNvPr id="3" name="内容占位符 2"/>
          <p:cNvSpPr>
            <a:spLocks noGrp="1"/>
          </p:cNvSpPr>
          <p:nvPr>
            <p:ph idx="1"/>
          </p:nvPr>
        </p:nvSpPr>
        <p:spPr>
          <a:xfrm>
            <a:off x="1295400" y="2422358"/>
            <a:ext cx="9601200" cy="3834063"/>
          </a:xfrm>
        </p:spPr>
        <p:txBody>
          <a:bodyPr/>
          <a:lstStyle/>
          <a:p>
            <a:pPr lvl="0"/>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用户概述：任何一个要使用系统资源的用户，都必须首先向系统管理员申请一个账号，然后以这个账号的身份进入系统。用户的账号一方面可以帮助系统管理员对使用系统的用户进行跟踪，并控制他们对系统资源的访问；另一方面也可以帮助用户组织文件，并为用户提供安全性保护。每个用户账号都拥有一个惟一的用户名和各自的口令。用户在登录时键入正确的用户名和口令后，就能够进入系统和自己的主目录。</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实现用户账号的管理，要完成的工作主要有如下几个方面：用户账号的添加、删除与修改；用户口令的管理；用户组的管理。</a:t>
            </a:r>
          </a:p>
          <a:p>
            <a:pPr lvl="0"/>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2979286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组概述</a:t>
            </a:r>
            <a:endParaRPr lang="zh-CN" altLang="en-US" dirty="0"/>
          </a:p>
        </p:txBody>
      </p:sp>
      <p:sp>
        <p:nvSpPr>
          <p:cNvPr id="3" name="内容占位符 2"/>
          <p:cNvSpPr>
            <a:spLocks noGrp="1"/>
          </p:cNvSpPr>
          <p:nvPr>
            <p:ph idx="1"/>
          </p:nvPr>
        </p:nvSpPr>
        <p:spPr>
          <a:xfrm>
            <a:off x="1295400" y="2502569"/>
            <a:ext cx="10030326" cy="3801978"/>
          </a:xfrm>
        </p:spPr>
        <p:txBody>
          <a:bodyPr/>
          <a:lstStyle/>
          <a:p>
            <a:pPr lvl="0"/>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组概述</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每个用户都有一个用户组，系统可以对一个用户组中的所有用户进行集中管理。不同</a:t>
            </a:r>
            <a:r>
              <a:rPr lang="en-US" altLang="zh-CN" dirty="0">
                <a:latin typeface="华文中宋" panose="02010600040101010101" pitchFamily="2" charset="-122"/>
                <a:ea typeface="华文中宋" panose="02010600040101010101" pitchFamily="2" charset="-122"/>
              </a:rPr>
              <a:t>Linux </a:t>
            </a:r>
            <a:r>
              <a:rPr lang="zh-CN" altLang="en-US" dirty="0">
                <a:latin typeface="华文中宋" panose="02010600040101010101" pitchFamily="2" charset="-122"/>
                <a:ea typeface="华文中宋" panose="02010600040101010101" pitchFamily="2" charset="-122"/>
              </a:rPr>
              <a:t>系统对用户组的规定有所不同，如</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下的用户属于与它同名的用户组，这个用户组在创建用户时同时创建。</a:t>
            </a:r>
          </a:p>
          <a:p>
            <a:r>
              <a:rPr lang="zh-CN" altLang="en-US" dirty="0">
                <a:latin typeface="华文中宋" panose="02010600040101010101" pitchFamily="2" charset="-122"/>
                <a:ea typeface="华文中宋" panose="02010600040101010101" pitchFamily="2" charset="-122"/>
              </a:rPr>
              <a:t>用户组的管理涉及用户组的添加、删除和修改。组的增加、删除和修改实际上就是对</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/group</a:t>
            </a:r>
            <a:r>
              <a:rPr lang="zh-CN" altLang="en-US" dirty="0">
                <a:latin typeface="华文中宋" panose="02010600040101010101" pitchFamily="2" charset="-122"/>
                <a:ea typeface="华文中宋" panose="02010600040101010101" pitchFamily="2" charset="-122"/>
              </a:rPr>
              <a:t>文件的更新。</a:t>
            </a:r>
          </a:p>
          <a:p>
            <a:pPr lvl="0"/>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530141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9.2  </a:t>
            </a:r>
            <a:r>
              <a:rPr lang="zh-CN" altLang="en-US" kern="1800" dirty="0">
                <a:latin typeface="Times New Roman"/>
                <a:ea typeface="黑体"/>
              </a:rPr>
              <a:t>添 加 用 户</a:t>
            </a:r>
            <a:endParaRPr lang="zh-CN" altLang="en-US" dirty="0"/>
          </a:p>
        </p:txBody>
      </p:sp>
      <p:sp>
        <p:nvSpPr>
          <p:cNvPr id="3" name="内容占位符 2"/>
          <p:cNvSpPr>
            <a:spLocks noGrp="1"/>
          </p:cNvSpPr>
          <p:nvPr>
            <p:ph idx="1"/>
          </p:nvPr>
        </p:nvSpPr>
        <p:spPr>
          <a:xfrm>
            <a:off x="609600" y="2438400"/>
            <a:ext cx="10876547" cy="3866147"/>
          </a:xfrm>
        </p:spPr>
        <p:txBody>
          <a:bodyPr/>
          <a:lstStyle/>
          <a:p>
            <a:r>
              <a:rPr lang="en-US" altLang="zh-CN" sz="2000" dirty="0" err="1">
                <a:latin typeface="华文中宋" panose="02010600040101010101" pitchFamily="2" charset="-122"/>
                <a:ea typeface="华文中宋" panose="02010600040101010101" pitchFamily="2" charset="-122"/>
              </a:rPr>
              <a:t>useradd</a:t>
            </a:r>
            <a:r>
              <a:rPr lang="en-US" altLang="zh-CN" sz="2000" dirty="0">
                <a:latin typeface="华文中宋" panose="02010600040101010101" pitchFamily="2" charset="-122"/>
                <a:ea typeface="华文中宋" panose="02010600040101010101" pitchFamily="2" charset="-122"/>
              </a:rPr>
              <a:t> [option] username</a:t>
            </a:r>
            <a:r>
              <a:rPr lang="zh-CN" altLang="en-US" sz="2000" dirty="0">
                <a:latin typeface="华文中宋" panose="02010600040101010101" pitchFamily="2" charset="-122"/>
                <a:ea typeface="华文中宋" panose="02010600040101010101" pitchFamily="2" charset="-122"/>
              </a:rPr>
              <a:t>  该命令的</a:t>
            </a:r>
            <a:r>
              <a:rPr lang="en-US" altLang="zh-CN" sz="2000" dirty="0">
                <a:latin typeface="华文中宋" panose="02010600040101010101" pitchFamily="2" charset="-122"/>
                <a:ea typeface="华文中宋" panose="02010600040101010101" pitchFamily="2" charset="-122"/>
              </a:rPr>
              <a:t>option</a:t>
            </a:r>
            <a:r>
              <a:rPr lang="zh-CN" altLang="en-US" sz="2000" dirty="0">
                <a:latin typeface="华文中宋" panose="02010600040101010101" pitchFamily="2" charset="-122"/>
                <a:ea typeface="华文中宋" panose="02010600040101010101" pitchFamily="2" charset="-122"/>
              </a:rPr>
              <a:t>选项较多，常用的主要有：</a:t>
            </a:r>
          </a:p>
          <a:p>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-c </a:t>
            </a:r>
            <a:r>
              <a:rPr lang="zh-CN" altLang="en-US" sz="2000" dirty="0">
                <a:latin typeface="华文中宋" panose="02010600040101010101" pitchFamily="2" charset="-122"/>
                <a:ea typeface="华文中宋" panose="02010600040101010101" pitchFamily="2" charset="-122"/>
              </a:rPr>
              <a:t>注释  用户设置对账户的注释说明文字；  </a:t>
            </a:r>
            <a:r>
              <a:rPr lang="en-US" altLang="zh-CN" sz="2000" dirty="0">
                <a:latin typeface="华文中宋" panose="02010600040101010101" pitchFamily="2" charset="-122"/>
                <a:ea typeface="华文中宋" panose="02010600040101010101" pitchFamily="2" charset="-122"/>
              </a:rPr>
              <a:t>-d </a:t>
            </a:r>
            <a:r>
              <a:rPr lang="zh-CN" altLang="en-US" sz="2000" dirty="0">
                <a:latin typeface="华文中宋" panose="02010600040101010101" pitchFamily="2" charset="-122"/>
                <a:ea typeface="华文中宋" panose="02010600040101010101" pitchFamily="2" charset="-122"/>
              </a:rPr>
              <a:t>主目录    指定用来取代默认的</a:t>
            </a:r>
            <a:r>
              <a:rPr lang="en-US" altLang="zh-CN" sz="2000" dirty="0">
                <a:latin typeface="华文中宋" panose="02010600040101010101" pitchFamily="2" charset="-122"/>
                <a:ea typeface="华文中宋" panose="02010600040101010101" pitchFamily="2" charset="-122"/>
              </a:rPr>
              <a:t>/home/username</a:t>
            </a:r>
            <a:r>
              <a:rPr lang="zh-CN" altLang="en-US" sz="2000" dirty="0">
                <a:latin typeface="华文中宋" panose="02010600040101010101" pitchFamily="2" charset="-122"/>
                <a:ea typeface="华文中宋" panose="02010600040101010101" pitchFamily="2" charset="-122"/>
              </a:rPr>
              <a:t>的主目录；  </a:t>
            </a:r>
            <a:r>
              <a:rPr lang="en-US" altLang="zh-CN" sz="2000" dirty="0">
                <a:latin typeface="华文中宋" panose="02010600040101010101" pitchFamily="2" charset="-122"/>
                <a:ea typeface="华文中宋" panose="02010600040101010101" pitchFamily="2" charset="-122"/>
              </a:rPr>
              <a:t>-m   </a:t>
            </a:r>
            <a:r>
              <a:rPr lang="zh-CN" altLang="en-US" sz="2000" dirty="0">
                <a:latin typeface="华文中宋" panose="02010600040101010101" pitchFamily="2" charset="-122"/>
                <a:ea typeface="华文中宋" panose="02010600040101010101" pitchFamily="2" charset="-122"/>
              </a:rPr>
              <a:t>若主目录不存在，则创建它。</a:t>
            </a:r>
            <a:r>
              <a:rPr lang="en-US" altLang="zh-CN" sz="2000" dirty="0">
                <a:latin typeface="华文中宋" panose="02010600040101010101" pitchFamily="2" charset="-122"/>
                <a:ea typeface="华文中宋" panose="02010600040101010101" pitchFamily="2" charset="-122"/>
              </a:rPr>
              <a:t>-r</a:t>
            </a:r>
            <a:r>
              <a:rPr lang="zh-CN" altLang="en-US" sz="2000" dirty="0">
                <a:latin typeface="华文中宋" panose="02010600040101010101" pitchFamily="2" charset="-122"/>
                <a:ea typeface="华文中宋" panose="02010600040101010101" pitchFamily="2" charset="-122"/>
              </a:rPr>
              <a:t>与</a:t>
            </a:r>
            <a:r>
              <a:rPr lang="en-US" altLang="zh-CN" sz="2000" dirty="0">
                <a:latin typeface="华文中宋" panose="02010600040101010101" pitchFamily="2" charset="-122"/>
                <a:ea typeface="华文中宋" panose="02010600040101010101" pitchFamily="2" charset="-122"/>
              </a:rPr>
              <a:t>-m</a:t>
            </a:r>
            <a:r>
              <a:rPr lang="zh-CN" altLang="en-US" sz="2000" dirty="0">
                <a:latin typeface="华文中宋" panose="02010600040101010101" pitchFamily="2" charset="-122"/>
                <a:ea typeface="华文中宋" panose="02010600040101010101" pitchFamily="2" charset="-122"/>
              </a:rPr>
              <a:t>相结合，可为系统账户创建主目录；  </a:t>
            </a:r>
            <a:r>
              <a:rPr lang="en-US" altLang="zh-CN" sz="2000" dirty="0">
                <a:latin typeface="华文中宋" panose="02010600040101010101" pitchFamily="2" charset="-122"/>
                <a:ea typeface="华文中宋" panose="02010600040101010101" pitchFamily="2" charset="-122"/>
              </a:rPr>
              <a:t>-M   </a:t>
            </a:r>
            <a:r>
              <a:rPr lang="zh-CN" altLang="en-US" sz="2000" dirty="0">
                <a:latin typeface="华文中宋" panose="02010600040101010101" pitchFamily="2" charset="-122"/>
                <a:ea typeface="华文中宋" panose="02010600040101010101" pitchFamily="2" charset="-122"/>
              </a:rPr>
              <a:t>不创建主目录； </a:t>
            </a:r>
            <a:r>
              <a:rPr lang="en-US" altLang="zh-CN" sz="2000" dirty="0">
                <a:latin typeface="华文中宋" panose="02010600040101010101" pitchFamily="2" charset="-122"/>
                <a:ea typeface="华文中宋" panose="02010600040101010101" pitchFamily="2" charset="-122"/>
              </a:rPr>
              <a:t>-e date     </a:t>
            </a:r>
            <a:r>
              <a:rPr lang="zh-CN" altLang="en-US" sz="2000" dirty="0">
                <a:latin typeface="华文中宋" panose="02010600040101010101" pitchFamily="2" charset="-122"/>
                <a:ea typeface="华文中宋" panose="02010600040101010101" pitchFamily="2" charset="-122"/>
              </a:rPr>
              <a:t>指定账户过期的日期。日期格式为</a:t>
            </a:r>
            <a:r>
              <a:rPr lang="en-US" altLang="zh-CN" sz="2000" dirty="0">
                <a:latin typeface="华文中宋" panose="02010600040101010101" pitchFamily="2" charset="-122"/>
                <a:ea typeface="华文中宋" panose="02010600040101010101" pitchFamily="2" charset="-122"/>
              </a:rPr>
              <a:t>MM/DD/YY</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  -f days     </a:t>
            </a:r>
            <a:r>
              <a:rPr lang="zh-CN" altLang="en-US" sz="2000" dirty="0">
                <a:latin typeface="华文中宋" panose="02010600040101010101" pitchFamily="2" charset="-122"/>
                <a:ea typeface="华文中宋" panose="02010600040101010101" pitchFamily="2" charset="-122"/>
              </a:rPr>
              <a:t>帐号过期几日后永久停权。若指定为</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，则立即被停权，若为</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，则关闭此功能；  </a:t>
            </a:r>
            <a:r>
              <a:rPr lang="en-US" altLang="zh-CN" sz="2000" dirty="0">
                <a:latin typeface="华文中宋" panose="02010600040101010101" pitchFamily="2" charset="-122"/>
                <a:ea typeface="华文中宋" panose="02010600040101010101" pitchFamily="2" charset="-122"/>
              </a:rPr>
              <a:t>-g </a:t>
            </a:r>
            <a:r>
              <a:rPr lang="zh-CN" altLang="en-US" sz="2000" dirty="0">
                <a:latin typeface="华文中宋" panose="02010600040101010101" pitchFamily="2" charset="-122"/>
                <a:ea typeface="华文中宋" panose="02010600040101010101" pitchFamily="2" charset="-122"/>
              </a:rPr>
              <a:t>用户组     指定将用户加入到哪个用户组，该用户组必须存在；  </a:t>
            </a:r>
            <a:r>
              <a:rPr lang="en-US" altLang="zh-CN" sz="2000" dirty="0">
                <a:latin typeface="华文中宋" panose="02010600040101010101" pitchFamily="2" charset="-122"/>
                <a:ea typeface="华文中宋" panose="02010600040101010101" pitchFamily="2" charset="-122"/>
              </a:rPr>
              <a:t>-G </a:t>
            </a:r>
            <a:r>
              <a:rPr lang="zh-CN" altLang="en-US" sz="2000" dirty="0">
                <a:latin typeface="华文中宋" panose="02010600040101010101" pitchFamily="2" charset="-122"/>
                <a:ea typeface="华文中宋" panose="02010600040101010101" pitchFamily="2" charset="-122"/>
              </a:rPr>
              <a:t>用户组列表 指定用户同时加入的用户组列表，各组用逗分隔；  </a:t>
            </a:r>
            <a:r>
              <a:rPr lang="en-US" altLang="zh-CN" sz="2000" dirty="0">
                <a:latin typeface="华文中宋" panose="02010600040101010101" pitchFamily="2" charset="-122"/>
                <a:ea typeface="华文中宋" panose="02010600040101010101" pitchFamily="2" charset="-122"/>
              </a:rPr>
              <a:t>-n  </a:t>
            </a:r>
            <a:r>
              <a:rPr lang="zh-CN" altLang="en-US" sz="2000" dirty="0">
                <a:latin typeface="华文中宋" panose="02010600040101010101" pitchFamily="2" charset="-122"/>
                <a:ea typeface="华文中宋" panose="02010600040101010101" pitchFamily="2" charset="-122"/>
              </a:rPr>
              <a:t>不为用户创建私有用户组；  </a:t>
            </a:r>
            <a:r>
              <a:rPr lang="en-US" altLang="zh-CN" sz="2000" dirty="0">
                <a:latin typeface="华文中宋" panose="02010600040101010101" pitchFamily="2" charset="-122"/>
                <a:ea typeface="华文中宋" panose="02010600040101010101" pitchFamily="2" charset="-122"/>
              </a:rPr>
              <a:t>-s shell    </a:t>
            </a:r>
            <a:r>
              <a:rPr lang="zh-CN" altLang="en-US" sz="2000" dirty="0">
                <a:latin typeface="华文中宋" panose="02010600040101010101" pitchFamily="2" charset="-122"/>
                <a:ea typeface="华文中宋" panose="02010600040101010101" pitchFamily="2" charset="-122"/>
              </a:rPr>
              <a:t>指定用户登录时使用的</a:t>
            </a:r>
            <a:r>
              <a:rPr lang="en-US" altLang="zh-CN" sz="2000" dirty="0">
                <a:latin typeface="华文中宋" panose="02010600040101010101" pitchFamily="2" charset="-122"/>
                <a:ea typeface="华文中宋" panose="02010600040101010101" pitchFamily="2" charset="-122"/>
              </a:rPr>
              <a:t>shell</a:t>
            </a:r>
            <a:r>
              <a:rPr lang="zh-CN" altLang="en-US" sz="2000" dirty="0">
                <a:latin typeface="华文中宋" panose="02010600040101010101" pitchFamily="2" charset="-122"/>
                <a:ea typeface="华文中宋" panose="02010600040101010101" pitchFamily="2" charset="-122"/>
              </a:rPr>
              <a:t>，默认为</a:t>
            </a:r>
            <a:r>
              <a:rPr lang="en-US" altLang="zh-CN" sz="2000" dirty="0">
                <a:latin typeface="华文中宋" panose="02010600040101010101" pitchFamily="2" charset="-122"/>
                <a:ea typeface="华文中宋" panose="02010600040101010101" pitchFamily="2" charset="-122"/>
              </a:rPr>
              <a:t>/bin/bash</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  -r   </a:t>
            </a:r>
            <a:r>
              <a:rPr lang="zh-CN" altLang="en-US" sz="2000" dirty="0">
                <a:latin typeface="华文中宋" panose="02010600040101010101" pitchFamily="2" charset="-122"/>
                <a:ea typeface="华文中宋" panose="02010600040101010101" pitchFamily="2" charset="-122"/>
              </a:rPr>
              <a:t>创建一个用户</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小于</a:t>
            </a:r>
            <a:r>
              <a:rPr lang="en-US" altLang="zh-CN" sz="2000" dirty="0">
                <a:latin typeface="华文中宋" panose="02010600040101010101" pitchFamily="2" charset="-122"/>
                <a:ea typeface="华文中宋" panose="02010600040101010101" pitchFamily="2" charset="-122"/>
              </a:rPr>
              <a:t>500</a:t>
            </a:r>
            <a:r>
              <a:rPr lang="zh-CN" altLang="en-US" sz="2000" dirty="0">
                <a:latin typeface="华文中宋" panose="02010600040101010101" pitchFamily="2" charset="-122"/>
                <a:ea typeface="华文中宋" panose="02010600040101010101" pitchFamily="2" charset="-122"/>
              </a:rPr>
              <a:t>的系统账户，默认不创建对应的主目录；  </a:t>
            </a:r>
            <a:r>
              <a:rPr lang="en-US" altLang="zh-CN" sz="2000" dirty="0">
                <a:latin typeface="华文中宋" panose="02010600040101010101" pitchFamily="2" charset="-122"/>
                <a:ea typeface="华文中宋" panose="02010600040101010101" pitchFamily="2" charset="-122"/>
              </a:rPr>
              <a:t>-u </a:t>
            </a:r>
            <a:r>
              <a:rPr lang="zh-CN" altLang="en-US" sz="2000" dirty="0">
                <a:latin typeface="华文中宋" panose="02010600040101010101" pitchFamily="2" charset="-122"/>
                <a:ea typeface="华文中宋" panose="02010600040101010101" pitchFamily="2" charset="-122"/>
              </a:rPr>
              <a:t>用户</a:t>
            </a:r>
            <a:r>
              <a:rPr lang="en-US" altLang="zh-CN" sz="2000" dirty="0">
                <a:latin typeface="华文中宋" panose="02010600040101010101" pitchFamily="2" charset="-122"/>
                <a:ea typeface="华文中宋" panose="02010600040101010101" pitchFamily="2" charset="-122"/>
              </a:rPr>
              <a:t>ID    </a:t>
            </a:r>
            <a:r>
              <a:rPr lang="zh-CN" altLang="en-US" sz="2000" dirty="0">
                <a:latin typeface="华文中宋" panose="02010600040101010101" pitchFamily="2" charset="-122"/>
                <a:ea typeface="华文中宋" panose="02010600040101010101" pitchFamily="2" charset="-122"/>
              </a:rPr>
              <a:t>手动指定新用户的</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值，该值必须唯一，且大于</a:t>
            </a:r>
            <a:r>
              <a:rPr lang="en-US" altLang="zh-CN" sz="2000" dirty="0">
                <a:latin typeface="华文中宋" panose="02010600040101010101" pitchFamily="2" charset="-122"/>
                <a:ea typeface="华文中宋" panose="02010600040101010101" pitchFamily="2" charset="-122"/>
              </a:rPr>
              <a:t>499</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  -p password </a:t>
            </a:r>
            <a:r>
              <a:rPr lang="zh-CN" altLang="en-US" sz="2000" dirty="0">
                <a:latin typeface="华文中宋" panose="02010600040101010101" pitchFamily="2" charset="-122"/>
                <a:ea typeface="华文中宋" panose="02010600040101010101" pitchFamily="2" charset="-122"/>
              </a:rPr>
              <a:t>为新建用户指定登录密码。此处的</a:t>
            </a:r>
            <a:r>
              <a:rPr lang="en-US" altLang="zh-CN" sz="2000" dirty="0">
                <a:latin typeface="华文中宋" panose="02010600040101010101" pitchFamily="2" charset="-122"/>
                <a:ea typeface="华文中宋" panose="02010600040101010101" pitchFamily="2" charset="-122"/>
              </a:rPr>
              <a:t>password</a:t>
            </a:r>
            <a:r>
              <a:rPr lang="zh-CN" altLang="en-US" sz="2000" dirty="0">
                <a:latin typeface="华文中宋" panose="02010600040101010101" pitchFamily="2" charset="-122"/>
                <a:ea typeface="华文中宋" panose="02010600040101010101" pitchFamily="2" charset="-122"/>
              </a:rPr>
              <a:t>是对应登录密码经</a:t>
            </a:r>
            <a:r>
              <a:rPr lang="en-US" altLang="zh-CN" sz="2000" dirty="0">
                <a:latin typeface="华文中宋" panose="02010600040101010101" pitchFamily="2" charset="-122"/>
                <a:ea typeface="华文中宋" panose="02010600040101010101" pitchFamily="2" charset="-122"/>
              </a:rPr>
              <a:t>MD5</a:t>
            </a:r>
            <a:r>
              <a:rPr lang="zh-CN" altLang="en-US" sz="2000" dirty="0">
                <a:latin typeface="华文中宋" panose="02010600040101010101" pitchFamily="2" charset="-122"/>
                <a:ea typeface="华文中宋" panose="02010600040101010101" pitchFamily="2" charset="-122"/>
              </a:rPr>
              <a:t>加密后所得到的密码值，不是真实密码原文，因此在实际应用中，该参数选项使用较少，通常单独使用</a:t>
            </a:r>
            <a:r>
              <a:rPr lang="en-US" altLang="zh-CN" sz="2000" dirty="0" err="1">
                <a:latin typeface="华文中宋" panose="02010600040101010101" pitchFamily="2" charset="-122"/>
                <a:ea typeface="华文中宋" panose="02010600040101010101" pitchFamily="2" charset="-122"/>
              </a:rPr>
              <a:t>passwd</a:t>
            </a:r>
            <a:r>
              <a:rPr lang="zh-CN" altLang="en-US" sz="2000" dirty="0">
                <a:latin typeface="华文中宋" panose="02010600040101010101" pitchFamily="2" charset="-122"/>
                <a:ea typeface="华文中宋" panose="02010600040101010101" pitchFamily="2" charset="-122"/>
              </a:rPr>
              <a:t>命令来为用户设置登录密码。</a:t>
            </a:r>
          </a:p>
          <a:p>
            <a:pPr lvl="0"/>
            <a:endParaRPr lang="en-US" altLang="zh-CN" sz="2000" dirty="0">
              <a:latin typeface="华文中宋" panose="02010600040101010101" pitchFamily="2" charset="-122"/>
              <a:ea typeface="华文中宋" panose="02010600040101010101" pitchFamily="2" charset="-122"/>
            </a:endParaRPr>
          </a:p>
          <a:p>
            <a:pPr lvl="0"/>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05745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FHS</a:t>
            </a:r>
            <a:r>
              <a:rPr lang="zh-CN" altLang="en-US" kern="1800" dirty="0">
                <a:latin typeface="Times New Roman"/>
                <a:ea typeface="黑体"/>
              </a:rPr>
              <a:t>的四种目录</a:t>
            </a:r>
            <a:endParaRPr lang="zh-CN" altLang="en-US" dirty="0"/>
          </a:p>
        </p:txBody>
      </p:sp>
      <p:pic>
        <p:nvPicPr>
          <p:cNvPr id="4" name="内容占位符 3" descr="im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2118895"/>
            <a:ext cx="9927558" cy="4153568"/>
          </a:xfrm>
          <a:prstGeom prst="rect">
            <a:avLst/>
          </a:prstGeom>
          <a:noFill/>
          <a:ln>
            <a:noFill/>
          </a:ln>
        </p:spPr>
      </p:pic>
    </p:spTree>
    <p:extLst>
      <p:ext uri="{BB962C8B-B14F-4D97-AF65-F5344CB8AC3E}">
        <p14:creationId xmlns:p14="http://schemas.microsoft.com/office/powerpoint/2010/main" val="40205466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添加用户组</a:t>
            </a:r>
          </a:p>
        </p:txBody>
      </p:sp>
      <p:sp>
        <p:nvSpPr>
          <p:cNvPr id="3" name="内容占位符 2"/>
          <p:cNvSpPr>
            <a:spLocks noGrp="1"/>
          </p:cNvSpPr>
          <p:nvPr>
            <p:ph idx="1"/>
          </p:nvPr>
        </p:nvSpPr>
        <p:spPr>
          <a:xfrm>
            <a:off x="1026695" y="2470484"/>
            <a:ext cx="10218821" cy="3882189"/>
          </a:xfrm>
        </p:spPr>
        <p:txBody>
          <a:bodyPr/>
          <a:lstStyle/>
          <a:p>
            <a:r>
              <a:rPr lang="en-US" altLang="zh-CN" dirty="0" err="1">
                <a:latin typeface="华文中宋" panose="02010600040101010101" pitchFamily="2" charset="-122"/>
                <a:ea typeface="华文中宋" panose="02010600040101010101" pitchFamily="2" charset="-122"/>
              </a:rPr>
              <a:t>groupadd</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选项 用户组</a:t>
            </a:r>
          </a:p>
          <a:p>
            <a:r>
              <a:rPr lang="zh-CN" altLang="en-US" dirty="0">
                <a:latin typeface="华文中宋" panose="02010600040101010101" pitchFamily="2" charset="-122"/>
                <a:ea typeface="华文中宋" panose="02010600040101010101" pitchFamily="2" charset="-122"/>
              </a:rPr>
              <a:t>可以使用的选项有：</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-r  </a:t>
            </a:r>
            <a:r>
              <a:rPr lang="zh-CN" altLang="en-US" dirty="0">
                <a:latin typeface="华文中宋" panose="02010600040101010101" pitchFamily="2" charset="-122"/>
                <a:ea typeface="华文中宋" panose="02010600040101010101" pitchFamily="2" charset="-122"/>
              </a:rPr>
              <a:t>参数，则创建</a:t>
            </a:r>
            <a:r>
              <a:rPr lang="zh-CN" altLang="en-US" dirty="0">
                <a:highlight>
                  <a:srgbClr val="FFFF00"/>
                </a:highlight>
                <a:latin typeface="华文中宋" panose="02010600040101010101" pitchFamily="2" charset="-122"/>
                <a:ea typeface="华文中宋" panose="02010600040101010101" pitchFamily="2" charset="-122"/>
              </a:rPr>
              <a:t>系统用户组</a:t>
            </a:r>
            <a:r>
              <a:rPr lang="zh-CN" altLang="en-US" dirty="0">
                <a:latin typeface="华文中宋" panose="02010600040101010101" pitchFamily="2" charset="-122"/>
                <a:ea typeface="华文中宋" panose="02010600040101010101" pitchFamily="2" charset="-122"/>
              </a:rPr>
              <a:t>，该类用户组的</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值</a:t>
            </a:r>
            <a:r>
              <a:rPr lang="zh-CN" altLang="en-US" dirty="0">
                <a:highlight>
                  <a:srgbClr val="FFFF00"/>
                </a:highlight>
                <a:latin typeface="华文中宋" panose="02010600040101010101" pitchFamily="2" charset="-122"/>
                <a:ea typeface="华文中宋" panose="02010600040101010101" pitchFamily="2" charset="-122"/>
              </a:rPr>
              <a:t>小于</a:t>
            </a:r>
            <a:r>
              <a:rPr lang="en-US" altLang="zh-CN" dirty="0">
                <a:highlight>
                  <a:srgbClr val="FFFF00"/>
                </a:highlight>
                <a:latin typeface="华文中宋" panose="02010600040101010101" pitchFamily="2" charset="-122"/>
                <a:ea typeface="华文中宋" panose="02010600040101010101" pitchFamily="2" charset="-122"/>
              </a:rPr>
              <a:t>500</a:t>
            </a:r>
            <a:r>
              <a:rPr lang="zh-CN" altLang="en-US" dirty="0">
                <a:latin typeface="华文中宋" panose="02010600040101010101" pitchFamily="2" charset="-122"/>
                <a:ea typeface="华文中宋" panose="02010600040101010101" pitchFamily="2" charset="-122"/>
              </a:rPr>
              <a:t>；若没有</a:t>
            </a:r>
            <a:r>
              <a:rPr lang="en-US" altLang="zh-CN" dirty="0">
                <a:latin typeface="华文中宋" panose="02010600040101010101" pitchFamily="2" charset="-122"/>
                <a:ea typeface="华文中宋" panose="02010600040101010101" pitchFamily="2" charset="-122"/>
              </a:rPr>
              <a:t>-r</a:t>
            </a:r>
            <a:r>
              <a:rPr lang="zh-CN" altLang="en-US" dirty="0">
                <a:latin typeface="华文中宋" panose="02010600040101010101" pitchFamily="2" charset="-122"/>
                <a:ea typeface="华文中宋" panose="02010600040101010101" pitchFamily="2" charset="-122"/>
              </a:rPr>
              <a:t>参数，则创建</a:t>
            </a:r>
            <a:r>
              <a:rPr lang="zh-CN" altLang="en-US" dirty="0">
                <a:highlight>
                  <a:srgbClr val="FFFF00"/>
                </a:highlight>
                <a:latin typeface="华文中宋" panose="02010600040101010101" pitchFamily="2" charset="-122"/>
                <a:ea typeface="华文中宋" panose="02010600040101010101" pitchFamily="2" charset="-122"/>
              </a:rPr>
              <a:t>普通用户组</a:t>
            </a:r>
            <a:r>
              <a:rPr lang="zh-CN" altLang="en-US" dirty="0">
                <a:latin typeface="华文中宋" panose="02010600040101010101" pitchFamily="2" charset="-122"/>
                <a:ea typeface="华文中宋" panose="02010600040101010101" pitchFamily="2" charset="-122"/>
              </a:rPr>
              <a:t>，其</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值</a:t>
            </a:r>
            <a:r>
              <a:rPr lang="zh-CN" altLang="en-US" dirty="0">
                <a:highlight>
                  <a:srgbClr val="FFFF00"/>
                </a:highlight>
                <a:latin typeface="华文中宋" panose="02010600040101010101" pitchFamily="2" charset="-122"/>
                <a:ea typeface="华文中宋" panose="02010600040101010101" pitchFamily="2" charset="-122"/>
              </a:rPr>
              <a:t>大于或等于</a:t>
            </a:r>
            <a:r>
              <a:rPr lang="en-US" altLang="zh-CN" dirty="0">
                <a:highlight>
                  <a:srgbClr val="FFFF00"/>
                </a:highlight>
                <a:latin typeface="华文中宋" panose="02010600040101010101" pitchFamily="2" charset="-122"/>
                <a:ea typeface="华文中宋" panose="02010600040101010101" pitchFamily="2" charset="-122"/>
              </a:rPr>
              <a:t>500</a:t>
            </a:r>
            <a:r>
              <a:rPr lang="en-US" altLang="zh-CN" dirty="0">
                <a:latin typeface="华文中宋" panose="02010600040101010101" pitchFamily="2" charset="-122"/>
                <a:ea typeface="华文中宋" panose="02010600040101010101" pitchFamily="2" charset="-122"/>
              </a:rPr>
              <a:t>.</a:t>
            </a:r>
          </a:p>
          <a:p>
            <a:r>
              <a:rPr lang="en-US" altLang="zh-CN" dirty="0">
                <a:latin typeface="华文中宋" panose="02010600040101010101" pitchFamily="2" charset="-122"/>
                <a:ea typeface="华文中宋" panose="02010600040101010101" pitchFamily="2" charset="-122"/>
              </a:rPr>
              <a:t>-g  GID </a:t>
            </a:r>
            <a:r>
              <a:rPr lang="zh-CN" altLang="en-US" dirty="0">
                <a:latin typeface="华文中宋" panose="02010600040101010101" pitchFamily="2" charset="-122"/>
                <a:ea typeface="华文中宋" panose="02010600040101010101" pitchFamily="2" charset="-122"/>
              </a:rPr>
              <a:t>指定新用户组的</a:t>
            </a:r>
            <a:r>
              <a:rPr lang="zh-CN" altLang="en-US" dirty="0">
                <a:highlight>
                  <a:srgbClr val="FFFF00"/>
                </a:highlight>
                <a:latin typeface="华文中宋" panose="02010600040101010101" pitchFamily="2" charset="-122"/>
                <a:ea typeface="华文中宋" panose="02010600040101010101" pitchFamily="2" charset="-122"/>
              </a:rPr>
              <a:t>组标识号（</a:t>
            </a:r>
            <a:r>
              <a:rPr lang="en-US" altLang="zh-CN" dirty="0">
                <a:highlight>
                  <a:srgbClr val="FFFF00"/>
                </a:highlight>
                <a:latin typeface="华文中宋" panose="02010600040101010101" pitchFamily="2" charset="-122"/>
                <a:ea typeface="华文中宋" panose="02010600040101010101" pitchFamily="2" charset="-122"/>
              </a:rPr>
              <a:t>GID</a:t>
            </a:r>
            <a:r>
              <a:rPr lang="zh-CN" altLang="en-US" dirty="0">
                <a:highlight>
                  <a:srgbClr val="FFFF00"/>
                </a:highlight>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p>
          <a:p>
            <a:r>
              <a:rPr lang="en-US" altLang="zh-CN" dirty="0">
                <a:latin typeface="华文中宋" panose="02010600040101010101" pitchFamily="2" charset="-122"/>
                <a:ea typeface="华文中宋" panose="02010600040101010101" pitchFamily="2" charset="-122"/>
              </a:rPr>
              <a:t>-o </a:t>
            </a:r>
            <a:r>
              <a:rPr lang="zh-CN" altLang="en-US" dirty="0">
                <a:latin typeface="华文中宋" panose="02010600040101010101" pitchFamily="2" charset="-122"/>
                <a:ea typeface="华文中宋" panose="02010600040101010101" pitchFamily="2" charset="-122"/>
              </a:rPr>
              <a:t>一般与</a:t>
            </a:r>
            <a:r>
              <a:rPr lang="en-US" altLang="zh-CN" dirty="0">
                <a:latin typeface="华文中宋" panose="02010600040101010101" pitchFamily="2" charset="-122"/>
                <a:ea typeface="华文中宋" panose="02010600040101010101" pitchFamily="2" charset="-122"/>
              </a:rPr>
              <a:t>-g</a:t>
            </a:r>
            <a:r>
              <a:rPr lang="zh-CN" altLang="en-US" dirty="0">
                <a:latin typeface="华文中宋" panose="02010600040101010101" pitchFamily="2" charset="-122"/>
                <a:ea typeface="华文中宋" panose="02010600040101010101" pitchFamily="2" charset="-122"/>
              </a:rPr>
              <a:t>选项同时使用，表示新用户组的</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可以与系统已有用户组的</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相同。</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删除一个已有的用户组，使用</a:t>
            </a:r>
            <a:r>
              <a:rPr lang="en-US" altLang="zh-CN" dirty="0" err="1">
                <a:latin typeface="华文中宋" panose="02010600040101010101" pitchFamily="2" charset="-122"/>
                <a:ea typeface="华文中宋" panose="02010600040101010101" pitchFamily="2" charset="-122"/>
              </a:rPr>
              <a:t>groupdel</a:t>
            </a:r>
            <a:r>
              <a:rPr lang="zh-CN" altLang="en-US" dirty="0">
                <a:latin typeface="华文中宋" panose="02010600040101010101" pitchFamily="2" charset="-122"/>
                <a:ea typeface="华文中宋" panose="02010600040101010101" pitchFamily="2" charset="-122"/>
              </a:rPr>
              <a:t>命令：</a:t>
            </a:r>
            <a:r>
              <a:rPr lang="en-US" altLang="zh-CN" dirty="0" err="1">
                <a:highlight>
                  <a:srgbClr val="FFFF00"/>
                </a:highlight>
                <a:latin typeface="华文中宋" panose="02010600040101010101" pitchFamily="2" charset="-122"/>
                <a:ea typeface="华文中宋" panose="02010600040101010101" pitchFamily="2" charset="-122"/>
              </a:rPr>
              <a:t>groupdel</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用户组</a:t>
            </a:r>
          </a:p>
        </p:txBody>
      </p:sp>
    </p:spTree>
    <p:extLst>
      <p:ext uri="{BB962C8B-B14F-4D97-AF65-F5344CB8AC3E}">
        <p14:creationId xmlns:p14="http://schemas.microsoft.com/office/powerpoint/2010/main" val="18309319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图形化用户管理工具</a:t>
            </a:r>
            <a:endParaRPr lang="zh-CN" altLang="en-US" dirty="0"/>
          </a:p>
        </p:txBody>
      </p:sp>
      <p:sp>
        <p:nvSpPr>
          <p:cNvPr id="3" name="内容占位符 2"/>
          <p:cNvSpPr>
            <a:spLocks noGrp="1"/>
          </p:cNvSpPr>
          <p:nvPr>
            <p:ph idx="1"/>
          </p:nvPr>
        </p:nvSpPr>
        <p:spPr>
          <a:xfrm>
            <a:off x="938463" y="2477252"/>
            <a:ext cx="10315074" cy="795337"/>
          </a:xfrm>
        </p:spPr>
        <p:txBody>
          <a:bodyPr/>
          <a:lstStyle/>
          <a:p>
            <a:pPr lvl="0"/>
            <a:r>
              <a:rPr lang="zh-CN" altLang="en-US" dirty="0">
                <a:latin typeface="华文中宋" panose="02010600040101010101" pitchFamily="2" charset="-122"/>
                <a:ea typeface="华文中宋" panose="02010600040101010101" pitchFamily="2" charset="-122"/>
              </a:rPr>
              <a:t>系统设置</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用户和账号</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添加用户</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创建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添加用户基本信息</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保存完成</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关闭退出</a:t>
            </a:r>
          </a:p>
        </p:txBody>
      </p:sp>
      <p:pic>
        <p:nvPicPr>
          <p:cNvPr id="4" name="图片 3"/>
          <p:cNvPicPr>
            <a:picLocks noChangeAspect="1"/>
          </p:cNvPicPr>
          <p:nvPr/>
        </p:nvPicPr>
        <p:blipFill>
          <a:blip r:embed="rId2"/>
          <a:stretch>
            <a:fillRect/>
          </a:stretch>
        </p:blipFill>
        <p:spPr>
          <a:xfrm>
            <a:off x="938463" y="3272589"/>
            <a:ext cx="4938793" cy="3101590"/>
          </a:xfrm>
          <a:prstGeom prst="rect">
            <a:avLst/>
          </a:prstGeom>
        </p:spPr>
      </p:pic>
      <p:pic>
        <p:nvPicPr>
          <p:cNvPr id="5" name="图片 4"/>
          <p:cNvPicPr>
            <a:picLocks noChangeAspect="1"/>
          </p:cNvPicPr>
          <p:nvPr/>
        </p:nvPicPr>
        <p:blipFill>
          <a:blip r:embed="rId3"/>
          <a:stretch>
            <a:fillRect/>
          </a:stretch>
        </p:blipFill>
        <p:spPr>
          <a:xfrm>
            <a:off x="6096000" y="3147636"/>
            <a:ext cx="5144191" cy="2996491"/>
          </a:xfrm>
          <a:prstGeom prst="rect">
            <a:avLst/>
          </a:prstGeom>
        </p:spPr>
      </p:pic>
    </p:spTree>
    <p:extLst>
      <p:ext uri="{BB962C8B-B14F-4D97-AF65-F5344CB8AC3E}">
        <p14:creationId xmlns:p14="http://schemas.microsoft.com/office/powerpoint/2010/main" val="26349259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记录用户操作</a:t>
            </a:r>
            <a:endParaRPr lang="zh-CN" altLang="en-US" dirty="0"/>
          </a:p>
        </p:txBody>
      </p:sp>
      <p:sp>
        <p:nvSpPr>
          <p:cNvPr id="3" name="内容占位符 2"/>
          <p:cNvSpPr>
            <a:spLocks noGrp="1"/>
          </p:cNvSpPr>
          <p:nvPr>
            <p:ph idx="1"/>
          </p:nvPr>
        </p:nvSpPr>
        <p:spPr>
          <a:xfrm>
            <a:off x="1295400" y="2557463"/>
            <a:ext cx="9601200" cy="522621"/>
          </a:xfrm>
        </p:spPr>
        <p:txBody>
          <a:bodyPr/>
          <a:lstStyle/>
          <a:p>
            <a:pPr lvl="0"/>
            <a:r>
              <a:rPr lang="zh-CN" altLang="en-US" dirty="0">
                <a:latin typeface="华文中宋" panose="02010600040101010101" pitchFamily="2" charset="-122"/>
                <a:ea typeface="华文中宋" panose="02010600040101010101" pitchFamily="2" charset="-122"/>
              </a:rPr>
              <a:t>查看历史记录：</a:t>
            </a:r>
            <a:r>
              <a:rPr lang="en-US" altLang="zh-CN" kern="1800" dirty="0">
                <a:latin typeface="华文中宋" panose="02010600040101010101" pitchFamily="2" charset="-122"/>
                <a:ea typeface="华文中宋" panose="02010600040101010101" pitchFamily="2" charset="-122"/>
              </a:rPr>
              <a:t>history</a:t>
            </a:r>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2"/>
          <a:stretch>
            <a:fillRect/>
          </a:stretch>
        </p:blipFill>
        <p:spPr>
          <a:xfrm>
            <a:off x="841512" y="3080084"/>
            <a:ext cx="10756521" cy="2887579"/>
          </a:xfrm>
          <a:prstGeom prst="rect">
            <a:avLst/>
          </a:prstGeom>
        </p:spPr>
      </p:pic>
    </p:spTree>
    <p:extLst>
      <p:ext uri="{BB962C8B-B14F-4D97-AF65-F5344CB8AC3E}">
        <p14:creationId xmlns:p14="http://schemas.microsoft.com/office/powerpoint/2010/main" val="40672415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9.3  </a:t>
            </a:r>
            <a:r>
              <a:rPr lang="zh-CN" altLang="en-US" kern="1800" dirty="0">
                <a:latin typeface="Times New Roman"/>
                <a:ea typeface="黑体"/>
              </a:rPr>
              <a:t>直接编辑</a:t>
            </a:r>
            <a:r>
              <a:rPr lang="en-US" altLang="zh-CN" kern="1800" dirty="0" err="1">
                <a:latin typeface="Times New Roman"/>
                <a:ea typeface="黑体"/>
              </a:rPr>
              <a:t>passwd</a:t>
            </a:r>
            <a:r>
              <a:rPr lang="zh-CN" altLang="en-US" kern="1800" dirty="0">
                <a:latin typeface="Times New Roman"/>
                <a:ea typeface="黑体"/>
              </a:rPr>
              <a:t>和</a:t>
            </a:r>
            <a:r>
              <a:rPr lang="en-US" altLang="zh-CN" kern="1800" dirty="0">
                <a:latin typeface="Times New Roman"/>
                <a:ea typeface="黑体"/>
              </a:rPr>
              <a:t>shadow</a:t>
            </a:r>
            <a:r>
              <a:rPr lang="zh-CN" altLang="en-US" kern="1800" dirty="0">
                <a:latin typeface="Times New Roman"/>
                <a:ea typeface="黑体"/>
              </a:rPr>
              <a:t>文件</a:t>
            </a:r>
            <a:endParaRPr lang="zh-CN" altLang="en-US" dirty="0"/>
          </a:p>
        </p:txBody>
      </p:sp>
      <p:sp>
        <p:nvSpPr>
          <p:cNvPr id="3" name="内容占位符 2"/>
          <p:cNvSpPr>
            <a:spLocks noGrp="1"/>
          </p:cNvSpPr>
          <p:nvPr>
            <p:ph idx="1"/>
          </p:nvPr>
        </p:nvSpPr>
        <p:spPr>
          <a:xfrm>
            <a:off x="770022" y="2486527"/>
            <a:ext cx="10780294" cy="3388812"/>
          </a:xfrm>
        </p:spPr>
        <p:txBody>
          <a:bodyPr/>
          <a:lstStyle/>
          <a:p>
            <a:r>
              <a:rPr lang="en-US" altLang="zh-CN" sz="1800" dirty="0">
                <a:latin typeface="华文中宋" panose="02010600040101010101" pitchFamily="2" charset="-122"/>
                <a:ea typeface="华文中宋" panose="02010600040101010101" pitchFamily="2" charset="-122"/>
              </a:rPr>
              <a:t>1.</a:t>
            </a:r>
            <a:r>
              <a:rPr lang="en-US" altLang="zh-CN" sz="1800" dirty="0">
                <a:solidFill>
                  <a:srgbClr val="FF0000"/>
                </a:solidFill>
                <a:latin typeface="华文中宋" panose="02010600040101010101" pitchFamily="2" charset="-122"/>
                <a:ea typeface="华文中宋" panose="02010600040101010101" pitchFamily="2" charset="-122"/>
              </a:rPr>
              <a:t>passwd</a:t>
            </a:r>
            <a:r>
              <a:rPr lang="zh-CN" altLang="en-US" sz="1800" dirty="0">
                <a:solidFill>
                  <a:srgbClr val="FF0000"/>
                </a:solidFill>
                <a:latin typeface="华文中宋" panose="02010600040101010101" pitchFamily="2" charset="-122"/>
                <a:ea typeface="华文中宋" panose="02010600040101010101" pitchFamily="2" charset="-122"/>
              </a:rPr>
              <a:t>文件</a:t>
            </a:r>
            <a:r>
              <a:rPr lang="zh-CN" altLang="en-US" sz="1800" dirty="0">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存放用户</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基本信息</a:t>
            </a:r>
            <a:r>
              <a:rPr lang="zh-CN" altLang="en-US" sz="1800" dirty="0">
                <a:highlight>
                  <a:srgbClr val="FFFF00"/>
                </a:highlight>
                <a:latin typeface="华文中宋" panose="02010600040101010101" pitchFamily="2" charset="-122"/>
                <a:ea typeface="华文中宋" panose="02010600040101010101" pitchFamily="2" charset="-122"/>
              </a:rPr>
              <a:t>的文件</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Linux</a:t>
            </a:r>
            <a:r>
              <a:rPr lang="zh-CN" altLang="en-US" sz="1800" dirty="0">
                <a:latin typeface="华文中宋" panose="02010600040101010101" pitchFamily="2" charset="-122"/>
                <a:ea typeface="华文中宋" panose="02010600040101010101" pitchFamily="2" charset="-122"/>
              </a:rPr>
              <a:t>系统中的每个用户都在</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etc</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passwd</a:t>
            </a:r>
            <a:r>
              <a:rPr lang="zh-CN" altLang="en-US" sz="1800" dirty="0">
                <a:latin typeface="华文中宋" panose="02010600040101010101" pitchFamily="2" charset="-122"/>
                <a:ea typeface="华文中宋" panose="02010600040101010101" pitchFamily="2" charset="-122"/>
              </a:rPr>
              <a:t>文件中有一个对应的记录行，它记录了这个用户的一些基本属性。这个文件</a:t>
            </a:r>
            <a:r>
              <a:rPr lang="zh-CN" altLang="en-US" sz="1800" dirty="0">
                <a:highlight>
                  <a:srgbClr val="FFFF00"/>
                </a:highlight>
                <a:latin typeface="华文中宋" panose="02010600040101010101" pitchFamily="2" charset="-122"/>
                <a:ea typeface="华文中宋" panose="02010600040101010101" pitchFamily="2" charset="-122"/>
              </a:rPr>
              <a:t>对所有用户都是可读的</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r>
              <a:rPr lang="zh-CN" altLang="en-US" sz="1800" dirty="0">
                <a:latin typeface="华文中宋" panose="02010600040101010101" pitchFamily="2" charset="-122"/>
                <a:ea typeface="华文中宋" panose="02010600040101010101" pitchFamily="2" charset="-122"/>
              </a:rPr>
              <a:t>用户帐号    用户密码    用户</a:t>
            </a:r>
            <a:r>
              <a:rPr lang="en-US" altLang="zh-CN" sz="1800" dirty="0">
                <a:latin typeface="华文中宋" panose="02010600040101010101" pitchFamily="2" charset="-122"/>
                <a:ea typeface="华文中宋" panose="02010600040101010101" pitchFamily="2" charset="-122"/>
              </a:rPr>
              <a:t>ID    </a:t>
            </a:r>
            <a:r>
              <a:rPr lang="zh-CN" altLang="en-US" sz="1800" dirty="0">
                <a:latin typeface="华文中宋" panose="02010600040101010101" pitchFamily="2" charset="-122"/>
                <a:ea typeface="华文中宋" panose="02010600040101010101" pitchFamily="2" charset="-122"/>
              </a:rPr>
              <a:t>用户组</a:t>
            </a:r>
            <a:r>
              <a:rPr lang="en-US" altLang="zh-CN" sz="1800" dirty="0">
                <a:latin typeface="华文中宋" panose="02010600040101010101" pitchFamily="2" charset="-122"/>
                <a:ea typeface="华文中宋" panose="02010600040101010101" pitchFamily="2" charset="-122"/>
              </a:rPr>
              <a:t>ID    </a:t>
            </a:r>
            <a:r>
              <a:rPr lang="zh-CN" altLang="en-US" sz="1800" dirty="0">
                <a:latin typeface="华文中宋" panose="02010600040101010101" pitchFamily="2" charset="-122"/>
                <a:ea typeface="华文中宋" panose="02010600040101010101" pitchFamily="2" charset="-122"/>
              </a:rPr>
              <a:t>用户名全称    用户主目录    用户所使用的</a:t>
            </a:r>
            <a:r>
              <a:rPr lang="en-US" altLang="zh-CN" sz="1800" dirty="0">
                <a:latin typeface="华文中宋" panose="02010600040101010101" pitchFamily="2" charset="-122"/>
                <a:ea typeface="华文中宋" panose="02010600040101010101" pitchFamily="2" charset="-122"/>
              </a:rPr>
              <a:t>shell root            x                  0             0                root              /root                /bin/bash</a:t>
            </a:r>
          </a:p>
          <a:p>
            <a:pPr lvl="0"/>
            <a:r>
              <a:rPr lang="en-US" altLang="zh-CN" sz="1800" dirty="0">
                <a:latin typeface="华文中宋" panose="02010600040101010101" pitchFamily="2" charset="-122"/>
                <a:ea typeface="华文中宋" panose="02010600040101010101" pitchFamily="2" charset="-122"/>
              </a:rPr>
              <a:t>2.</a:t>
            </a:r>
            <a:r>
              <a:rPr lang="en-US" altLang="zh-CN" sz="1800" dirty="0">
                <a:solidFill>
                  <a:srgbClr val="FF0000"/>
                </a:solidFill>
                <a:latin typeface="华文中宋" panose="02010600040101010101" pitchFamily="2" charset="-122"/>
                <a:ea typeface="华文中宋" panose="02010600040101010101" pitchFamily="2" charset="-122"/>
              </a:rPr>
              <a:t>shadow</a:t>
            </a:r>
            <a:r>
              <a:rPr lang="zh-CN" altLang="en-US" sz="1800" dirty="0">
                <a:solidFill>
                  <a:srgbClr val="FF0000"/>
                </a:solidFill>
                <a:latin typeface="华文中宋" panose="02010600040101010101" pitchFamily="2" charset="-122"/>
                <a:ea typeface="华文中宋" panose="02010600040101010101" pitchFamily="2" charset="-122"/>
              </a:rPr>
              <a:t>文件</a:t>
            </a:r>
            <a:r>
              <a:rPr lang="zh-CN" altLang="en-US" sz="1800" dirty="0">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存放用户</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登录密码</a:t>
            </a:r>
            <a:r>
              <a:rPr lang="zh-CN" altLang="en-US" sz="1800" dirty="0">
                <a:highlight>
                  <a:srgbClr val="FFFF00"/>
                </a:highlight>
                <a:latin typeface="华文中宋" panose="02010600040101010101" pitchFamily="2" charset="-122"/>
                <a:ea typeface="华文中宋" panose="02010600040101010101" pitchFamily="2" charset="-122"/>
              </a:rPr>
              <a:t>的文件</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Linux</a:t>
            </a:r>
            <a:r>
              <a:rPr lang="zh-CN" altLang="en-US" sz="1800" dirty="0">
                <a:latin typeface="华文中宋" panose="02010600040101010101" pitchFamily="2" charset="-122"/>
                <a:ea typeface="华文中宋" panose="02010600040101010101" pitchFamily="2" charset="-122"/>
              </a:rPr>
              <a:t>系统都把加密后的口令字分离出来，单独存放在一个文件中，这个文件是</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etc</a:t>
            </a:r>
            <a:r>
              <a:rPr lang="en-US" altLang="zh-CN" sz="1800" dirty="0">
                <a:latin typeface="华文中宋" panose="02010600040101010101" pitchFamily="2" charset="-122"/>
                <a:ea typeface="华文中宋" panose="02010600040101010101" pitchFamily="2" charset="-122"/>
              </a:rPr>
              <a:t>/shadow</a:t>
            </a:r>
            <a:r>
              <a:rPr lang="zh-CN" altLang="en-US" sz="1800" dirty="0">
                <a:latin typeface="华文中宋" panose="02010600040101010101" pitchFamily="2" charset="-122"/>
                <a:ea typeface="华文中宋" panose="02010600040101010101" pitchFamily="2" charset="-122"/>
              </a:rPr>
              <a:t>文件。 </a:t>
            </a:r>
            <a:r>
              <a:rPr lang="zh-CN" altLang="en-US" sz="1800" dirty="0">
                <a:highlight>
                  <a:srgbClr val="FFFF00"/>
                </a:highlight>
                <a:latin typeface="华文中宋" panose="02010600040101010101" pitchFamily="2" charset="-122"/>
                <a:ea typeface="华文中宋" panose="02010600040101010101" pitchFamily="2" charset="-122"/>
              </a:rPr>
              <a:t>只有超级用户才拥有该文件读权限</a:t>
            </a:r>
            <a:r>
              <a:rPr lang="zh-CN" altLang="en-US" sz="1800" dirty="0">
                <a:latin typeface="华文中宋" panose="02010600040101010101" pitchFamily="2" charset="-122"/>
                <a:ea typeface="华文中宋" panose="02010600040101010101" pitchFamily="2" charset="-122"/>
              </a:rPr>
              <a:t>，这就保证了用户密码的安全性。</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etc</a:t>
            </a:r>
            <a:r>
              <a:rPr lang="en-US" altLang="zh-CN" sz="1800" dirty="0">
                <a:latin typeface="华文中宋" panose="02010600040101010101" pitchFamily="2" charset="-122"/>
                <a:ea typeface="华文中宋" panose="02010600040101010101" pitchFamily="2" charset="-122"/>
              </a:rPr>
              <a:t>/shadow</a:t>
            </a:r>
            <a:r>
              <a:rPr lang="zh-CN" altLang="en-US" sz="1800" dirty="0">
                <a:latin typeface="华文中宋" panose="02010600040101010101" pitchFamily="2" charset="-122"/>
                <a:ea typeface="华文中宋" panose="02010600040101010101" pitchFamily="2" charset="-122"/>
              </a:rPr>
              <a:t>中的记录行与</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etc</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passwd</a:t>
            </a:r>
            <a:r>
              <a:rPr lang="zh-CN" altLang="en-US" sz="1800" dirty="0">
                <a:latin typeface="华文中宋" panose="02010600040101010101" pitchFamily="2" charset="-122"/>
                <a:ea typeface="华文中宋" panose="02010600040101010101" pitchFamily="2" charset="-122"/>
              </a:rPr>
              <a:t>中的一一对应，它</a:t>
            </a:r>
            <a:r>
              <a:rPr lang="zh-CN" altLang="en-US" sz="1800" dirty="0">
                <a:highlight>
                  <a:srgbClr val="FFFF00"/>
                </a:highlight>
                <a:latin typeface="华文中宋" panose="02010600040101010101" pitchFamily="2" charset="-122"/>
                <a:ea typeface="华文中宋" panose="02010600040101010101" pitchFamily="2" charset="-122"/>
              </a:rPr>
              <a:t>由</a:t>
            </a:r>
            <a:r>
              <a:rPr lang="en-US" altLang="zh-CN" sz="1800" dirty="0" err="1">
                <a:solidFill>
                  <a:srgbClr val="FF0000"/>
                </a:solidFill>
                <a:highlight>
                  <a:srgbClr val="FFFF00"/>
                </a:highlight>
                <a:latin typeface="华文中宋" panose="02010600040101010101" pitchFamily="2" charset="-122"/>
                <a:ea typeface="华文中宋" panose="02010600040101010101" pitchFamily="2" charset="-122"/>
              </a:rPr>
              <a:t>pwconv</a:t>
            </a:r>
            <a:r>
              <a:rPr lang="zh-CN" altLang="en-US" sz="1800" dirty="0">
                <a:highlight>
                  <a:srgbClr val="FFFF00"/>
                </a:highlight>
                <a:latin typeface="华文中宋" panose="02010600040101010101" pitchFamily="2" charset="-122"/>
                <a:ea typeface="华文中宋" panose="02010600040101010101" pitchFamily="2" charset="-122"/>
              </a:rPr>
              <a:t>命令根据</a:t>
            </a:r>
            <a:r>
              <a:rPr lang="en-US" altLang="zh-CN" sz="1800" dirty="0">
                <a:highlight>
                  <a:srgbClr val="FFFF00"/>
                </a:highlight>
                <a:latin typeface="华文中宋" panose="02010600040101010101" pitchFamily="2" charset="-122"/>
                <a:ea typeface="华文中宋" panose="02010600040101010101" pitchFamily="2" charset="-122"/>
              </a:rPr>
              <a:t>/</a:t>
            </a:r>
            <a:r>
              <a:rPr lang="en-US" altLang="zh-CN" sz="1800" dirty="0" err="1">
                <a:highlight>
                  <a:srgbClr val="FFFF00"/>
                </a:highlight>
                <a:latin typeface="华文中宋" panose="02010600040101010101" pitchFamily="2" charset="-122"/>
                <a:ea typeface="华文中宋" panose="02010600040101010101" pitchFamily="2" charset="-122"/>
              </a:rPr>
              <a:t>etc</a:t>
            </a:r>
            <a:r>
              <a:rPr lang="en-US" altLang="zh-CN" sz="1800" dirty="0">
                <a:highlight>
                  <a:srgbClr val="FFFF00"/>
                </a:highlight>
                <a:latin typeface="华文中宋" panose="02010600040101010101" pitchFamily="2" charset="-122"/>
                <a:ea typeface="华文中宋" panose="02010600040101010101" pitchFamily="2" charset="-122"/>
              </a:rPr>
              <a:t>/</a:t>
            </a:r>
            <a:r>
              <a:rPr lang="en-US" altLang="zh-CN" sz="1800" dirty="0" err="1">
                <a:highlight>
                  <a:srgbClr val="FFFF00"/>
                </a:highlight>
                <a:latin typeface="华文中宋" panose="02010600040101010101" pitchFamily="2" charset="-122"/>
                <a:ea typeface="华文中宋" panose="02010600040101010101" pitchFamily="2" charset="-122"/>
              </a:rPr>
              <a:t>passwd</a:t>
            </a:r>
            <a:r>
              <a:rPr lang="zh-CN" altLang="en-US" sz="1800" dirty="0">
                <a:highlight>
                  <a:srgbClr val="FFFF00"/>
                </a:highlight>
                <a:latin typeface="华文中宋" panose="02010600040101010101" pitchFamily="2" charset="-122"/>
                <a:ea typeface="华文中宋" panose="02010600040101010101" pitchFamily="2" charset="-122"/>
              </a:rPr>
              <a:t>中的数据</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自动产生</a:t>
            </a:r>
            <a:r>
              <a:rPr lang="zh-CN" altLang="en-US" sz="1800" dirty="0">
                <a:latin typeface="华文中宋" panose="02010600040101010101" pitchFamily="2" charset="-122"/>
                <a:ea typeface="华文中宋" panose="02010600040101010101" pitchFamily="2" charset="-122"/>
              </a:rPr>
              <a:t>。它的文件格式与</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etc</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passwd</a:t>
            </a:r>
            <a:r>
              <a:rPr lang="zh-CN" altLang="en-US" sz="1800" dirty="0">
                <a:latin typeface="华文中宋" panose="02010600040101010101" pitchFamily="2" charset="-122"/>
                <a:ea typeface="华文中宋" panose="02010600040101010101" pitchFamily="2" charset="-122"/>
              </a:rPr>
              <a:t>类似，由若干（</a:t>
            </a:r>
            <a:r>
              <a:rPr lang="en-US" altLang="zh-CN" sz="1800" dirty="0">
                <a:latin typeface="华文中宋" panose="02010600040101010101" pitchFamily="2" charset="-122"/>
                <a:ea typeface="华文中宋" panose="02010600040101010101" pitchFamily="2" charset="-122"/>
              </a:rPr>
              <a:t>9</a:t>
            </a:r>
            <a:r>
              <a:rPr lang="zh-CN" altLang="en-US" sz="1800" dirty="0">
                <a:latin typeface="华文中宋" panose="02010600040101010101" pitchFamily="2" charset="-122"/>
                <a:ea typeface="华文中宋" panose="02010600040101010101" pitchFamily="2" charset="-122"/>
              </a:rPr>
              <a:t>）个字段组成，字段之间用</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隔开。这些字段是：</a:t>
            </a:r>
          </a:p>
          <a:p>
            <a:pPr lvl="0"/>
            <a:r>
              <a:rPr lang="zh-CN" altLang="en-US" sz="1800" dirty="0">
                <a:highlight>
                  <a:srgbClr val="FFFF00"/>
                </a:highlight>
                <a:latin typeface="华文中宋" panose="02010600040101010101" pitchFamily="2" charset="-122"/>
                <a:ea typeface="华文中宋" panose="02010600040101010101" pitchFamily="2" charset="-122"/>
              </a:rPr>
              <a:t>登录名</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加密口令</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最后一次修改时间</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最小时间间隔</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最大时间间隔</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警告时间</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不活动时间</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失效时间</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标志</a:t>
            </a:r>
          </a:p>
          <a:p>
            <a:endParaRPr lang="zh-CN" altLang="en-US"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144251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删除用户</a:t>
            </a:r>
            <a:endParaRPr lang="zh-CN" altLang="en-US" dirty="0"/>
          </a:p>
        </p:txBody>
      </p:sp>
      <p:sp>
        <p:nvSpPr>
          <p:cNvPr id="3" name="内容占位符 2"/>
          <p:cNvSpPr>
            <a:spLocks noGrp="1"/>
          </p:cNvSpPr>
          <p:nvPr>
            <p:ph idx="1"/>
          </p:nvPr>
        </p:nvSpPr>
        <p:spPr/>
        <p:txBody>
          <a:bodyPr/>
          <a:lstStyle/>
          <a:p>
            <a:pPr lvl="0"/>
            <a:r>
              <a:rPr lang="en-US" altLang="zh-CN" dirty="0" err="1">
                <a:latin typeface="华文中宋" panose="02010600040101010101" pitchFamily="2" charset="-122"/>
                <a:ea typeface="华文中宋" panose="02010600040101010101" pitchFamily="2" charset="-122"/>
              </a:rPr>
              <a:t>userdel</a:t>
            </a:r>
            <a:r>
              <a:rPr lang="zh-CN" altLang="en-US" dirty="0">
                <a:latin typeface="华文中宋" panose="02010600040101010101" pitchFamily="2" charset="-122"/>
                <a:ea typeface="华文中宋" panose="02010600040101010101" pitchFamily="2" charset="-122"/>
              </a:rPr>
              <a:t>命令</a:t>
            </a:r>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r>
              <a:rPr lang="en-US" altLang="zh-CN" dirty="0" err="1">
                <a:highlight>
                  <a:srgbClr val="FFFF00"/>
                </a:highlight>
                <a:latin typeface="华文中宋" panose="02010600040101010101" pitchFamily="2" charset="-122"/>
                <a:ea typeface="华文中宋" panose="02010600040101010101" pitchFamily="2" charset="-122"/>
              </a:rPr>
              <a:t>userdel</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用户名  </a:t>
            </a:r>
            <a:r>
              <a:rPr lang="zh-CN" altLang="en-US" dirty="0">
                <a:latin typeface="华文中宋" panose="02010600040101010101" pitchFamily="2" charset="-122"/>
                <a:ea typeface="华文中宋" panose="02010600040101010101" pitchFamily="2" charset="-122"/>
              </a:rPr>
              <a:t>；从</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文件中删除该用户记录</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pPr lvl="0"/>
            <a:r>
              <a:rPr lang="en-US" altLang="zh-CN" dirty="0" err="1">
                <a:highlight>
                  <a:srgbClr val="FFFF00"/>
                </a:highlight>
                <a:latin typeface="华文中宋" panose="02010600040101010101" pitchFamily="2" charset="-122"/>
                <a:ea typeface="华文中宋" panose="02010600040101010101" pitchFamily="2" charset="-122"/>
              </a:rPr>
              <a:t>userdel</a:t>
            </a:r>
            <a:r>
              <a:rPr lang="en-US" altLang="zh-CN" dirty="0">
                <a:highlight>
                  <a:srgbClr val="FFFF00"/>
                </a:highlight>
                <a:latin typeface="华文中宋" panose="02010600040101010101" pitchFamily="2" charset="-122"/>
                <a:ea typeface="华文中宋" panose="02010600040101010101" pitchFamily="2" charset="-122"/>
              </a:rPr>
              <a:t> –r  </a:t>
            </a:r>
            <a:r>
              <a:rPr lang="zh-CN" altLang="en-US" dirty="0">
                <a:highlight>
                  <a:srgbClr val="FFFF00"/>
                </a:highlight>
                <a:latin typeface="华文中宋" panose="02010600040101010101" pitchFamily="2" charset="-122"/>
                <a:ea typeface="华文中宋" panose="02010600040101010101" pitchFamily="2" charset="-122"/>
              </a:rPr>
              <a:t>用户名</a:t>
            </a:r>
            <a:r>
              <a:rPr lang="zh-CN" altLang="en-US" dirty="0">
                <a:latin typeface="华文中宋" panose="02010600040101010101" pitchFamily="2" charset="-122"/>
                <a:ea typeface="华文中宋" panose="02010600040101010101" pitchFamily="2" charset="-122"/>
              </a:rPr>
              <a:t>；从</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文件中删除该用户记录的同时，删除该用户的主目录，也即</a:t>
            </a:r>
            <a:r>
              <a:rPr lang="zh-CN" altLang="en-US" dirty="0">
                <a:highlight>
                  <a:srgbClr val="FFFF00"/>
                </a:highlight>
                <a:latin typeface="华文中宋" panose="02010600040101010101" pitchFamily="2" charset="-122"/>
                <a:ea typeface="华文中宋" panose="02010600040101010101" pitchFamily="2" charset="-122"/>
              </a:rPr>
              <a:t>彻底删除</a:t>
            </a:r>
            <a:r>
              <a:rPr lang="zh-CN" altLang="en-US" dirty="0">
                <a:latin typeface="华文中宋" panose="02010600040101010101" pitchFamily="2" charset="-122"/>
                <a:ea typeface="华文中宋" panose="02010600040101010101" pitchFamily="2" charset="-122"/>
              </a:rPr>
              <a:t>该用户全部信息及痕迹</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922585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管理用户账号</a:t>
            </a:r>
            <a:endParaRPr lang="zh-CN" altLang="en-US" dirty="0"/>
          </a:p>
        </p:txBody>
      </p:sp>
      <p:sp>
        <p:nvSpPr>
          <p:cNvPr id="3" name="内容占位符 2"/>
          <p:cNvSpPr>
            <a:spLocks noGrp="1"/>
          </p:cNvSpPr>
          <p:nvPr>
            <p:ph idx="1"/>
          </p:nvPr>
        </p:nvSpPr>
        <p:spPr>
          <a:xfrm>
            <a:off x="994611" y="2557463"/>
            <a:ext cx="10363199" cy="3731042"/>
          </a:xfrm>
        </p:spPr>
        <p:txBody>
          <a:bodyPr/>
          <a:lstStyle/>
          <a:p>
            <a:pPr lvl="0"/>
            <a:r>
              <a:rPr lang="en-US" altLang="zh-CN" dirty="0" err="1">
                <a:latin typeface="华文中宋" panose="02010600040101010101" pitchFamily="2" charset="-122"/>
                <a:ea typeface="华文中宋" panose="02010600040101010101" pitchFamily="2" charset="-122"/>
              </a:rPr>
              <a:t>usermod</a:t>
            </a:r>
            <a:r>
              <a:rPr lang="zh-CN" altLang="en-US" dirty="0">
                <a:latin typeface="华文中宋" panose="02010600040101010101" pitchFamily="2" charset="-122"/>
                <a:ea typeface="华文中宋" panose="02010600040101010101" pitchFamily="2" charset="-122"/>
              </a:rPr>
              <a:t>命令</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管理用户的账号，修改其在</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中的记录内容</a:t>
            </a:r>
            <a:endParaRPr lang="en-US" altLang="zh-CN" dirty="0">
              <a:latin typeface="华文中宋" panose="02010600040101010101" pitchFamily="2" charset="-122"/>
              <a:ea typeface="华文中宋" panose="02010600040101010101" pitchFamily="2" charset="-122"/>
            </a:endParaRPr>
          </a:p>
          <a:p>
            <a:pPr lvl="0"/>
            <a:r>
              <a:rPr lang="zh-CN" altLang="en-US" sz="1800" dirty="0">
                <a:latin typeface="华文中宋" panose="02010600040101010101" pitchFamily="2" charset="-122"/>
                <a:ea typeface="华文中宋" panose="02010600040101010101" pitchFamily="2" charset="-122"/>
              </a:rPr>
              <a:t>用户帐号    用户密码    用户</a:t>
            </a:r>
            <a:r>
              <a:rPr lang="en-US" altLang="zh-CN" sz="1800" dirty="0">
                <a:latin typeface="华文中宋" panose="02010600040101010101" pitchFamily="2" charset="-122"/>
                <a:ea typeface="华文中宋" panose="02010600040101010101" pitchFamily="2" charset="-122"/>
              </a:rPr>
              <a:t>ID    </a:t>
            </a:r>
            <a:r>
              <a:rPr lang="zh-CN" altLang="en-US" sz="1800" dirty="0">
                <a:latin typeface="华文中宋" panose="02010600040101010101" pitchFamily="2" charset="-122"/>
                <a:ea typeface="华文中宋" panose="02010600040101010101" pitchFamily="2" charset="-122"/>
              </a:rPr>
              <a:t>用户组</a:t>
            </a:r>
            <a:r>
              <a:rPr lang="en-US" altLang="zh-CN" sz="1800" dirty="0">
                <a:latin typeface="华文中宋" panose="02010600040101010101" pitchFamily="2" charset="-122"/>
                <a:ea typeface="华文中宋" panose="02010600040101010101" pitchFamily="2" charset="-122"/>
              </a:rPr>
              <a:t>ID    </a:t>
            </a:r>
            <a:r>
              <a:rPr lang="zh-CN" altLang="en-US" sz="1800" dirty="0">
                <a:latin typeface="华文中宋" panose="02010600040101010101" pitchFamily="2" charset="-122"/>
                <a:ea typeface="华文中宋" panose="02010600040101010101" pitchFamily="2" charset="-122"/>
              </a:rPr>
              <a:t>用户名全称    用户主目录    用户所使用的</a:t>
            </a:r>
            <a:r>
              <a:rPr lang="en-US" altLang="zh-CN" sz="1800" dirty="0">
                <a:latin typeface="华文中宋" panose="02010600040101010101" pitchFamily="2" charset="-122"/>
                <a:ea typeface="华文中宋" panose="02010600040101010101" pitchFamily="2" charset="-122"/>
              </a:rPr>
              <a:t>shell</a:t>
            </a:r>
          </a:p>
          <a:p>
            <a:pPr lvl="0"/>
            <a:r>
              <a:rPr lang="en-US" altLang="zh-CN" dirty="0" err="1">
                <a:latin typeface="华文中宋" panose="02010600040101010101" pitchFamily="2" charset="-122"/>
                <a:ea typeface="华文中宋" panose="02010600040101010101" pitchFamily="2" charset="-122"/>
              </a:rPr>
              <a:t>usermod</a:t>
            </a:r>
            <a:r>
              <a:rPr lang="en-US" altLang="zh-CN" dirty="0">
                <a:latin typeface="华文中宋" panose="02010600040101010101" pitchFamily="2" charset="-122"/>
                <a:ea typeface="华文中宋" panose="02010600040101010101" pitchFamily="2" charset="-122"/>
              </a:rPr>
              <a:t> –d </a:t>
            </a:r>
            <a:r>
              <a:rPr lang="zh-CN" altLang="en-US" dirty="0">
                <a:latin typeface="华文中宋" panose="02010600040101010101" pitchFamily="2" charset="-122"/>
                <a:ea typeface="华文中宋" panose="02010600040101010101" pitchFamily="2" charset="-122"/>
              </a:rPr>
              <a:t>用户名；修改用户</a:t>
            </a:r>
            <a:r>
              <a:rPr lang="zh-CN" altLang="en-US" dirty="0">
                <a:highlight>
                  <a:srgbClr val="FFFF00"/>
                </a:highlight>
                <a:latin typeface="华文中宋" panose="02010600040101010101" pitchFamily="2" charset="-122"/>
                <a:ea typeface="华文中宋" panose="02010600040101010101" pitchFamily="2" charset="-122"/>
              </a:rPr>
              <a:t>主目录</a:t>
            </a:r>
            <a:endParaRPr lang="en-US" altLang="zh-CN" dirty="0">
              <a:highlight>
                <a:srgbClr val="FFFF00"/>
              </a:highlight>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usermod</a:t>
            </a:r>
            <a:r>
              <a:rPr lang="en-US" altLang="zh-CN" dirty="0">
                <a:latin typeface="华文中宋" panose="02010600040101010101" pitchFamily="2" charset="-122"/>
                <a:ea typeface="华文中宋" panose="02010600040101010101" pitchFamily="2" charset="-122"/>
              </a:rPr>
              <a:t> –e </a:t>
            </a:r>
            <a:r>
              <a:rPr lang="zh-CN" altLang="en-US" dirty="0">
                <a:latin typeface="华文中宋" panose="02010600040101010101" pitchFamily="2" charset="-122"/>
                <a:ea typeface="华文中宋" panose="02010600040101010101" pitchFamily="2" charset="-122"/>
              </a:rPr>
              <a:t>用户名；修改用户</a:t>
            </a:r>
            <a:r>
              <a:rPr lang="zh-CN" altLang="en-US" dirty="0">
                <a:highlight>
                  <a:srgbClr val="FFFF00"/>
                </a:highlight>
                <a:latin typeface="华文中宋" panose="02010600040101010101" pitchFamily="2" charset="-122"/>
                <a:ea typeface="华文中宋" panose="02010600040101010101" pitchFamily="2" charset="-122"/>
              </a:rPr>
              <a:t>账号有效期</a:t>
            </a:r>
            <a:endParaRPr lang="en-US" altLang="zh-CN" dirty="0">
              <a:highlight>
                <a:srgbClr val="FFFF00"/>
              </a:highlight>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usermod</a:t>
            </a:r>
            <a:r>
              <a:rPr lang="en-US" altLang="zh-CN" dirty="0">
                <a:latin typeface="华文中宋" panose="02010600040101010101" pitchFamily="2" charset="-122"/>
                <a:ea typeface="华文中宋" panose="02010600040101010101" pitchFamily="2" charset="-122"/>
              </a:rPr>
              <a:t> –g </a:t>
            </a:r>
            <a:r>
              <a:rPr lang="zh-CN" altLang="en-US" dirty="0">
                <a:latin typeface="华文中宋" panose="02010600040101010101" pitchFamily="2" charset="-122"/>
                <a:ea typeface="华文中宋" panose="02010600040101010101" pitchFamily="2" charset="-122"/>
              </a:rPr>
              <a:t>用户名；修改用户</a:t>
            </a:r>
            <a:r>
              <a:rPr lang="zh-CN" altLang="en-US" dirty="0">
                <a:highlight>
                  <a:srgbClr val="FFFF00"/>
                </a:highlight>
                <a:latin typeface="华文中宋" panose="02010600040101010101" pitchFamily="2" charset="-122"/>
                <a:ea typeface="华文中宋" panose="02010600040101010101" pitchFamily="2" charset="-122"/>
              </a:rPr>
              <a:t>所属组</a:t>
            </a:r>
            <a:endParaRPr lang="en-US" altLang="zh-CN" dirty="0">
              <a:highlight>
                <a:srgbClr val="FFFF00"/>
              </a:highlight>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usermod</a:t>
            </a:r>
            <a:r>
              <a:rPr lang="en-US" altLang="zh-CN" dirty="0">
                <a:latin typeface="华文中宋" panose="02010600040101010101" pitchFamily="2" charset="-122"/>
                <a:ea typeface="华文中宋" panose="02010600040101010101" pitchFamily="2" charset="-122"/>
              </a:rPr>
              <a:t> –l </a:t>
            </a:r>
            <a:r>
              <a:rPr lang="zh-CN" altLang="en-US" dirty="0">
                <a:latin typeface="华文中宋" panose="02010600040101010101" pitchFamily="2" charset="-122"/>
                <a:ea typeface="华文中宋" panose="02010600040101010101" pitchFamily="2" charset="-122"/>
              </a:rPr>
              <a:t>用户名；修改用户</a:t>
            </a:r>
            <a:r>
              <a:rPr lang="zh-CN" altLang="en-US" dirty="0">
                <a:highlight>
                  <a:srgbClr val="FFFF00"/>
                </a:highlight>
                <a:latin typeface="华文中宋" panose="02010600040101010101" pitchFamily="2" charset="-122"/>
                <a:ea typeface="华文中宋" panose="02010600040101010101" pitchFamily="2" charset="-122"/>
              </a:rPr>
              <a:t>账号名</a:t>
            </a:r>
            <a:endParaRPr lang="en-US" altLang="zh-CN" dirty="0">
              <a:highlight>
                <a:srgbClr val="FFFF00"/>
              </a:highlight>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usermod</a:t>
            </a:r>
            <a:r>
              <a:rPr lang="en-US" altLang="zh-CN" dirty="0">
                <a:latin typeface="华文中宋" panose="02010600040101010101" pitchFamily="2" charset="-122"/>
                <a:ea typeface="华文中宋" panose="02010600040101010101" pitchFamily="2" charset="-122"/>
              </a:rPr>
              <a:t> –s </a:t>
            </a:r>
            <a:r>
              <a:rPr lang="zh-CN" altLang="en-US" dirty="0">
                <a:latin typeface="华文中宋" panose="02010600040101010101" pitchFamily="2" charset="-122"/>
                <a:ea typeface="华文中宋" panose="02010600040101010101" pitchFamily="2" charset="-122"/>
              </a:rPr>
              <a:t>用户名；修改用户登陆后所</a:t>
            </a:r>
            <a:r>
              <a:rPr lang="zh-CN" altLang="en-US" dirty="0">
                <a:highlight>
                  <a:srgbClr val="FFFF00"/>
                </a:highlight>
                <a:latin typeface="华文中宋" panose="02010600040101010101" pitchFamily="2" charset="-122"/>
                <a:ea typeface="华文中宋" panose="02010600040101010101" pitchFamily="2" charset="-122"/>
              </a:rPr>
              <a:t>使用的</a:t>
            </a:r>
            <a:r>
              <a:rPr lang="en-US" altLang="zh-CN" dirty="0">
                <a:highlight>
                  <a:srgbClr val="FFFF00"/>
                </a:highlight>
                <a:latin typeface="华文中宋" panose="02010600040101010101" pitchFamily="2" charset="-122"/>
                <a:ea typeface="华文中宋" panose="02010600040101010101" pitchFamily="2" charset="-122"/>
              </a:rPr>
              <a:t>shell</a:t>
            </a: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632367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查看用户信息</a:t>
            </a:r>
            <a:endParaRPr lang="zh-CN" altLang="en-US" dirty="0"/>
          </a:p>
        </p:txBody>
      </p:sp>
      <p:sp>
        <p:nvSpPr>
          <p:cNvPr id="3" name="内容占位符 2"/>
          <p:cNvSpPr>
            <a:spLocks noGrp="1"/>
          </p:cNvSpPr>
          <p:nvPr>
            <p:ph idx="1"/>
          </p:nvPr>
        </p:nvSpPr>
        <p:spPr>
          <a:xfrm>
            <a:off x="1295400" y="2422358"/>
            <a:ext cx="9601200" cy="3898231"/>
          </a:xfrm>
        </p:spPr>
        <p:txBody>
          <a:bodyPr/>
          <a:lstStyle/>
          <a:p>
            <a:pPr lvl="0"/>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命令；查看用户所属组的信息</a:t>
            </a:r>
          </a:p>
          <a:p>
            <a:r>
              <a:rPr lang="en-US" altLang="zh-CN" dirty="0">
                <a:highlight>
                  <a:srgbClr val="FFFF00"/>
                </a:highlight>
                <a:latin typeface="华文中宋" panose="02010600040101010101" pitchFamily="2" charset="-122"/>
                <a:ea typeface="华文中宋" panose="02010600040101010101" pitchFamily="2" charset="-122"/>
              </a:rPr>
              <a:t>id </a:t>
            </a:r>
            <a:r>
              <a:rPr lang="zh-CN" altLang="en-US" dirty="0">
                <a:highlight>
                  <a:srgbClr val="FFFF00"/>
                </a:highlight>
                <a:latin typeface="华文中宋" panose="02010600040101010101" pitchFamily="2" charset="-122"/>
                <a:ea typeface="华文中宋" panose="02010600040101010101" pitchFamily="2" charset="-122"/>
              </a:rPr>
              <a:t>用户名</a:t>
            </a:r>
            <a:r>
              <a:rPr lang="zh-CN" altLang="en-US" dirty="0">
                <a:latin typeface="华文中宋" panose="02010600040101010101" pitchFamily="2" charset="-122"/>
                <a:ea typeface="华文中宋" panose="02010600040101010101" pitchFamily="2" charset="-122"/>
              </a:rPr>
              <a:t>；列出该用户所属的用户号</a:t>
            </a:r>
            <a:r>
              <a:rPr lang="en-US" altLang="zh-CN" dirty="0">
                <a:latin typeface="华文中宋" panose="02010600040101010101" pitchFamily="2" charset="-122"/>
                <a:ea typeface="华文中宋" panose="02010600040101010101" pitchFamily="2" charset="-122"/>
              </a:rPr>
              <a:t>UID</a:t>
            </a:r>
            <a:r>
              <a:rPr lang="zh-CN" altLang="en-US" dirty="0">
                <a:latin typeface="华文中宋" panose="02010600040101010101" pitchFamily="2" charset="-122"/>
                <a:ea typeface="华文中宋" panose="02010600040101010101" pitchFamily="2" charset="-122"/>
              </a:rPr>
              <a:t>和组号</a:t>
            </a:r>
            <a:r>
              <a:rPr lang="en-US" altLang="zh-CN" dirty="0">
                <a:latin typeface="华文中宋" panose="02010600040101010101" pitchFamily="2" charset="-122"/>
                <a:ea typeface="华文中宋" panose="02010600040101010101" pitchFamily="2" charset="-122"/>
              </a:rPr>
              <a:t>GID</a:t>
            </a:r>
          </a:p>
          <a:p>
            <a:r>
              <a:rPr lang="en-US" altLang="zh-CN" dirty="0">
                <a:latin typeface="华文中宋" panose="02010600040101010101" pitchFamily="2" charset="-122"/>
                <a:ea typeface="华文中宋" panose="02010600040101010101" pitchFamily="2" charset="-122"/>
              </a:rPr>
              <a:t>id  </a:t>
            </a:r>
            <a:r>
              <a:rPr lang="en-US" altLang="zh-CN" dirty="0" err="1">
                <a:latin typeface="华文中宋" panose="02010600040101010101" pitchFamily="2" charset="-122"/>
                <a:ea typeface="华文中宋" panose="02010600040101010101" pitchFamily="2" charset="-122"/>
              </a:rPr>
              <a:t>liews</a:t>
            </a:r>
            <a:endParaRPr lang="en-US" altLang="zh-CN" dirty="0">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uid</a:t>
            </a:r>
            <a:r>
              <a:rPr lang="en-US" altLang="zh-CN" dirty="0">
                <a:latin typeface="华文中宋" panose="02010600040101010101" pitchFamily="2" charset="-122"/>
                <a:ea typeface="华文中宋" panose="02010600040101010101" pitchFamily="2" charset="-122"/>
              </a:rPr>
              <a:t>=100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gid</a:t>
            </a:r>
            <a:r>
              <a:rPr lang="en-US" altLang="zh-CN" dirty="0">
                <a:latin typeface="华文中宋" panose="02010600040101010101" pitchFamily="2" charset="-122"/>
                <a:ea typeface="华文中宋" panose="02010600040101010101" pitchFamily="2" charset="-122"/>
              </a:rPr>
              <a:t>=1000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group=1000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；不带参数，则是</a:t>
            </a:r>
            <a:r>
              <a:rPr lang="zh-CN" altLang="en-US" dirty="0">
                <a:highlight>
                  <a:srgbClr val="FFFF00"/>
                </a:highlight>
                <a:latin typeface="华文中宋" panose="02010600040101010101" pitchFamily="2" charset="-122"/>
                <a:ea typeface="华文中宋" panose="02010600040101010101" pitchFamily="2" charset="-122"/>
              </a:rPr>
              <a:t>列出当前全部登录用户的用户号和组号信息</a:t>
            </a:r>
            <a:endParaRPr lang="en-US" altLang="zh-CN" dirty="0">
              <a:highlight>
                <a:srgbClr val="FFFF00"/>
              </a:highlight>
              <a:latin typeface="华文中宋" panose="02010600040101010101" pitchFamily="2" charset="-122"/>
              <a:ea typeface="华文中宋" panose="02010600040101010101" pitchFamily="2" charset="-122"/>
            </a:endParaRPr>
          </a:p>
          <a:p>
            <a:r>
              <a:rPr lang="en-US" altLang="zh-CN" dirty="0">
                <a:highlight>
                  <a:srgbClr val="FFFF00"/>
                </a:highlight>
                <a:latin typeface="华文中宋" panose="02010600040101010101" pitchFamily="2" charset="-122"/>
                <a:ea typeface="华文中宋" panose="02010600040101010101" pitchFamily="2" charset="-122"/>
              </a:rPr>
              <a:t>id</a:t>
            </a:r>
          </a:p>
          <a:p>
            <a:r>
              <a:rPr lang="en-US" altLang="zh-CN" dirty="0" err="1">
                <a:latin typeface="华文中宋" panose="02010600040101010101" pitchFamily="2" charset="-122"/>
                <a:ea typeface="华文中宋" panose="02010600040101010101" pitchFamily="2" charset="-122"/>
              </a:rPr>
              <a:t>uid</a:t>
            </a:r>
            <a:r>
              <a:rPr lang="en-US" altLang="zh-CN" dirty="0">
                <a:latin typeface="华文中宋" panose="02010600040101010101" pitchFamily="2" charset="-122"/>
                <a:ea typeface="华文中宋" panose="02010600040101010101" pitchFamily="2" charset="-122"/>
              </a:rPr>
              <a:t>=100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gid</a:t>
            </a:r>
            <a:r>
              <a:rPr lang="en-US" altLang="zh-CN" dirty="0">
                <a:latin typeface="华文中宋" panose="02010600040101010101" pitchFamily="2" charset="-122"/>
                <a:ea typeface="华文中宋" panose="02010600040101010101" pitchFamily="2" charset="-122"/>
              </a:rPr>
              <a:t>=1000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group=4</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adm</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25</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cdrom</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1000</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liews</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72827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用户间切换</a:t>
            </a:r>
            <a:endParaRPr lang="zh-CN" altLang="en-US" dirty="0"/>
          </a:p>
        </p:txBody>
      </p:sp>
      <p:sp>
        <p:nvSpPr>
          <p:cNvPr id="3" name="内容占位符 2"/>
          <p:cNvSpPr>
            <a:spLocks noGrp="1"/>
          </p:cNvSpPr>
          <p:nvPr>
            <p:ph idx="1"/>
          </p:nvPr>
        </p:nvSpPr>
        <p:spPr>
          <a:xfrm>
            <a:off x="641684" y="2478505"/>
            <a:ext cx="10876548" cy="3745831"/>
          </a:xfrm>
        </p:spPr>
        <p:txBody>
          <a:bodyPr/>
          <a:lstStyle/>
          <a:p>
            <a:pPr lvl="0"/>
            <a:r>
              <a:rPr lang="en-US" altLang="zh-CN" dirty="0" err="1">
                <a:latin typeface="华文中宋" panose="02010600040101010101" pitchFamily="2" charset="-122"/>
                <a:ea typeface="华文中宋" panose="02010600040101010101" pitchFamily="2" charset="-122"/>
              </a:rPr>
              <a:t>su</a:t>
            </a:r>
            <a:r>
              <a:rPr lang="zh-CN" altLang="en-US" dirty="0">
                <a:latin typeface="华文中宋" panose="02010600040101010101" pitchFamily="2" charset="-122"/>
                <a:ea typeface="华文中宋" panose="02010600040101010101" pitchFamily="2" charset="-122"/>
              </a:rPr>
              <a:t>命令</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切换到别的用户，</a:t>
            </a:r>
            <a:r>
              <a:rPr lang="zh-CN" altLang="en-US" dirty="0">
                <a:solidFill>
                  <a:srgbClr val="FF0000"/>
                </a:solidFill>
                <a:latin typeface="华文中宋" panose="02010600040101010101" pitchFamily="2" charset="-122"/>
                <a:ea typeface="华文中宋" panose="02010600040101010101" pitchFamily="2" charset="-122"/>
              </a:rPr>
              <a:t>对别的用户资源操作</a:t>
            </a:r>
            <a:r>
              <a:rPr lang="zh-CN" altLang="en-US" dirty="0">
                <a:latin typeface="华文中宋" panose="02010600040101010101" pitchFamily="2" charset="-122"/>
                <a:ea typeface="华文中宋" panose="02010600040101010101" pitchFamily="2" charset="-122"/>
              </a:rPr>
              <a:t>。前提是</a:t>
            </a:r>
            <a:r>
              <a:rPr lang="zh-CN" altLang="en-US" dirty="0">
                <a:solidFill>
                  <a:srgbClr val="FF0000"/>
                </a:solidFill>
                <a:latin typeface="华文中宋" panose="02010600040101010101" pitchFamily="2" charset="-122"/>
                <a:ea typeface="华文中宋" panose="02010600040101010101" pitchFamily="2" charset="-122"/>
              </a:rPr>
              <a:t>拥有</a:t>
            </a:r>
            <a:r>
              <a:rPr lang="zh-CN" altLang="en-US" dirty="0">
                <a:latin typeface="华文中宋" panose="02010600040101010101" pitchFamily="2" charset="-122"/>
                <a:ea typeface="华文中宋" panose="02010600040101010101" pitchFamily="2" charset="-122"/>
              </a:rPr>
              <a:t>切换到的用户的</a:t>
            </a:r>
            <a:r>
              <a:rPr lang="zh-CN" altLang="en-US" dirty="0">
                <a:solidFill>
                  <a:srgbClr val="FF0000"/>
                </a:solidFill>
                <a:latin typeface="华文中宋" panose="02010600040101010101" pitchFamily="2" charset="-122"/>
                <a:ea typeface="华文中宋" panose="02010600040101010101" pitchFamily="2" charset="-122"/>
              </a:rPr>
              <a:t>口令</a:t>
            </a:r>
            <a:endParaRPr lang="en-US" altLang="zh-CN" dirty="0">
              <a:solidFill>
                <a:srgbClr val="FF0000"/>
              </a:solidFill>
              <a:latin typeface="华文中宋" panose="02010600040101010101" pitchFamily="2" charset="-122"/>
              <a:ea typeface="华文中宋" panose="02010600040101010101" pitchFamily="2" charset="-122"/>
            </a:endParaRPr>
          </a:p>
          <a:p>
            <a:pPr lvl="0"/>
            <a:r>
              <a:rPr lang="en-US" altLang="zh-CN" dirty="0" err="1">
                <a:highlight>
                  <a:srgbClr val="FFFF00"/>
                </a:highlight>
                <a:latin typeface="华文中宋" panose="02010600040101010101" pitchFamily="2" charset="-122"/>
                <a:ea typeface="华文中宋" panose="02010600040101010101" pitchFamily="2" charset="-122"/>
              </a:rPr>
              <a:t>su</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用户名</a:t>
            </a:r>
            <a:r>
              <a:rPr lang="zh-CN" altLang="en-US" dirty="0">
                <a:latin typeface="华文中宋" panose="02010600040101010101" pitchFamily="2" charset="-122"/>
                <a:ea typeface="华文中宋" panose="02010600040101010101" pitchFamily="2" charset="-122"/>
              </a:rPr>
              <a:t>；切换到用户名资源权限，可对该用户名的资源操作，必须按提示输入该用户登录密码才有效</a:t>
            </a:r>
            <a:endParaRPr lang="en-US" altLang="zh-CN" dirty="0">
              <a:latin typeface="华文中宋" panose="02010600040101010101" pitchFamily="2" charset="-122"/>
              <a:ea typeface="华文中宋" panose="02010600040101010101" pitchFamily="2" charset="-122"/>
            </a:endParaRPr>
          </a:p>
          <a:p>
            <a:pPr lvl="0"/>
            <a:r>
              <a:rPr lang="en-US" altLang="zh-CN" dirty="0" err="1">
                <a:latin typeface="华文中宋" panose="02010600040101010101" pitchFamily="2" charset="-122"/>
                <a:ea typeface="华文中宋" panose="02010600040101010101" pitchFamily="2" charset="-122"/>
              </a:rPr>
              <a:t>su</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不带参数切换到</a:t>
            </a:r>
            <a:r>
              <a:rPr lang="en-US" altLang="zh-CN" dirty="0">
                <a:highlight>
                  <a:srgbClr val="FFFF00"/>
                </a:highlight>
                <a:latin typeface="华文中宋" panose="02010600040101010101" pitchFamily="2" charset="-122"/>
                <a:ea typeface="华文中宋" panose="02010600040101010101" pitchFamily="2" charset="-122"/>
              </a:rPr>
              <a:t>root</a:t>
            </a:r>
            <a:r>
              <a:rPr lang="zh-CN" altLang="en-US" dirty="0">
                <a:highlight>
                  <a:srgbClr val="FFFF00"/>
                </a:highlight>
                <a:latin typeface="华文中宋" panose="02010600040101010101" pitchFamily="2" charset="-122"/>
                <a:ea typeface="华文中宋" panose="02010600040101010101" pitchFamily="2" charset="-122"/>
              </a:rPr>
              <a:t>下，须输入</a:t>
            </a:r>
            <a:r>
              <a:rPr lang="en-US" altLang="zh-CN" dirty="0">
                <a:highlight>
                  <a:srgbClr val="FFFF00"/>
                </a:highlight>
                <a:latin typeface="华文中宋" panose="02010600040101010101" pitchFamily="2" charset="-122"/>
                <a:ea typeface="华文中宋" panose="02010600040101010101" pitchFamily="2" charset="-122"/>
              </a:rPr>
              <a:t>root</a:t>
            </a:r>
            <a:r>
              <a:rPr lang="zh-CN" altLang="en-US" dirty="0">
                <a:highlight>
                  <a:srgbClr val="FFFF00"/>
                </a:highlight>
                <a:latin typeface="华文中宋" panose="02010600040101010101" pitchFamily="2" charset="-122"/>
                <a:ea typeface="华文中宋" panose="02010600040101010101" pitchFamily="2" charset="-122"/>
              </a:rPr>
              <a:t>口令</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用</a:t>
            </a:r>
            <a:r>
              <a:rPr lang="en-US" altLang="zh-CN" dirty="0" err="1">
                <a:latin typeface="华文中宋" panose="02010600040101010101" pitchFamily="2" charset="-122"/>
                <a:ea typeface="华文中宋" panose="02010600040101010101" pitchFamily="2" charset="-122"/>
              </a:rPr>
              <a:t>su</a:t>
            </a:r>
            <a:r>
              <a:rPr lang="zh-CN" altLang="en-US" dirty="0">
                <a:latin typeface="华文中宋" panose="02010600040101010101" pitchFamily="2" charset="-122"/>
                <a:ea typeface="华文中宋" panose="02010600040101010101" pitchFamily="2" charset="-122"/>
              </a:rPr>
              <a:t>命令切换用户后，可以用 </a:t>
            </a:r>
            <a:r>
              <a:rPr lang="en-US" altLang="zh-CN" dirty="0">
                <a:solidFill>
                  <a:srgbClr val="FF0000"/>
                </a:solidFill>
                <a:latin typeface="华文中宋" panose="02010600040101010101" pitchFamily="2" charset="-122"/>
                <a:ea typeface="华文中宋" panose="02010600040101010101" pitchFamily="2" charset="-122"/>
              </a:rPr>
              <a:t>exit </a:t>
            </a:r>
            <a:r>
              <a:rPr lang="zh-CN" altLang="en-US" dirty="0">
                <a:solidFill>
                  <a:srgbClr val="FF0000"/>
                </a:solidFill>
                <a:latin typeface="华文中宋" panose="02010600040101010101" pitchFamily="2" charset="-122"/>
                <a:ea typeface="华文中宋" panose="02010600040101010101" pitchFamily="2" charset="-122"/>
              </a:rPr>
              <a:t>命令</a:t>
            </a:r>
            <a:r>
              <a:rPr lang="zh-CN" altLang="en-US" dirty="0">
                <a:latin typeface="华文中宋" panose="02010600040101010101" pitchFamily="2" charset="-122"/>
                <a:ea typeface="华文中宋" panose="02010600040101010101" pitchFamily="2" charset="-122"/>
              </a:rPr>
              <a:t>或快捷键</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Ctrl+D</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 </a:t>
            </a:r>
            <a:r>
              <a:rPr lang="zh-CN" altLang="en-US" dirty="0">
                <a:solidFill>
                  <a:srgbClr val="FF0000"/>
                </a:solidFill>
                <a:latin typeface="华文中宋" panose="02010600040101010101" pitchFamily="2" charset="-122"/>
                <a:ea typeface="华文中宋" panose="02010600040101010101" pitchFamily="2" charset="-122"/>
              </a:rPr>
              <a:t>返回原登录用户</a:t>
            </a:r>
            <a:endParaRPr lang="en-US" altLang="zh-CN" dirty="0">
              <a:solidFill>
                <a:srgbClr val="FF0000"/>
              </a:solidFill>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使用</a:t>
            </a:r>
            <a:r>
              <a:rPr lang="en-US" altLang="zh-CN" dirty="0" err="1">
                <a:solidFill>
                  <a:srgbClr val="FF0000"/>
                </a:solidFill>
                <a:highlight>
                  <a:srgbClr val="FFFF00"/>
                </a:highlight>
                <a:latin typeface="华文中宋" panose="02010600040101010101" pitchFamily="2" charset="-122"/>
                <a:ea typeface="华文中宋" panose="02010600040101010101" pitchFamily="2" charset="-122"/>
              </a:rPr>
              <a:t>sudo</a:t>
            </a:r>
            <a:r>
              <a:rPr lang="zh-CN" altLang="en-US" dirty="0">
                <a:highlight>
                  <a:srgbClr val="FFFF00"/>
                </a:highlight>
                <a:latin typeface="华文中宋" panose="02010600040101010101" pitchFamily="2" charset="-122"/>
                <a:ea typeface="华文中宋" panose="02010600040101010101" pitchFamily="2" charset="-122"/>
              </a:rPr>
              <a:t>提升自己具有</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受限的</a:t>
            </a:r>
            <a:r>
              <a:rPr lang="en-US" altLang="zh-CN" dirty="0">
                <a:solidFill>
                  <a:srgbClr val="FF0000"/>
                </a:solidFill>
                <a:highlight>
                  <a:srgbClr val="FFFF00"/>
                </a:highlight>
                <a:latin typeface="华文中宋" panose="02010600040101010101" pitchFamily="2" charset="-122"/>
                <a:ea typeface="华文中宋" panose="02010600040101010101" pitchFamily="2" charset="-122"/>
              </a:rPr>
              <a:t>root</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权限</a:t>
            </a:r>
            <a:r>
              <a:rPr lang="zh-CN" altLang="en-US" dirty="0">
                <a:latin typeface="华文中宋" panose="02010600040101010101" pitchFamily="2" charset="-122"/>
                <a:ea typeface="华文中宋" panose="02010600040101010101" pitchFamily="2" charset="-122"/>
              </a:rPr>
              <a:t>，而不是拥有全部</a:t>
            </a:r>
            <a:r>
              <a:rPr lang="en-US" altLang="zh-CN" dirty="0">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权限。</a:t>
            </a:r>
            <a:endParaRPr lang="en-US" altLang="zh-CN" dirty="0">
              <a:latin typeface="华文中宋" panose="02010600040101010101" pitchFamily="2" charset="-122"/>
              <a:ea typeface="华文中宋" panose="02010600040101010101" pitchFamily="2" charset="-122"/>
            </a:endParaRPr>
          </a:p>
          <a:p>
            <a:pPr lvl="0"/>
            <a:r>
              <a:rPr lang="en-US" altLang="zh-CN" dirty="0" err="1">
                <a:highlight>
                  <a:srgbClr val="FFFF00"/>
                </a:highlight>
                <a:latin typeface="华文中宋" panose="02010600040101010101" pitchFamily="2" charset="-122"/>
                <a:ea typeface="华文中宋" panose="02010600040101010101" pitchFamily="2" charset="-122"/>
              </a:rPr>
              <a:t>sudo</a:t>
            </a:r>
            <a:r>
              <a:rPr lang="en-US" altLang="zh-CN" dirty="0">
                <a:highlight>
                  <a:srgbClr val="FFFF00"/>
                </a:highlight>
                <a:latin typeface="华文中宋" panose="02010600040101010101" pitchFamily="2" charset="-122"/>
                <a:ea typeface="华文中宋" panose="02010600040101010101" pitchFamily="2" charset="-122"/>
              </a:rPr>
              <a:t> –u&lt;</a:t>
            </a:r>
            <a:r>
              <a:rPr lang="zh-CN" altLang="en-US" dirty="0">
                <a:highlight>
                  <a:srgbClr val="FFFF00"/>
                </a:highlight>
                <a:latin typeface="华文中宋" panose="02010600040101010101" pitchFamily="2" charset="-122"/>
                <a:ea typeface="华文中宋" panose="02010600040101010101" pitchFamily="2" charset="-122"/>
              </a:rPr>
              <a:t>用户名</a:t>
            </a:r>
            <a:r>
              <a:rPr lang="en-US" altLang="zh-CN" dirty="0">
                <a:highlight>
                  <a:srgbClr val="FFFF00"/>
                </a:highlight>
                <a:latin typeface="华文中宋" panose="02010600040101010101" pitchFamily="2" charset="-122"/>
                <a:ea typeface="华文中宋" panose="02010600040101010101" pitchFamily="2" charset="-122"/>
              </a:rPr>
              <a:t>&gt;&lt;</a:t>
            </a:r>
            <a:r>
              <a:rPr lang="zh-CN" altLang="en-US" dirty="0">
                <a:highlight>
                  <a:srgbClr val="FFFF00"/>
                </a:highlight>
                <a:latin typeface="华文中宋" panose="02010600040101010101" pitchFamily="2" charset="-122"/>
                <a:ea typeface="华文中宋" panose="02010600040101010101" pitchFamily="2" charset="-122"/>
              </a:rPr>
              <a:t>命令</a:t>
            </a:r>
            <a:r>
              <a:rPr lang="en-US" altLang="zh-CN" dirty="0">
                <a:highlight>
                  <a:srgbClr val="FFFF00"/>
                </a:highlight>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826240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受限的特权</a:t>
            </a:r>
            <a:endParaRPr lang="zh-CN" altLang="en-US" dirty="0"/>
          </a:p>
        </p:txBody>
      </p:sp>
      <p:sp>
        <p:nvSpPr>
          <p:cNvPr id="3" name="内容占位符 2"/>
          <p:cNvSpPr>
            <a:spLocks noGrp="1"/>
          </p:cNvSpPr>
          <p:nvPr>
            <p:ph idx="1"/>
          </p:nvPr>
        </p:nvSpPr>
        <p:spPr>
          <a:xfrm>
            <a:off x="786062" y="2422359"/>
            <a:ext cx="10732169" cy="3801978"/>
          </a:xfrm>
        </p:spPr>
        <p:txBody>
          <a:bodyPr/>
          <a:lstStyle/>
          <a:p>
            <a:pPr lvl="0"/>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命令的执行流程： 当用户执行</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时，系统会主动寻找</a:t>
            </a:r>
            <a:r>
              <a:rPr lang="en-US" altLang="zh-CN" dirty="0">
                <a:solidFill>
                  <a:srgbClr val="FF0000"/>
                </a:solidFill>
                <a:latin typeface="华文中宋" panose="02010600040101010101" pitchFamily="2" charset="-122"/>
                <a:ea typeface="华文中宋" panose="02010600040101010101" pitchFamily="2" charset="-122"/>
              </a:rPr>
              <a:t>/</a:t>
            </a:r>
            <a:r>
              <a:rPr lang="en-US" altLang="zh-CN" dirty="0" err="1">
                <a:solidFill>
                  <a:srgbClr val="FF0000"/>
                </a:solidFill>
                <a:latin typeface="华文中宋" panose="02010600040101010101" pitchFamily="2" charset="-122"/>
                <a:ea typeface="华文中宋" panose="02010600040101010101" pitchFamily="2" charset="-122"/>
              </a:rPr>
              <a:t>etc</a:t>
            </a:r>
            <a:r>
              <a:rPr lang="en-US" altLang="zh-CN" dirty="0">
                <a:solidFill>
                  <a:srgbClr val="FF0000"/>
                </a:solidFill>
                <a:latin typeface="华文中宋" panose="02010600040101010101" pitchFamily="2" charset="-122"/>
                <a:ea typeface="华文中宋" panose="02010600040101010101" pitchFamily="2" charset="-122"/>
              </a:rPr>
              <a:t>/</a:t>
            </a:r>
            <a:r>
              <a:rPr lang="en-US" altLang="zh-CN" dirty="0" err="1">
                <a:solidFill>
                  <a:srgbClr val="FF0000"/>
                </a:solidFill>
                <a:latin typeface="华文中宋" panose="02010600040101010101" pitchFamily="2" charset="-122"/>
                <a:ea typeface="华文中宋" panose="02010600040101010101" pitchFamily="2" charset="-122"/>
              </a:rPr>
              <a:t>sudoers</a:t>
            </a:r>
            <a:r>
              <a:rPr lang="zh-CN" altLang="en-US" dirty="0">
                <a:latin typeface="华文中宋" panose="02010600040101010101" pitchFamily="2" charset="-122"/>
                <a:ea typeface="华文中宋" panose="02010600040101010101" pitchFamily="2" charset="-122"/>
              </a:rPr>
              <a:t>文件，判断该用户是否有执行</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的权限 </a:t>
            </a:r>
            <a:r>
              <a:rPr lang="en-US" altLang="zh-CN" dirty="0">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确认用户具有可执行</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的权限后，让用户输入用户自己的密码确认 </a:t>
            </a:r>
            <a:r>
              <a:rPr lang="en-US" altLang="zh-CN" dirty="0">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若密码输入成功，则开始执行</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后续的命令，</a:t>
            </a:r>
            <a:r>
              <a:rPr lang="zh-CN" altLang="en-US" dirty="0">
                <a:highlight>
                  <a:srgbClr val="FFFF00"/>
                </a:highlight>
                <a:latin typeface="华文中宋" panose="02010600040101010101" pitchFamily="2" charset="-122"/>
                <a:ea typeface="华文中宋" panose="02010600040101010101" pitchFamily="2" charset="-122"/>
              </a:rPr>
              <a:t>命令执行完成后，直接退回到当前用户</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不需要输入密码的情况：</a:t>
            </a:r>
            <a:r>
              <a:rPr lang="en-US" altLang="zh-CN" dirty="0">
                <a:latin typeface="华文中宋" panose="02010600040101010101" pitchFamily="2" charset="-122"/>
                <a:ea typeface="华文中宋" panose="02010600040101010101" pitchFamily="2" charset="-122"/>
              </a:rPr>
              <a:t>1.root</a:t>
            </a:r>
            <a:r>
              <a:rPr lang="zh-CN" altLang="en-US" dirty="0">
                <a:latin typeface="华文中宋" panose="02010600040101010101" pitchFamily="2" charset="-122"/>
                <a:ea typeface="华文中宋" panose="02010600040101010101" pitchFamily="2" charset="-122"/>
              </a:rPr>
              <a:t>执行</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时不需要输入密码</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sudoers</a:t>
            </a:r>
            <a:r>
              <a:rPr lang="zh-CN" altLang="en-US" dirty="0">
                <a:latin typeface="华文中宋" panose="02010600040101010101" pitchFamily="2" charset="-122"/>
                <a:ea typeface="华文中宋" panose="02010600040101010101" pitchFamily="2" charset="-122"/>
              </a:rPr>
              <a:t>文件中有配置</a:t>
            </a:r>
            <a:r>
              <a:rPr lang="en-US" altLang="zh-CN" dirty="0">
                <a:latin typeface="华文中宋" panose="02010600040101010101" pitchFamily="2" charset="-122"/>
                <a:ea typeface="华文中宋" panose="02010600040101010101" pitchFamily="2" charset="-122"/>
              </a:rPr>
              <a:t>root ALL=(ALL) ALL</a:t>
            </a:r>
            <a:r>
              <a:rPr lang="zh-CN" altLang="en-US" dirty="0">
                <a:latin typeface="华文中宋" panose="02010600040101010101" pitchFamily="2" charset="-122"/>
                <a:ea typeface="华文中宋" panose="02010600040101010101" pitchFamily="2" charset="-122"/>
              </a:rPr>
              <a:t>这样一条规则</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欲切换的身份与执行者的身份相同，不需要输入密码； </a:t>
            </a:r>
            <a:r>
              <a:rPr lang="en-US" altLang="zh-CN" dirty="0">
                <a:latin typeface="华文中宋" panose="02010600040101010101" pitchFamily="2" charset="-122"/>
                <a:ea typeface="华文中宋" panose="02010600040101010101" pitchFamily="2" charset="-122"/>
              </a:rPr>
              <a:t>3</a:t>
            </a:r>
            <a:r>
              <a:rPr lang="en-US" altLang="zh-CN" dirty="0">
                <a:solidFill>
                  <a:srgbClr val="FF0000"/>
                </a:solidFill>
                <a:latin typeface="华文中宋" panose="02010600040101010101" pitchFamily="2" charset="-122"/>
                <a:ea typeface="华文中宋" panose="02010600040101010101" pitchFamily="2" charset="-122"/>
              </a:rPr>
              <a:t>./</a:t>
            </a:r>
            <a:r>
              <a:rPr lang="en-US" altLang="zh-CN" dirty="0" err="1">
                <a:solidFill>
                  <a:srgbClr val="FF0000"/>
                </a:solidFill>
                <a:latin typeface="华文中宋" panose="02010600040101010101" pitchFamily="2" charset="-122"/>
                <a:ea typeface="华文中宋" panose="02010600040101010101" pitchFamily="2" charset="-122"/>
              </a:rPr>
              <a:t>etc</a:t>
            </a:r>
            <a:r>
              <a:rPr lang="en-US" altLang="zh-CN" dirty="0">
                <a:solidFill>
                  <a:srgbClr val="FF0000"/>
                </a:solidFill>
                <a:latin typeface="华文中宋" panose="02010600040101010101" pitchFamily="2" charset="-122"/>
                <a:ea typeface="华文中宋" panose="02010600040101010101" pitchFamily="2" charset="-122"/>
              </a:rPr>
              <a:t>/</a:t>
            </a:r>
            <a:r>
              <a:rPr lang="en-US" altLang="zh-CN" dirty="0" err="1">
                <a:solidFill>
                  <a:srgbClr val="FF0000"/>
                </a:solidFill>
                <a:latin typeface="华文中宋" panose="02010600040101010101" pitchFamily="2" charset="-122"/>
                <a:ea typeface="华文中宋" panose="02010600040101010101" pitchFamily="2" charset="-122"/>
              </a:rPr>
              <a:t>sudoers</a:t>
            </a:r>
            <a:r>
              <a:rPr lang="zh-CN" altLang="en-US" dirty="0">
                <a:solidFill>
                  <a:srgbClr val="FF0000"/>
                </a:solidFill>
                <a:latin typeface="华文中宋" panose="02010600040101010101" pitchFamily="2" charset="-122"/>
                <a:ea typeface="华文中宋" panose="02010600040101010101" pitchFamily="2" charset="-122"/>
              </a:rPr>
              <a:t>文件设置</a:t>
            </a:r>
            <a:r>
              <a:rPr lang="zh-CN" altLang="en-US" dirty="0">
                <a:latin typeface="华文中宋" panose="02010600040101010101" pitchFamily="2" charset="-122"/>
                <a:ea typeface="华文中宋" panose="02010600040101010101" pitchFamily="2" charset="-122"/>
              </a:rPr>
              <a:t>为允许用户在不输入该用户的密码的情况下使用所有命令 如设置允许</a:t>
            </a:r>
            <a:r>
              <a:rPr lang="en-US" altLang="zh-CN" dirty="0">
                <a:latin typeface="华文中宋" panose="02010600040101010101" pitchFamily="2" charset="-122"/>
                <a:ea typeface="华文中宋" panose="02010600040101010101" pitchFamily="2" charset="-122"/>
              </a:rPr>
              <a:t>wheel</a:t>
            </a:r>
            <a:r>
              <a:rPr lang="zh-CN" altLang="en-US" dirty="0">
                <a:latin typeface="华文中宋" panose="02010600040101010101" pitchFamily="2" charset="-122"/>
                <a:ea typeface="华文中宋" panose="02010600040101010101" pitchFamily="2" charset="-122"/>
              </a:rPr>
              <a:t>用户组中的用户在不输入该用户的密码的情况下使用所有命令 （ </a:t>
            </a:r>
            <a:r>
              <a:rPr lang="en-US" altLang="zh-CN" dirty="0">
                <a:latin typeface="华文中宋" panose="02010600040101010101" pitchFamily="2" charset="-122"/>
                <a:ea typeface="华文中宋" panose="02010600040101010101" pitchFamily="2" charset="-122"/>
              </a:rPr>
              <a:t>%wheel        ALL=(ALL)       NOPASSWD: ALL</a:t>
            </a:r>
            <a:r>
              <a:rPr lang="zh-CN" altLang="en-US"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28178437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华文中宋" panose="02010600040101010101" pitchFamily="2" charset="-122"/>
                <a:ea typeface="华文中宋" panose="02010600040101010101" pitchFamily="2" charset="-122"/>
              </a:rPr>
              <a:t>/</a:t>
            </a:r>
            <a:r>
              <a:rPr lang="en-US" altLang="zh-CN" b="1" dirty="0" err="1">
                <a:latin typeface="华文中宋" panose="02010600040101010101" pitchFamily="2" charset="-122"/>
                <a:ea typeface="华文中宋" panose="02010600040101010101" pitchFamily="2" charset="-122"/>
              </a:rPr>
              <a:t>etc</a:t>
            </a:r>
            <a:r>
              <a:rPr lang="en-US" altLang="zh-CN" b="1" dirty="0">
                <a:latin typeface="华文中宋" panose="02010600040101010101" pitchFamily="2" charset="-122"/>
                <a:ea typeface="华文中宋" panose="02010600040101010101" pitchFamily="2" charset="-122"/>
              </a:rPr>
              <a:t>/</a:t>
            </a:r>
            <a:r>
              <a:rPr lang="en-US" altLang="zh-CN" b="1" dirty="0" err="1">
                <a:latin typeface="华文中宋" panose="02010600040101010101" pitchFamily="2" charset="-122"/>
                <a:ea typeface="华文中宋" panose="02010600040101010101" pitchFamily="2" charset="-122"/>
              </a:rPr>
              <a:t>sudoers</a:t>
            </a:r>
            <a:r>
              <a:rPr lang="zh-CN" altLang="en-US" b="1" dirty="0">
                <a:latin typeface="华文中宋" panose="02010600040101010101" pitchFamily="2" charset="-122"/>
                <a:ea typeface="华文中宋" panose="02010600040101010101" pitchFamily="2" charset="-122"/>
              </a:rPr>
              <a:t>文件</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707011" y="2422358"/>
            <a:ext cx="10811222" cy="3850105"/>
          </a:xfrm>
        </p:spPr>
        <p:txBody>
          <a:bodyPr/>
          <a:lstStyle/>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sudoers</a:t>
            </a:r>
            <a:r>
              <a:rPr lang="zh-CN" altLang="en-US" dirty="0">
                <a:latin typeface="华文中宋" panose="02010600040101010101" pitchFamily="2" charset="-122"/>
                <a:ea typeface="华文中宋" panose="02010600040101010101" pitchFamily="2" charset="-122"/>
              </a:rPr>
              <a:t>是</a:t>
            </a:r>
            <a:r>
              <a:rPr lang="en-US" altLang="zh-CN" dirty="0" err="1">
                <a:latin typeface="华文中宋" panose="02010600040101010101" pitchFamily="2" charset="-122"/>
                <a:ea typeface="华文中宋" panose="02010600040101010101" pitchFamily="2" charset="-122"/>
              </a:rPr>
              <a:t>sudo</a:t>
            </a:r>
            <a:r>
              <a:rPr lang="zh-CN" altLang="en-US" dirty="0">
                <a:latin typeface="华文中宋" panose="02010600040101010101" pitchFamily="2" charset="-122"/>
                <a:ea typeface="华文中宋" panose="02010600040101010101" pitchFamily="2" charset="-122"/>
              </a:rPr>
              <a:t>的配置文件，可以用专用编辑工具</a:t>
            </a:r>
            <a:r>
              <a:rPr lang="en-US" altLang="zh-CN" dirty="0" err="1">
                <a:latin typeface="华文中宋" panose="02010600040101010101" pitchFamily="2" charset="-122"/>
                <a:ea typeface="华文中宋" panose="02010600040101010101" pitchFamily="2" charset="-122"/>
              </a:rPr>
              <a:t>visodu</a:t>
            </a:r>
            <a:r>
              <a:rPr lang="zh-CN" altLang="en-US" dirty="0">
                <a:latin typeface="华文中宋" panose="02010600040101010101" pitchFamily="2" charset="-122"/>
                <a:ea typeface="华文中宋" panose="02010600040101010101" pitchFamily="2" charset="-122"/>
              </a:rPr>
              <a:t>编辑，退出时能自动检查编辑错误。</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sudoers</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文件中每行算一个规则，前面若带有</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号，是说明的内容，并不执行；如果规则很长，一行列不下时，可以用</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号来续行</a:t>
            </a:r>
            <a:r>
              <a:rPr lang="zh-CN" altLang="en-US" dirty="0">
                <a:latin typeface="华文中宋" panose="02010600040101010101" pitchFamily="2" charset="-122"/>
                <a:ea typeface="华文中宋" panose="02010600040101010101" pitchFamily="2" charset="-122"/>
              </a:rPr>
              <a:t>，这样看来一个规则也可以拥有多个行；</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sudoers</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的</a:t>
            </a:r>
            <a:r>
              <a:rPr lang="zh-CN" altLang="en-US" dirty="0">
                <a:solidFill>
                  <a:srgbClr val="FF0000"/>
                </a:solidFill>
                <a:latin typeface="华文中宋" panose="02010600040101010101" pitchFamily="2" charset="-122"/>
                <a:ea typeface="华文中宋" panose="02010600040101010101" pitchFamily="2" charset="-122"/>
              </a:rPr>
              <a:t>规则可分为两类</a:t>
            </a:r>
            <a:r>
              <a:rPr lang="zh-CN" altLang="en-US" dirty="0">
                <a:latin typeface="华文中宋" panose="02010600040101010101" pitchFamily="2" charset="-122"/>
                <a:ea typeface="华文中宋" panose="02010600040101010101" pitchFamily="2" charset="-122"/>
              </a:rPr>
              <a:t>；一类是别名定义，另一类是</a:t>
            </a:r>
            <a:r>
              <a:rPr lang="zh-CN" altLang="en-US" dirty="0">
                <a:solidFill>
                  <a:srgbClr val="FF0000"/>
                </a:solidFill>
                <a:latin typeface="华文中宋" panose="02010600040101010101" pitchFamily="2" charset="-122"/>
                <a:ea typeface="华文中宋" panose="02010600040101010101" pitchFamily="2" charset="-122"/>
              </a:rPr>
              <a:t>授权规则</a:t>
            </a:r>
            <a:r>
              <a:rPr lang="zh-CN" altLang="en-US" dirty="0">
                <a:latin typeface="华文中宋" panose="02010600040101010101" pitchFamily="2" charset="-122"/>
                <a:ea typeface="华文中宋" panose="02010600040101010101" pitchFamily="2" charset="-122"/>
              </a:rPr>
              <a:t>；别名定义并不是必须的，但授权规则是必须的；</a:t>
            </a:r>
            <a:endParaRPr lang="en-US" altLang="zh-CN" dirty="0">
              <a:latin typeface="华文中宋" panose="02010600040101010101" pitchFamily="2" charset="-122"/>
              <a:ea typeface="华文中宋" panose="02010600040101010101" pitchFamily="2" charset="-122"/>
            </a:endParaRPr>
          </a:p>
          <a:p>
            <a:r>
              <a:rPr lang="zh-CN" altLang="en-US" b="1" dirty="0">
                <a:latin typeface="华文中宋" panose="02010600040101010101" pitchFamily="2" charset="-122"/>
                <a:ea typeface="华文中宋" panose="02010600040101010101" pitchFamily="2" charset="-122"/>
              </a:rPr>
              <a:t>授权用户 </a:t>
            </a:r>
            <a:r>
              <a:rPr lang="zh-CN" altLang="en-US" b="1" dirty="0">
                <a:highlight>
                  <a:srgbClr val="FFFF00"/>
                </a:highlight>
                <a:latin typeface="华文中宋" panose="02010600040101010101" pitchFamily="2" charset="-122"/>
                <a:ea typeface="华文中宋" panose="02010600040101010101" pitchFamily="2" charset="-122"/>
              </a:rPr>
              <a:t>主机</a:t>
            </a:r>
            <a:r>
              <a:rPr lang="en-US" altLang="zh-CN" b="1"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切换到哪些用户或用户组</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是否需要密码验证</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b="1" dirty="0">
                <a:highlight>
                  <a:srgbClr val="FFFF00"/>
                </a:highlight>
                <a:latin typeface="华文中宋" panose="02010600040101010101" pitchFamily="2" charset="-122"/>
                <a:ea typeface="华文中宋" panose="02010600040101010101" pitchFamily="2" charset="-122"/>
              </a:rPr>
              <a:t>命令</a:t>
            </a:r>
            <a:r>
              <a:rPr lang="en-US" altLang="zh-CN" b="1" dirty="0">
                <a:highlight>
                  <a:srgbClr val="FFFF00"/>
                </a:highlight>
                <a:latin typeface="华文中宋" panose="02010600040101010101" pitchFamily="2" charset="-122"/>
                <a:ea typeface="华文中宋" panose="02010600040101010101" pitchFamily="2" charset="-122"/>
              </a:rPr>
              <a:t>1</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切换到哪些用户或用户组</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是否需要密码验证</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命令</a:t>
            </a:r>
            <a:r>
              <a:rPr lang="en-US" altLang="zh-CN" dirty="0">
                <a:highlight>
                  <a:srgbClr val="FFFF00"/>
                </a:highlight>
                <a:latin typeface="华文中宋" panose="02010600040101010101" pitchFamily="2" charset="-122"/>
                <a:ea typeface="华文中宋" panose="02010600040101010101" pitchFamily="2" charset="-122"/>
              </a:rPr>
              <a:t>2],[(</a:t>
            </a:r>
            <a:r>
              <a:rPr lang="zh-CN" altLang="en-US" dirty="0">
                <a:highlight>
                  <a:srgbClr val="FFFF00"/>
                </a:highlight>
                <a:latin typeface="华文中宋" panose="02010600040101010101" pitchFamily="2" charset="-122"/>
                <a:ea typeface="华文中宋" panose="02010600040101010101" pitchFamily="2" charset="-122"/>
              </a:rPr>
              <a:t>切换到哪些用户或用户组</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是否需要密码验证</a:t>
            </a:r>
            <a:r>
              <a:rPr lang="en-US" altLang="zh-CN" dirty="0">
                <a:highlight>
                  <a:srgbClr val="FFFF00"/>
                </a:highlight>
                <a:latin typeface="华文中宋" panose="02010600040101010101" pitchFamily="2" charset="-122"/>
                <a:ea typeface="华文中宋" panose="02010600040101010101" pitchFamily="2" charset="-122"/>
              </a:rPr>
              <a:t>] [</a:t>
            </a:r>
            <a:r>
              <a:rPr lang="zh-CN" altLang="en-US" dirty="0">
                <a:highlight>
                  <a:srgbClr val="FFFF00"/>
                </a:highlight>
                <a:latin typeface="华文中宋" panose="02010600040101010101" pitchFamily="2" charset="-122"/>
                <a:ea typeface="华文中宋" panose="02010600040101010101" pitchFamily="2" charset="-122"/>
              </a:rPr>
              <a:t>命令</a:t>
            </a:r>
            <a:r>
              <a:rPr lang="en-US" altLang="zh-CN" dirty="0">
                <a:highlight>
                  <a:srgbClr val="FFFF00"/>
                </a:highlight>
                <a:latin typeface="华文中宋" panose="02010600040101010101" pitchFamily="2" charset="-122"/>
                <a:ea typeface="华文中宋" panose="02010600040101010101" pitchFamily="2" charset="-122"/>
              </a:rPr>
              <a:t>3]...... </a:t>
            </a:r>
            <a:r>
              <a:rPr lang="en-US" altLang="zh-CN" b="1" dirty="0">
                <a:highlight>
                  <a:srgbClr val="FFFF00"/>
                </a:highlight>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方括号的内容是可选项</a:t>
            </a:r>
          </a:p>
        </p:txBody>
      </p:sp>
    </p:spTree>
    <p:extLst>
      <p:ext uri="{BB962C8B-B14F-4D97-AF65-F5344CB8AC3E}">
        <p14:creationId xmlns:p14="http://schemas.microsoft.com/office/powerpoint/2010/main" val="107301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6.2  Linux</a:t>
            </a:r>
            <a:r>
              <a:rPr lang="zh-CN" altLang="en-US" dirty="0">
                <a:latin typeface="华文中宋" panose="02010600040101010101" pitchFamily="2" charset="-122"/>
                <a:ea typeface="华文中宋" panose="02010600040101010101" pitchFamily="2" charset="-122"/>
              </a:rPr>
              <a:t>文件系统目录</a:t>
            </a:r>
            <a:endParaRPr lang="zh-CN" altLang="en-US" dirty="0"/>
          </a:p>
        </p:txBody>
      </p:sp>
      <p:pic>
        <p:nvPicPr>
          <p:cNvPr id="4" name="内容占位符 3" descr="im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0695" y="2555040"/>
            <a:ext cx="7842083" cy="3717424"/>
          </a:xfrm>
          <a:prstGeom prst="rect">
            <a:avLst/>
          </a:prstGeom>
          <a:noFill/>
          <a:ln>
            <a:noFill/>
          </a:ln>
        </p:spPr>
      </p:pic>
    </p:spTree>
    <p:extLst>
      <p:ext uri="{BB962C8B-B14F-4D97-AF65-F5344CB8AC3E}">
        <p14:creationId xmlns:p14="http://schemas.microsoft.com/office/powerpoint/2010/main" val="2503265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a:t>
            </a:r>
            <a:r>
              <a:rPr lang="en-US" altLang="zh-CN" kern="1800" dirty="0" err="1">
                <a:latin typeface="Times New Roman"/>
                <a:ea typeface="黑体"/>
              </a:rPr>
              <a:t>etc</a:t>
            </a:r>
            <a:r>
              <a:rPr lang="en-US" altLang="zh-CN" kern="1800" dirty="0">
                <a:latin typeface="Times New Roman"/>
                <a:ea typeface="黑体"/>
              </a:rPr>
              <a:t>/</a:t>
            </a:r>
            <a:r>
              <a:rPr lang="en-US" altLang="zh-CN" kern="1800" dirty="0" err="1">
                <a:latin typeface="Times New Roman"/>
                <a:ea typeface="黑体"/>
              </a:rPr>
              <a:t>passwd</a:t>
            </a:r>
            <a:r>
              <a:rPr lang="zh-CN" altLang="en-US" kern="1800" dirty="0">
                <a:latin typeface="Times New Roman"/>
                <a:ea typeface="黑体"/>
              </a:rPr>
              <a:t>、</a:t>
            </a:r>
            <a:r>
              <a:rPr lang="en-US" altLang="zh-CN" dirty="0">
                <a:latin typeface="华文中宋" panose="02010600040101010101" pitchFamily="2" charset="-122"/>
                <a:ea typeface="华文中宋" panose="02010600040101010101" pitchFamily="2" charset="-122"/>
              </a:rPr>
              <a:t>shadow</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group</a:t>
            </a:r>
            <a:r>
              <a:rPr lang="zh-CN" altLang="en-US" kern="1800" dirty="0">
                <a:latin typeface="Times New Roman"/>
                <a:ea typeface="黑体"/>
              </a:rPr>
              <a:t>文件</a:t>
            </a:r>
            <a:endParaRPr lang="zh-CN" altLang="en-US" dirty="0"/>
          </a:p>
        </p:txBody>
      </p:sp>
      <p:sp>
        <p:nvSpPr>
          <p:cNvPr id="3" name="内容占位符 2"/>
          <p:cNvSpPr>
            <a:spLocks noGrp="1"/>
          </p:cNvSpPr>
          <p:nvPr>
            <p:ph idx="1"/>
          </p:nvPr>
        </p:nvSpPr>
        <p:spPr>
          <a:xfrm>
            <a:off x="641684" y="2493294"/>
            <a:ext cx="10940716" cy="3779169"/>
          </a:xfrm>
        </p:spPr>
        <p:txBody>
          <a:bodyPr/>
          <a:lstStyle/>
          <a:p>
            <a:r>
              <a:rPr lang="zh-CN" altLang="en-US" dirty="0">
                <a:latin typeface="华文中宋" panose="02010600040101010101" pitchFamily="2" charset="-122"/>
                <a:ea typeface="华文中宋" panose="02010600040101010101" pitchFamily="2" charset="-122"/>
              </a:rPr>
              <a:t>早期</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是管理用户的唯一场所，包括用户口令在内的所有信息都记录在这个文件中。现在用户口令出于安全专存在</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/shadow</a:t>
            </a:r>
            <a:r>
              <a:rPr lang="zh-CN" altLang="en-US" dirty="0">
                <a:latin typeface="华文中宋" panose="02010600040101010101" pitchFamily="2" charset="-122"/>
                <a:ea typeface="华文中宋" panose="02010600040101010101" pitchFamily="2" charset="-122"/>
              </a:rPr>
              <a:t>中了。</a:t>
            </a:r>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文件</a:t>
            </a:r>
            <a:r>
              <a:rPr lang="en-US" altLang="zh-CN" dirty="0">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用户基本信息</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passwd</a:t>
            </a:r>
            <a:r>
              <a:rPr lang="zh-CN" altLang="en-US" dirty="0">
                <a:latin typeface="华文中宋" panose="02010600040101010101" pitchFamily="2" charset="-122"/>
                <a:ea typeface="华文中宋" panose="02010600040101010101" pitchFamily="2" charset="-122"/>
              </a:rPr>
              <a:t>文件优先于</a:t>
            </a:r>
            <a:r>
              <a:rPr lang="en-US" altLang="zh-CN" dirty="0">
                <a:latin typeface="华文中宋" panose="02010600040101010101" pitchFamily="2" charset="-122"/>
                <a:ea typeface="华文中宋" panose="02010600040101010101" pitchFamily="2" charset="-122"/>
              </a:rPr>
              <a:t>group</a:t>
            </a:r>
            <a:r>
              <a:rPr lang="zh-CN" altLang="en-US" dirty="0">
                <a:latin typeface="华文中宋" panose="02010600040101010101" pitchFamily="2" charset="-122"/>
                <a:ea typeface="华文中宋" panose="02010600040101010101" pitchFamily="2" charset="-122"/>
              </a:rPr>
              <a:t>文件！</a:t>
            </a:r>
            <a:endParaRPr lang="en-US" altLang="zh-CN" dirty="0">
              <a:latin typeface="华文中宋" panose="02010600040101010101" pitchFamily="2" charset="-122"/>
              <a:ea typeface="华文中宋" panose="02010600040101010101" pitchFamily="2" charset="-122"/>
            </a:endParaRPr>
          </a:p>
          <a:p>
            <a:pPr lvl="0"/>
            <a:r>
              <a:rPr lang="zh-CN" altLang="en-US" sz="1800" dirty="0">
                <a:highlight>
                  <a:srgbClr val="FFFF00"/>
                </a:highlight>
                <a:latin typeface="华文中宋" panose="02010600040101010101" pitchFamily="2" charset="-122"/>
                <a:ea typeface="华文中宋" panose="02010600040101010101" pitchFamily="2" charset="-122"/>
              </a:rPr>
              <a:t>用户帐号    用户密码    用户</a:t>
            </a:r>
            <a:r>
              <a:rPr lang="en-US" altLang="zh-CN" sz="1800" dirty="0">
                <a:highlight>
                  <a:srgbClr val="FFFF00"/>
                </a:highlight>
                <a:latin typeface="华文中宋" panose="02010600040101010101" pitchFamily="2" charset="-122"/>
                <a:ea typeface="华文中宋" panose="02010600040101010101" pitchFamily="2" charset="-122"/>
              </a:rPr>
              <a:t>ID    </a:t>
            </a:r>
            <a:r>
              <a:rPr lang="zh-CN" altLang="en-US" sz="1800" dirty="0">
                <a:highlight>
                  <a:srgbClr val="FFFF00"/>
                </a:highlight>
                <a:latin typeface="华文中宋" panose="02010600040101010101" pitchFamily="2" charset="-122"/>
                <a:ea typeface="华文中宋" panose="02010600040101010101" pitchFamily="2" charset="-122"/>
              </a:rPr>
              <a:t>用户组</a:t>
            </a:r>
            <a:r>
              <a:rPr lang="en-US" altLang="zh-CN" sz="1800" dirty="0">
                <a:highlight>
                  <a:srgbClr val="FFFF00"/>
                </a:highlight>
                <a:latin typeface="华文中宋" panose="02010600040101010101" pitchFamily="2" charset="-122"/>
                <a:ea typeface="华文中宋" panose="02010600040101010101" pitchFamily="2" charset="-122"/>
              </a:rPr>
              <a:t>ID    </a:t>
            </a:r>
            <a:r>
              <a:rPr lang="zh-CN" altLang="en-US" sz="1800" dirty="0">
                <a:highlight>
                  <a:srgbClr val="FFFF00"/>
                </a:highlight>
                <a:latin typeface="华文中宋" panose="02010600040101010101" pitchFamily="2" charset="-122"/>
                <a:ea typeface="华文中宋" panose="02010600040101010101" pitchFamily="2" charset="-122"/>
              </a:rPr>
              <a:t>用户名全称    用户主目录    用户所使用的</a:t>
            </a:r>
            <a:r>
              <a:rPr lang="en-US" altLang="zh-CN" sz="1800" dirty="0">
                <a:highlight>
                  <a:srgbClr val="FFFF00"/>
                </a:highlight>
                <a:latin typeface="华文中宋" panose="02010600040101010101" pitchFamily="2" charset="-122"/>
                <a:ea typeface="华文中宋" panose="02010600040101010101" pitchFamily="2" charset="-122"/>
              </a:rPr>
              <a:t>shell</a:t>
            </a: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/shadow</a:t>
            </a:r>
            <a:r>
              <a:rPr lang="zh-CN" altLang="en-US" dirty="0">
                <a:latin typeface="华文中宋" panose="02010600040101010101" pitchFamily="2" charset="-122"/>
                <a:ea typeface="华文中宋" panose="02010600040101010101" pitchFamily="2" charset="-122"/>
              </a:rPr>
              <a:t>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加密的用户口令，仅</a:t>
            </a:r>
            <a:r>
              <a:rPr lang="en-US" altLang="zh-CN" dirty="0">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用户可读</a:t>
            </a:r>
          </a:p>
          <a:p>
            <a:r>
              <a:rPr lang="zh-CN" altLang="en-US" sz="1800" dirty="0">
                <a:highlight>
                  <a:srgbClr val="FFFF00"/>
                </a:highlight>
                <a:latin typeface="华文中宋" panose="02010600040101010101" pitchFamily="2" charset="-122"/>
                <a:ea typeface="华文中宋" panose="02010600040101010101" pitchFamily="2" charset="-122"/>
              </a:rPr>
              <a:t>登录名</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加密口令</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最后一次修改时间</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最小时间间隔</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最大时间间隔</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警告时间</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不活动时间</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失效时间</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标志</a:t>
            </a: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/group</a:t>
            </a:r>
            <a:r>
              <a:rPr lang="zh-CN" altLang="en-US" dirty="0">
                <a:latin typeface="华文中宋" panose="02010600040101010101" pitchFamily="2" charset="-122"/>
                <a:ea typeface="华文中宋" panose="02010600040101010101" pitchFamily="2" charset="-122"/>
              </a:rPr>
              <a:t>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用户组基本信息          </a:t>
            </a:r>
            <a:r>
              <a:rPr lang="zh-CN" altLang="en-US" sz="1800" dirty="0">
                <a:highlight>
                  <a:srgbClr val="FFFF00"/>
                </a:highlight>
                <a:latin typeface="华文中宋" panose="02010600040101010101" pitchFamily="2" charset="-122"/>
                <a:ea typeface="华文中宋" panose="02010600040101010101" pitchFamily="2" charset="-122"/>
              </a:rPr>
              <a:t>组名</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口令</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组标识号</a:t>
            </a:r>
            <a:r>
              <a:rPr lang="en-US" altLang="zh-CN" sz="1800" dirty="0">
                <a:highlight>
                  <a:srgbClr val="FFFF00"/>
                </a:highlight>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组内用户列表</a:t>
            </a:r>
          </a:p>
          <a:p>
            <a:r>
              <a:rPr lang="zh-CN" altLang="en-US" dirty="0">
                <a:latin typeface="华文中宋" panose="02010600040101010101" pitchFamily="2" charset="-122"/>
                <a:ea typeface="华文中宋" panose="02010600040101010101" pitchFamily="2" charset="-122"/>
              </a:rPr>
              <a:t>一般</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系统的用户组都没有口令，即这个字段一般为</a:t>
            </a:r>
            <a:r>
              <a:rPr lang="zh-CN" altLang="en-US" dirty="0">
                <a:solidFill>
                  <a:srgbClr val="FF0000"/>
                </a:solidFill>
                <a:latin typeface="华文中宋" panose="02010600040101010101" pitchFamily="2" charset="-122"/>
                <a:ea typeface="华文中宋" panose="02010600040101010101" pitchFamily="2" charset="-122"/>
              </a:rPr>
              <a:t>空</a:t>
            </a:r>
            <a:r>
              <a:rPr lang="zh-CN" altLang="en-US" dirty="0">
                <a:latin typeface="华文中宋" panose="02010600040101010101" pitchFamily="2" charset="-122"/>
                <a:ea typeface="华文中宋" panose="02010600040101010101" pitchFamily="2" charset="-122"/>
              </a:rPr>
              <a:t>，或者是</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6860456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用户号和用户组号</a:t>
            </a:r>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用户的</a:t>
            </a:r>
            <a:r>
              <a:rPr lang="en-US" altLang="zh-CN" dirty="0">
                <a:latin typeface="华文中宋" panose="02010600040101010101" pitchFamily="2" charset="-122"/>
                <a:ea typeface="华文中宋" panose="02010600040101010101" pitchFamily="2" charset="-122"/>
              </a:rPr>
              <a:t>UID</a:t>
            </a:r>
            <a:r>
              <a:rPr lang="zh-CN" altLang="en-US" dirty="0">
                <a:latin typeface="华文中宋" panose="02010600040101010101" pitchFamily="2" charset="-122"/>
                <a:ea typeface="华文中宋" panose="02010600040101010101" pitchFamily="2" charset="-122"/>
              </a:rPr>
              <a:t>号</a:t>
            </a:r>
            <a:endParaRPr lang="en-US" altLang="zh-CN" dirty="0">
              <a:latin typeface="华文中宋" panose="02010600040101010101" pitchFamily="2" charset="-122"/>
              <a:ea typeface="华文中宋" panose="02010600040101010101" pitchFamily="2" charset="-122"/>
            </a:endParaRPr>
          </a:p>
          <a:p>
            <a:r>
              <a:rPr lang="en-US" altLang="zh-CN" dirty="0">
                <a:solidFill>
                  <a:srgbClr val="FF0000"/>
                </a:solidFill>
                <a:latin typeface="华文中宋" panose="02010600040101010101" pitchFamily="2" charset="-122"/>
                <a:ea typeface="华文中宋" panose="02010600040101010101" pitchFamily="2" charset="-122"/>
              </a:rPr>
              <a:t>32</a:t>
            </a:r>
            <a:r>
              <a:rPr lang="zh-CN" altLang="en-US" dirty="0">
                <a:solidFill>
                  <a:srgbClr val="FF0000"/>
                </a:solidFill>
                <a:latin typeface="华文中宋" panose="02010600040101010101" pitchFamily="2" charset="-122"/>
                <a:ea typeface="华文中宋" panose="02010600040101010101" pitchFamily="2" charset="-122"/>
              </a:rPr>
              <a:t>位</a:t>
            </a:r>
            <a:r>
              <a:rPr lang="zh-CN" altLang="en-US" dirty="0">
                <a:latin typeface="华文中宋" panose="02010600040101010101" pitchFamily="2" charset="-122"/>
                <a:ea typeface="华文中宋" panose="02010600040101010101" pitchFamily="2" charset="-122"/>
              </a:rPr>
              <a:t>二进制数，</a:t>
            </a:r>
            <a:r>
              <a:rPr lang="zh-CN" altLang="en-US" dirty="0">
                <a:solidFill>
                  <a:srgbClr val="FF0000"/>
                </a:solidFill>
                <a:latin typeface="华文中宋" panose="02010600040101010101" pitchFamily="2" charset="-122"/>
                <a:ea typeface="华文中宋" panose="02010600040101010101" pitchFamily="2" charset="-122"/>
              </a:rPr>
              <a:t>全系统唯一</a:t>
            </a:r>
            <a:r>
              <a:rPr lang="zh-CN" altLang="en-US"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的</a:t>
            </a:r>
            <a:r>
              <a:rPr lang="en-US" altLang="zh-CN" dirty="0">
                <a:latin typeface="华文中宋" panose="02010600040101010101" pitchFamily="2" charset="-122"/>
                <a:ea typeface="华文中宋" panose="02010600040101010101" pitchFamily="2" charset="-122"/>
              </a:rPr>
              <a:t>UID</a:t>
            </a:r>
            <a:r>
              <a:rPr lang="zh-CN" altLang="en-US" dirty="0">
                <a:latin typeface="华文中宋" panose="02010600040101010101" pitchFamily="2" charset="-122"/>
                <a:ea typeface="华文中宋" panose="02010600040101010101" pitchFamily="2" charset="-122"/>
              </a:rPr>
              <a:t>是</a:t>
            </a:r>
            <a:r>
              <a:rPr lang="en-US" altLang="zh-CN" dirty="0">
                <a:solidFill>
                  <a:srgbClr val="FF0000"/>
                </a:solidFill>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普通用户</a:t>
            </a:r>
            <a:r>
              <a:rPr lang="zh-CN" altLang="en-US" dirty="0">
                <a:latin typeface="华文中宋" panose="02010600040101010101" pitchFamily="2" charset="-122"/>
                <a:ea typeface="华文中宋" panose="02010600040101010101" pitchFamily="2" charset="-122"/>
              </a:rPr>
              <a:t>，一般</a:t>
            </a:r>
            <a:r>
              <a:rPr lang="zh-CN" altLang="en-US" dirty="0">
                <a:highlight>
                  <a:srgbClr val="FFFF00"/>
                </a:highlight>
                <a:latin typeface="华文中宋" panose="02010600040101010101" pitchFamily="2" charset="-122"/>
                <a:ea typeface="华文中宋" panose="02010600040101010101" pitchFamily="2" charset="-122"/>
              </a:rPr>
              <a:t>从</a:t>
            </a:r>
            <a:r>
              <a:rPr lang="en-US" altLang="zh-CN" dirty="0">
                <a:highlight>
                  <a:srgbClr val="FFFF00"/>
                </a:highlight>
                <a:latin typeface="华文中宋" panose="02010600040101010101" pitchFamily="2" charset="-122"/>
                <a:ea typeface="华文中宋" panose="02010600040101010101" pitchFamily="2" charset="-122"/>
              </a:rPr>
              <a:t>500</a:t>
            </a:r>
            <a:r>
              <a:rPr lang="zh-CN" altLang="en-US" dirty="0">
                <a:highlight>
                  <a:srgbClr val="FFFF00"/>
                </a:highlight>
                <a:latin typeface="华文中宋" panose="02010600040101010101" pitchFamily="2" charset="-122"/>
                <a:ea typeface="华文中宋" panose="02010600040101010101" pitchFamily="2" charset="-122"/>
              </a:rPr>
              <a:t>或</a:t>
            </a:r>
            <a:r>
              <a:rPr lang="en-US" altLang="zh-CN" dirty="0">
                <a:highlight>
                  <a:srgbClr val="FFFF00"/>
                </a:highlight>
                <a:latin typeface="华文中宋" panose="02010600040101010101" pitchFamily="2" charset="-122"/>
                <a:ea typeface="华文中宋" panose="02010600040101010101" pitchFamily="2" charset="-122"/>
              </a:rPr>
              <a:t>1000</a:t>
            </a:r>
            <a:r>
              <a:rPr lang="zh-CN" altLang="en-US" dirty="0">
                <a:highlight>
                  <a:srgbClr val="FFFF00"/>
                </a:highlight>
                <a:latin typeface="华文中宋" panose="02010600040101010101" pitchFamily="2" charset="-122"/>
                <a:ea typeface="华文中宋" panose="02010600040101010101" pitchFamily="2" charset="-122"/>
              </a:rPr>
              <a:t>号编起</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用户的</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号</a:t>
            </a:r>
          </a:p>
          <a:p>
            <a:r>
              <a:rPr lang="en-US" altLang="zh-CN" dirty="0">
                <a:solidFill>
                  <a:srgbClr val="FF0000"/>
                </a:solidFill>
                <a:latin typeface="华文中宋" panose="02010600040101010101" pitchFamily="2" charset="-122"/>
                <a:ea typeface="华文中宋" panose="02010600040101010101" pitchFamily="2" charset="-122"/>
              </a:rPr>
              <a:t>32</a:t>
            </a:r>
            <a:r>
              <a:rPr lang="zh-CN" altLang="en-US" dirty="0">
                <a:solidFill>
                  <a:srgbClr val="FF0000"/>
                </a:solidFill>
                <a:latin typeface="华文中宋" panose="02010600040101010101" pitchFamily="2" charset="-122"/>
                <a:ea typeface="华文中宋" panose="02010600040101010101" pitchFamily="2" charset="-122"/>
              </a:rPr>
              <a:t>位</a:t>
            </a:r>
            <a:r>
              <a:rPr lang="zh-CN" altLang="en-US" dirty="0">
                <a:latin typeface="华文中宋" panose="02010600040101010101" pitchFamily="2" charset="-122"/>
                <a:ea typeface="华文中宋" panose="02010600040101010101" pitchFamily="2" charset="-122"/>
              </a:rPr>
              <a:t>二进制数，</a:t>
            </a:r>
            <a:r>
              <a:rPr lang="zh-CN" altLang="en-US" dirty="0">
                <a:solidFill>
                  <a:srgbClr val="FF0000"/>
                </a:solidFill>
                <a:latin typeface="华文中宋" panose="02010600040101010101" pitchFamily="2" charset="-122"/>
                <a:ea typeface="华文中宋" panose="02010600040101010101" pitchFamily="2" charset="-122"/>
              </a:rPr>
              <a:t>全系统唯一</a:t>
            </a:r>
            <a:r>
              <a:rPr lang="zh-CN" altLang="en-US"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root</a:t>
            </a:r>
            <a:r>
              <a:rPr lang="zh-CN" altLang="en-US" dirty="0">
                <a:latin typeface="华文中宋" panose="02010600040101010101" pitchFamily="2" charset="-122"/>
                <a:ea typeface="华文中宋" panose="02010600040101010101" pitchFamily="2" charset="-122"/>
              </a:rPr>
              <a:t>的</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是</a:t>
            </a:r>
            <a:r>
              <a:rPr lang="en-US" altLang="zh-CN" dirty="0">
                <a:solidFill>
                  <a:srgbClr val="FF0000"/>
                </a:solidFill>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906966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10.  </a:t>
            </a:r>
            <a:r>
              <a:rPr lang="zh-CN" altLang="en-US" kern="1800" dirty="0">
                <a:latin typeface="Times New Roman"/>
                <a:ea typeface="黑体"/>
              </a:rPr>
              <a:t>进 程 管 理</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无论是系统管理员还是普通用户，监视系统进程的运行情况，并适时终止一些失控的进程是每天的例行事务（读者或许对</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的任务管理器非常熟悉）。系统管理员可能还要兼顾到任务的重要程度，并相应调整进程的优先级策略。</a:t>
            </a:r>
          </a:p>
        </p:txBody>
      </p:sp>
    </p:spTree>
    <p:extLst>
      <p:ext uri="{BB962C8B-B14F-4D97-AF65-F5344CB8AC3E}">
        <p14:creationId xmlns:p14="http://schemas.microsoft.com/office/powerpoint/2010/main" val="1194565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进 程 管 理</a:t>
            </a:r>
            <a:endParaRPr lang="zh-CN" altLang="en-US" dirty="0"/>
          </a:p>
        </p:txBody>
      </p:sp>
      <p:sp>
        <p:nvSpPr>
          <p:cNvPr id="3" name="内容占位符 2"/>
          <p:cNvSpPr>
            <a:spLocks noGrp="1"/>
          </p:cNvSpPr>
          <p:nvPr>
            <p:ph idx="1"/>
          </p:nvPr>
        </p:nvSpPr>
        <p:spPr>
          <a:xfrm>
            <a:off x="834189" y="2486526"/>
            <a:ext cx="10347158" cy="3801979"/>
          </a:xfrm>
        </p:spPr>
        <p:txBody>
          <a:bodyPr/>
          <a:lstStyle/>
          <a:p>
            <a:r>
              <a:rPr lang="zh-CN" altLang="en-US" sz="2000" dirty="0">
                <a:latin typeface="华文中宋" panose="02010600040101010101" pitchFamily="2" charset="-122"/>
                <a:ea typeface="华文中宋" panose="02010600040101010101" pitchFamily="2" charset="-122"/>
              </a:rPr>
              <a:t>进程是一个</a:t>
            </a:r>
            <a:r>
              <a:rPr lang="zh-CN" altLang="en-US" sz="2000" dirty="0">
                <a:highlight>
                  <a:srgbClr val="FFFF00"/>
                </a:highlight>
                <a:latin typeface="华文中宋" panose="02010600040101010101" pitchFamily="2" charset="-122"/>
                <a:ea typeface="华文中宋" panose="02010600040101010101" pitchFamily="2" charset="-122"/>
              </a:rPr>
              <a:t>开始执行但是还没有结束</a:t>
            </a:r>
            <a:r>
              <a:rPr lang="zh-CN" altLang="en-US" sz="2000" dirty="0">
                <a:latin typeface="华文中宋" panose="02010600040101010101" pitchFamily="2" charset="-122"/>
                <a:ea typeface="华文中宋" panose="02010600040101010101" pitchFamily="2" charset="-122"/>
              </a:rPr>
              <a:t>的程序的实例。当程序被系统调用到内存以后，系统会给程序分配一定的资源（内存，设备等等）然后进行一系列的复杂操作，使程序变成进程以供系统调用。</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按照进程的功能和运行的程序分类，进程可划分为两大类：</a:t>
            </a:r>
          </a:p>
          <a:p>
            <a:r>
              <a:rPr lang="zh-CN" altLang="en-US" sz="2000" b="1" dirty="0">
                <a:latin typeface="华文中宋" panose="02010600040101010101" pitchFamily="2" charset="-122"/>
                <a:ea typeface="华文中宋" panose="02010600040101010101" pitchFamily="2" charset="-122"/>
              </a:rPr>
              <a:t>系统进程</a:t>
            </a:r>
            <a:endParaRPr lang="zh-CN" altLang="en-US"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可以执行内存资源分配和进程切换等管理工作，而且该进程的运行</a:t>
            </a:r>
            <a:r>
              <a:rPr lang="zh-CN" altLang="en-US" sz="2000" dirty="0">
                <a:highlight>
                  <a:srgbClr val="FFFF00"/>
                </a:highlight>
                <a:latin typeface="华文中宋" panose="02010600040101010101" pitchFamily="2" charset="-122"/>
                <a:ea typeface="华文中宋" panose="02010600040101010101" pitchFamily="2" charset="-122"/>
              </a:rPr>
              <a:t>不受用户的干预</a:t>
            </a:r>
            <a:r>
              <a:rPr lang="zh-CN" altLang="en-US" sz="2000" dirty="0">
                <a:latin typeface="华文中宋" panose="02010600040101010101" pitchFamily="2" charset="-122"/>
                <a:ea typeface="华文中宋" panose="02010600040101010101" pitchFamily="2" charset="-122"/>
              </a:rPr>
              <a:t>，即使是</a:t>
            </a:r>
            <a:r>
              <a:rPr lang="en-US" altLang="zh-CN" sz="2000" dirty="0">
                <a:latin typeface="华文中宋" panose="02010600040101010101" pitchFamily="2" charset="-122"/>
                <a:ea typeface="华文中宋" panose="02010600040101010101" pitchFamily="2" charset="-122"/>
              </a:rPr>
              <a:t>root</a:t>
            </a:r>
            <a:r>
              <a:rPr lang="zh-CN" altLang="en-US" sz="2000" dirty="0">
                <a:latin typeface="华文中宋" panose="02010600040101010101" pitchFamily="2" charset="-122"/>
                <a:ea typeface="华文中宋" panose="02010600040101010101" pitchFamily="2" charset="-122"/>
              </a:rPr>
              <a:t>用户也不能干预系统进程的运行。</a:t>
            </a:r>
          </a:p>
          <a:p>
            <a:r>
              <a:rPr lang="zh-CN" altLang="en-US" sz="2000" b="1" dirty="0">
                <a:latin typeface="华文中宋" panose="02010600040101010101" pitchFamily="2" charset="-122"/>
                <a:ea typeface="华文中宋" panose="02010600040101010101" pitchFamily="2" charset="-122"/>
              </a:rPr>
              <a:t>用户进程</a:t>
            </a:r>
            <a:endParaRPr lang="zh-CN" altLang="en-US"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通过执行用户程序、应用程序或</a:t>
            </a:r>
            <a:r>
              <a:rPr lang="zh-CN" altLang="en-US" sz="2000" dirty="0">
                <a:highlight>
                  <a:srgbClr val="FFFF00"/>
                </a:highlight>
                <a:latin typeface="华文中宋" panose="02010600040101010101" pitchFamily="2" charset="-122"/>
                <a:ea typeface="华文中宋" panose="02010600040101010101" pitchFamily="2" charset="-122"/>
              </a:rPr>
              <a:t>内核之外的</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系统程序</a:t>
            </a:r>
            <a:r>
              <a:rPr lang="zh-CN" altLang="en-US" sz="2000" dirty="0">
                <a:latin typeface="华文中宋" panose="02010600040101010101" pitchFamily="2" charset="-122"/>
                <a:ea typeface="华文中宋" panose="02010600040101010101" pitchFamily="2" charset="-122"/>
              </a:rPr>
              <a:t>而产生的进程，此类进程可以在用户的</a:t>
            </a:r>
            <a:r>
              <a:rPr lang="zh-CN" altLang="en-US" sz="2000" dirty="0">
                <a:highlight>
                  <a:srgbClr val="FFFF00"/>
                </a:highlight>
                <a:latin typeface="华文中宋" panose="02010600040101010101" pitchFamily="2" charset="-122"/>
                <a:ea typeface="华文中宋" panose="02010600040101010101" pitchFamily="2" charset="-122"/>
              </a:rPr>
              <a:t>控制下运行或关闭</a:t>
            </a:r>
            <a:r>
              <a:rPr lang="zh-CN" altLang="en-US" sz="2000" dirty="0">
                <a:latin typeface="华文中宋" panose="02010600040101010101" pitchFamily="2" charset="-122"/>
                <a:ea typeface="华文中宋" panose="02010600040101010101" pitchFamily="2" charset="-122"/>
              </a:rPr>
              <a:t>。</a:t>
            </a:r>
          </a:p>
          <a:p>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105663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用户进程种类</a:t>
            </a:r>
          </a:p>
        </p:txBody>
      </p:sp>
      <p:sp>
        <p:nvSpPr>
          <p:cNvPr id="3" name="内容占位符 2"/>
          <p:cNvSpPr>
            <a:spLocks noGrp="1"/>
          </p:cNvSpPr>
          <p:nvPr>
            <p:ph idx="1"/>
          </p:nvPr>
        </p:nvSpPr>
        <p:spPr>
          <a:xfrm>
            <a:off x="609601" y="2557463"/>
            <a:ext cx="10956757" cy="3843337"/>
          </a:xfrm>
        </p:spPr>
        <p:txBody>
          <a:bodyPr/>
          <a:lstStyle/>
          <a:p>
            <a:r>
              <a:rPr lang="zh-CN" altLang="en-US" sz="2800" dirty="0">
                <a:solidFill>
                  <a:srgbClr val="FF0000"/>
                </a:solidFill>
                <a:latin typeface="华文中宋" panose="02010600040101010101" pitchFamily="2" charset="-122"/>
                <a:ea typeface="华文中宋" panose="02010600040101010101" pitchFamily="2" charset="-122"/>
              </a:rPr>
              <a:t>交互进程</a:t>
            </a:r>
            <a:r>
              <a:rPr lang="zh-CN" altLang="en-US" sz="2800" dirty="0">
                <a:latin typeface="华文中宋" panose="02010600040101010101" pitchFamily="2" charset="-122"/>
                <a:ea typeface="华文中宋" panose="02010600040101010101" pitchFamily="2" charset="-122"/>
              </a:rPr>
              <a:t>：由一个</a:t>
            </a:r>
            <a:r>
              <a:rPr lang="en-US" altLang="zh-CN" sz="2800" dirty="0">
                <a:latin typeface="华文中宋" panose="02010600040101010101" pitchFamily="2" charset="-122"/>
                <a:ea typeface="华文中宋" panose="02010600040101010101" pitchFamily="2" charset="-122"/>
              </a:rPr>
              <a:t>Shell</a:t>
            </a:r>
            <a:r>
              <a:rPr lang="zh-CN" altLang="en-US" sz="2800" dirty="0">
                <a:latin typeface="华文中宋" panose="02010600040101010101" pitchFamily="2" charset="-122"/>
                <a:ea typeface="华文中宋" panose="02010600040101010101" pitchFamily="2" charset="-122"/>
              </a:rPr>
              <a:t>终端启动的进程，在执行过程中，需要与用户进行交互操作，可以运行于前台，也可以运行于后台。</a:t>
            </a:r>
          </a:p>
          <a:p>
            <a:r>
              <a:rPr lang="zh-CN" altLang="en-US" sz="2800" dirty="0">
                <a:solidFill>
                  <a:srgbClr val="FF0000"/>
                </a:solidFill>
                <a:latin typeface="华文中宋" panose="02010600040101010101" pitchFamily="2" charset="-122"/>
                <a:ea typeface="华文中宋" panose="02010600040101010101" pitchFamily="2" charset="-122"/>
              </a:rPr>
              <a:t>批处理进程</a:t>
            </a:r>
            <a:r>
              <a:rPr lang="zh-CN" altLang="en-US" sz="2800" dirty="0">
                <a:latin typeface="华文中宋" panose="02010600040101010101" pitchFamily="2" charset="-122"/>
                <a:ea typeface="华文中宋" panose="02010600040101010101" pitchFamily="2" charset="-122"/>
              </a:rPr>
              <a:t>：该进程是一个进程集合，负责按顺序启动其他的进程</a:t>
            </a:r>
          </a:p>
          <a:p>
            <a:r>
              <a:rPr lang="zh-CN" altLang="en-US" sz="2800" dirty="0">
                <a:solidFill>
                  <a:srgbClr val="FF0000"/>
                </a:solidFill>
                <a:latin typeface="华文中宋" panose="02010600040101010101" pitchFamily="2" charset="-122"/>
                <a:ea typeface="华文中宋" panose="02010600040101010101" pitchFamily="2" charset="-122"/>
              </a:rPr>
              <a:t>守护进程</a:t>
            </a:r>
            <a:r>
              <a:rPr lang="zh-CN" altLang="en-US" sz="2800" dirty="0">
                <a:latin typeface="华文中宋" panose="02010600040101010101" pitchFamily="2" charset="-122"/>
                <a:ea typeface="华文中宋" panose="02010600040101010101" pitchFamily="2" charset="-122"/>
              </a:rPr>
              <a:t>：守护进程是</a:t>
            </a:r>
            <a:r>
              <a:rPr lang="zh-CN" altLang="en-US" sz="2800" dirty="0">
                <a:solidFill>
                  <a:srgbClr val="FF0000"/>
                </a:solidFill>
                <a:highlight>
                  <a:srgbClr val="FFFF00"/>
                </a:highlight>
                <a:latin typeface="华文中宋" panose="02010600040101010101" pitchFamily="2" charset="-122"/>
                <a:ea typeface="华文中宋" panose="02010600040101010101" pitchFamily="2" charset="-122"/>
              </a:rPr>
              <a:t>一直运行</a:t>
            </a:r>
            <a:r>
              <a:rPr lang="zh-CN" altLang="en-US" sz="2800" dirty="0">
                <a:solidFill>
                  <a:srgbClr val="FF0000"/>
                </a:solidFill>
                <a:latin typeface="华文中宋" panose="02010600040101010101" pitchFamily="2" charset="-122"/>
                <a:ea typeface="华文中宋" panose="02010600040101010101" pitchFamily="2" charset="-122"/>
              </a:rPr>
              <a:t>的一种进程</a:t>
            </a:r>
            <a:r>
              <a:rPr lang="zh-CN" altLang="en-US" sz="2800" dirty="0">
                <a:latin typeface="华文中宋" panose="02010600040101010101" pitchFamily="2" charset="-122"/>
                <a:ea typeface="华文中宋" panose="02010600040101010101" pitchFamily="2" charset="-122"/>
              </a:rPr>
              <a:t>，在</a:t>
            </a:r>
            <a:r>
              <a:rPr lang="en-US" altLang="zh-CN" sz="2800" dirty="0">
                <a:latin typeface="华文中宋" panose="02010600040101010101" pitchFamily="2" charset="-122"/>
                <a:ea typeface="华文中宋" panose="02010600040101010101" pitchFamily="2" charset="-122"/>
              </a:rPr>
              <a:t>Linux</a:t>
            </a:r>
            <a:r>
              <a:rPr lang="zh-CN" altLang="en-US" sz="2800" dirty="0">
                <a:latin typeface="华文中宋" panose="02010600040101010101" pitchFamily="2" charset="-122"/>
                <a:ea typeface="华文中宋" panose="02010600040101010101" pitchFamily="2" charset="-122"/>
              </a:rPr>
              <a:t>系统启动时启动，在系统关闭时终止。它们</a:t>
            </a:r>
            <a:r>
              <a:rPr lang="zh-CN" altLang="en-US" sz="2800" dirty="0">
                <a:solidFill>
                  <a:srgbClr val="FF0000"/>
                </a:solidFill>
                <a:highlight>
                  <a:srgbClr val="FFFF00"/>
                </a:highlight>
                <a:latin typeface="华文中宋" panose="02010600040101010101" pitchFamily="2" charset="-122"/>
                <a:ea typeface="华文中宋" panose="02010600040101010101" pitchFamily="2" charset="-122"/>
              </a:rPr>
              <a:t>独立于控制终端</a:t>
            </a:r>
            <a:r>
              <a:rPr lang="zh-CN" altLang="en-US" sz="2800" dirty="0">
                <a:highlight>
                  <a:srgbClr val="FFFF00"/>
                </a:highlight>
                <a:latin typeface="华文中宋" panose="02010600040101010101" pitchFamily="2" charset="-122"/>
                <a:ea typeface="华文中宋" panose="02010600040101010101" pitchFamily="2" charset="-122"/>
              </a:rPr>
              <a:t>且</a:t>
            </a:r>
            <a:r>
              <a:rPr lang="zh-CN" altLang="en-US" sz="2800" dirty="0">
                <a:solidFill>
                  <a:srgbClr val="FF0000"/>
                </a:solidFill>
                <a:highlight>
                  <a:srgbClr val="FFFF00"/>
                </a:highlight>
                <a:latin typeface="华文中宋" panose="02010600040101010101" pitchFamily="2" charset="-122"/>
                <a:ea typeface="华文中宋" panose="02010600040101010101" pitchFamily="2" charset="-122"/>
              </a:rPr>
              <a:t>周期性地执行</a:t>
            </a:r>
            <a:r>
              <a:rPr lang="zh-CN" altLang="en-US" sz="2800" dirty="0">
                <a:highlight>
                  <a:srgbClr val="FFFF00"/>
                </a:highlight>
                <a:latin typeface="华文中宋" panose="02010600040101010101" pitchFamily="2" charset="-122"/>
                <a:ea typeface="华文中宋" panose="02010600040101010101" pitchFamily="2" charset="-122"/>
              </a:rPr>
              <a:t>某种任务或等待处理某些发生的事件</a:t>
            </a:r>
            <a:r>
              <a:rPr lang="zh-CN" altLang="en-US" sz="2800" dirty="0">
                <a:latin typeface="华文中宋" panose="02010600040101010101" pitchFamily="2" charset="-122"/>
                <a:ea typeface="华文中宋" panose="02010600040101010101" pitchFamily="2" charset="-122"/>
              </a:rPr>
              <a:t>。例，</a:t>
            </a:r>
            <a:r>
              <a:rPr lang="en-US" altLang="zh-CN" sz="2800" dirty="0" err="1">
                <a:latin typeface="华文中宋" panose="02010600040101010101" pitchFamily="2" charset="-122"/>
                <a:ea typeface="华文中宋" panose="02010600040101010101" pitchFamily="2" charset="-122"/>
              </a:rPr>
              <a:t>httpd</a:t>
            </a:r>
            <a:r>
              <a:rPr lang="zh-CN" altLang="en-US" sz="2800" dirty="0">
                <a:latin typeface="华文中宋" panose="02010600040101010101" pitchFamily="2" charset="-122"/>
                <a:ea typeface="华文中宋" panose="02010600040101010101" pitchFamily="2" charset="-122"/>
              </a:rPr>
              <a:t>进程，</a:t>
            </a:r>
            <a:r>
              <a:rPr lang="en-US" altLang="zh-CN" sz="2800" dirty="0" err="1">
                <a:latin typeface="华文中宋" panose="02010600040101010101" pitchFamily="2" charset="-122"/>
                <a:ea typeface="华文中宋" panose="02010600040101010101" pitchFamily="2" charset="-122"/>
              </a:rPr>
              <a:t>crond</a:t>
            </a:r>
            <a:r>
              <a:rPr lang="zh-CN" altLang="en-US" sz="2800" dirty="0">
                <a:latin typeface="华文中宋" panose="02010600040101010101" pitchFamily="2" charset="-122"/>
                <a:ea typeface="华文中宋" panose="02010600040101010101" pitchFamily="2" charset="-122"/>
              </a:rPr>
              <a:t>进程等</a:t>
            </a:r>
            <a:endParaRPr lang="en-US" altLang="zh-CN" sz="2800" dirty="0">
              <a:latin typeface="华文中宋" panose="02010600040101010101" pitchFamily="2" charset="-122"/>
              <a:ea typeface="华文中宋" panose="02010600040101010101" pitchFamily="2" charset="-122"/>
            </a:endParaRPr>
          </a:p>
          <a:p>
            <a:endParaRPr lang="zh-CN" altLang="en-US" sz="2800" dirty="0">
              <a:latin typeface="华文中宋" panose="02010600040101010101" pitchFamily="2" charset="-122"/>
              <a:ea typeface="华文中宋" panose="02010600040101010101" pitchFamily="2" charset="-122"/>
            </a:endParaRPr>
          </a:p>
          <a:p>
            <a:endParaRPr lang="zh-CN" altLang="en-US" sz="2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0280604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 进程的</a:t>
            </a:r>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种状态</a:t>
            </a:r>
          </a:p>
        </p:txBody>
      </p:sp>
      <p:sp>
        <p:nvSpPr>
          <p:cNvPr id="3" name="内容占位符 2"/>
          <p:cNvSpPr>
            <a:spLocks noGrp="1"/>
          </p:cNvSpPr>
          <p:nvPr>
            <p:ph idx="1"/>
          </p:nvPr>
        </p:nvSpPr>
        <p:spPr>
          <a:xfrm>
            <a:off x="786063" y="2557463"/>
            <a:ext cx="10619873" cy="3715000"/>
          </a:xfrm>
        </p:spPr>
        <p:txBody>
          <a:bodyPr/>
          <a:lstStyle/>
          <a:p>
            <a:r>
              <a:rPr lang="zh-CN" altLang="en-US" dirty="0">
                <a:solidFill>
                  <a:srgbClr val="FF0000"/>
                </a:solidFill>
                <a:latin typeface="华文中宋" panose="02010600040101010101" pitchFamily="2" charset="-122"/>
                <a:ea typeface="华文中宋" panose="02010600040101010101" pitchFamily="2" charset="-122"/>
              </a:rPr>
              <a:t>运行</a:t>
            </a:r>
            <a:r>
              <a:rPr lang="zh-CN" altLang="en-US" dirty="0">
                <a:latin typeface="华文中宋" panose="02010600040101010101" pitchFamily="2" charset="-122"/>
                <a:ea typeface="华文中宋" panose="02010600040101010101" pitchFamily="2" charset="-122"/>
              </a:rPr>
              <a:t>：正在运行或在运行队列中等待。</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执行</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就绪</a:t>
            </a:r>
          </a:p>
          <a:p>
            <a:r>
              <a:rPr lang="zh-CN" altLang="en-US" dirty="0">
                <a:solidFill>
                  <a:srgbClr val="FF0000"/>
                </a:solidFill>
                <a:latin typeface="华文中宋" panose="02010600040101010101" pitchFamily="2" charset="-122"/>
                <a:ea typeface="华文中宋" panose="02010600040101010101" pitchFamily="2" charset="-122"/>
              </a:rPr>
              <a:t>中断</a:t>
            </a:r>
            <a:r>
              <a:rPr lang="zh-CN" altLang="en-US" dirty="0">
                <a:latin typeface="华文中宋" panose="02010600040101010101" pitchFamily="2" charset="-122"/>
                <a:ea typeface="华文中宋" panose="02010600040101010101" pitchFamily="2" charset="-122"/>
              </a:rPr>
              <a:t>：休眠中， 受阻， 在等待某个条件的形成或接受到信号。</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阻塞</a:t>
            </a:r>
          </a:p>
          <a:p>
            <a:r>
              <a:rPr lang="zh-CN" altLang="en-US" dirty="0">
                <a:solidFill>
                  <a:srgbClr val="FF0000"/>
                </a:solidFill>
                <a:latin typeface="华文中宋" panose="02010600040101010101" pitchFamily="2" charset="-122"/>
                <a:ea typeface="华文中宋" panose="02010600040101010101" pitchFamily="2" charset="-122"/>
              </a:rPr>
              <a:t>不可中断</a:t>
            </a:r>
            <a:r>
              <a:rPr lang="zh-CN" altLang="en-US" dirty="0">
                <a:latin typeface="华文中宋" panose="02010600040101010101" pitchFamily="2" charset="-122"/>
                <a:ea typeface="华文中宋" panose="02010600040101010101" pitchFamily="2" charset="-122"/>
              </a:rPr>
              <a:t>：收到信号不唤醒和不可运行， 进程必须等待直到有中断发生。</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挂起阻塞</a:t>
            </a:r>
          </a:p>
          <a:p>
            <a:r>
              <a:rPr lang="zh-CN" altLang="en-US" dirty="0">
                <a:solidFill>
                  <a:srgbClr val="FF0000"/>
                </a:solidFill>
                <a:latin typeface="华文中宋" panose="02010600040101010101" pitchFamily="2" charset="-122"/>
                <a:ea typeface="华文中宋" panose="02010600040101010101" pitchFamily="2" charset="-122"/>
              </a:rPr>
              <a:t>僵死</a:t>
            </a:r>
            <a:r>
              <a:rPr lang="zh-CN" altLang="en-US" dirty="0">
                <a:latin typeface="华文中宋" panose="02010600040101010101" pitchFamily="2" charset="-122"/>
                <a:ea typeface="华文中宋" panose="02010600040101010101" pitchFamily="2" charset="-122"/>
              </a:rPr>
              <a:t>：进程已终止， 但进程描述符存在， 直到父进程调用</a:t>
            </a:r>
            <a:r>
              <a:rPr lang="en-US" altLang="zh-CN" dirty="0">
                <a:latin typeface="华文中宋" panose="02010600040101010101" pitchFamily="2" charset="-122"/>
                <a:ea typeface="华文中宋" panose="02010600040101010101" pitchFamily="2" charset="-122"/>
              </a:rPr>
              <a:t>wait4()</a:t>
            </a:r>
            <a:r>
              <a:rPr lang="zh-CN" altLang="en-US" dirty="0">
                <a:latin typeface="华文中宋" panose="02010600040101010101" pitchFamily="2" charset="-122"/>
                <a:ea typeface="华文中宋" panose="02010600040101010101" pitchFamily="2" charset="-122"/>
              </a:rPr>
              <a:t>系统调用后释放。</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结束</a:t>
            </a:r>
          </a:p>
          <a:p>
            <a:r>
              <a:rPr lang="zh-CN" altLang="en-US" dirty="0">
                <a:solidFill>
                  <a:srgbClr val="FF0000"/>
                </a:solidFill>
                <a:latin typeface="华文中宋" panose="02010600040101010101" pitchFamily="2" charset="-122"/>
                <a:ea typeface="华文中宋" panose="02010600040101010101" pitchFamily="2" charset="-122"/>
              </a:rPr>
              <a:t>停止</a:t>
            </a:r>
            <a:r>
              <a:rPr lang="zh-CN" altLang="en-US" dirty="0">
                <a:latin typeface="华文中宋" panose="02010600040101010101" pitchFamily="2" charset="-122"/>
                <a:ea typeface="华文中宋" panose="02010600040101010101" pitchFamily="2" charset="-122"/>
              </a:rPr>
              <a:t>：进程收到</a:t>
            </a:r>
            <a:r>
              <a:rPr lang="en-US" altLang="zh-CN" dirty="0">
                <a:latin typeface="华文中宋" panose="02010600040101010101" pitchFamily="2" charset="-122"/>
                <a:ea typeface="华文中宋" panose="02010600040101010101" pitchFamily="2" charset="-122"/>
              </a:rPr>
              <a:t>SIGSTOP</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SIGSTP</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SIGTIN</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SIGTOU</a:t>
            </a:r>
            <a:r>
              <a:rPr lang="zh-CN" altLang="en-US" dirty="0">
                <a:latin typeface="华文中宋" panose="02010600040101010101" pitchFamily="2" charset="-122"/>
                <a:ea typeface="华文中宋" panose="02010600040101010101" pitchFamily="2" charset="-122"/>
              </a:rPr>
              <a:t>信号后停止运行运行。</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挂起就绪</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833740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 进程状态转移图</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687" y="1965489"/>
            <a:ext cx="6858212" cy="4050632"/>
          </a:xfrm>
        </p:spPr>
      </p:pic>
      <p:pic>
        <p:nvPicPr>
          <p:cNvPr id="3" name="图片 2">
            <a:extLst>
              <a:ext uri="{FF2B5EF4-FFF2-40B4-BE49-F238E27FC236}">
                <a16:creationId xmlns:a16="http://schemas.microsoft.com/office/drawing/2014/main" id="{42C09249-7D5F-478B-BAD8-ED0D56AC1439}"/>
              </a:ext>
            </a:extLst>
          </p:cNvPr>
          <p:cNvPicPr>
            <a:picLocks noChangeAspect="1"/>
          </p:cNvPicPr>
          <p:nvPr/>
        </p:nvPicPr>
        <p:blipFill>
          <a:blip r:embed="rId3"/>
          <a:stretch>
            <a:fillRect/>
          </a:stretch>
        </p:blipFill>
        <p:spPr>
          <a:xfrm>
            <a:off x="7220546" y="2622097"/>
            <a:ext cx="5273497" cy="2895851"/>
          </a:xfrm>
          <a:prstGeom prst="rect">
            <a:avLst/>
          </a:prstGeom>
        </p:spPr>
      </p:pic>
    </p:spTree>
    <p:extLst>
      <p:ext uri="{BB962C8B-B14F-4D97-AF65-F5344CB8AC3E}">
        <p14:creationId xmlns:p14="http://schemas.microsoft.com/office/powerpoint/2010/main" val="42317006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进程</a:t>
            </a:r>
            <a:r>
              <a:rPr lang="en-US" altLang="zh-CN" b="1" dirty="0">
                <a:latin typeface="华文中宋" panose="02010600040101010101" pitchFamily="2" charset="-122"/>
                <a:ea typeface="华文中宋" panose="02010600040101010101" pitchFamily="2" charset="-122"/>
              </a:rPr>
              <a:t>ID</a:t>
            </a:r>
            <a:r>
              <a:rPr lang="zh-CN" altLang="en-US" b="1" dirty="0">
                <a:latin typeface="华文中宋" panose="02010600040101010101" pitchFamily="2" charset="-122"/>
                <a:ea typeface="华文中宋" panose="02010600040101010101" pitchFamily="2" charset="-122"/>
              </a:rPr>
              <a:t>与父子进程</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1090863" y="2438401"/>
            <a:ext cx="10090484" cy="3753852"/>
          </a:xfrm>
        </p:spPr>
        <p:txBody>
          <a:bodyPr/>
          <a:lstStyle/>
          <a:p>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系统中，进程</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PID</a:t>
            </a:r>
            <a:r>
              <a:rPr lang="zh-CN" altLang="en-US" sz="2000" dirty="0">
                <a:latin typeface="华文中宋" panose="02010600040101010101" pitchFamily="2" charset="-122"/>
                <a:ea typeface="华文中宋" panose="02010600040101010101" pitchFamily="2" charset="-122"/>
              </a:rPr>
              <a:t>）是区分不同进程的唯一标识。</a:t>
            </a:r>
            <a:r>
              <a:rPr lang="en-US" altLang="zh-CN" sz="2000" dirty="0">
                <a:latin typeface="华文中宋" panose="02010600040101010101" pitchFamily="2" charset="-122"/>
                <a:ea typeface="华文中宋" panose="02010600040101010101" pitchFamily="2" charset="-122"/>
              </a:rPr>
              <a:t>PPID</a:t>
            </a:r>
            <a:r>
              <a:rPr lang="zh-CN" altLang="en-US" sz="2000" dirty="0">
                <a:latin typeface="华文中宋" panose="02010600040101010101" pitchFamily="2" charset="-122"/>
                <a:ea typeface="华文中宋" panose="02010600040101010101" pitchFamily="2" charset="-122"/>
              </a:rPr>
              <a:t>表示父进程。</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所有的进程</a:t>
            </a:r>
            <a:r>
              <a:rPr lang="zh-CN" altLang="en-US" sz="2000" dirty="0">
                <a:highlight>
                  <a:srgbClr val="FFFF00"/>
                </a:highlight>
                <a:latin typeface="华文中宋" panose="02010600040101010101" pitchFamily="2" charset="-122"/>
                <a:ea typeface="华文中宋" panose="02010600040101010101" pitchFamily="2" charset="-122"/>
              </a:rPr>
              <a:t>都是</a:t>
            </a:r>
            <a:r>
              <a:rPr lang="en-US" altLang="zh-CN" sz="2000" dirty="0">
                <a:highlight>
                  <a:srgbClr val="FFFF00"/>
                </a:highlight>
                <a:latin typeface="华文中宋" panose="02010600040101010101" pitchFamily="2" charset="-122"/>
                <a:ea typeface="华文中宋" panose="02010600040101010101" pitchFamily="2" charset="-122"/>
              </a:rPr>
              <a:t>PID</a:t>
            </a:r>
            <a:r>
              <a:rPr lang="zh-CN" altLang="en-US" sz="2000" dirty="0">
                <a:highlight>
                  <a:srgbClr val="FFFF00"/>
                </a:highlight>
                <a:latin typeface="华文中宋" panose="02010600040101010101" pitchFamily="2" charset="-122"/>
                <a:ea typeface="华文中宋" panose="02010600040101010101" pitchFamily="2" charset="-122"/>
              </a:rPr>
              <a:t>为</a:t>
            </a:r>
            <a:r>
              <a:rPr lang="en-US" altLang="zh-CN" sz="2000" dirty="0">
                <a:highlight>
                  <a:srgbClr val="FFFF00"/>
                </a:highlight>
                <a:latin typeface="华文中宋" panose="02010600040101010101" pitchFamily="2" charset="-122"/>
                <a:ea typeface="华文中宋" panose="02010600040101010101" pitchFamily="2" charset="-122"/>
              </a:rPr>
              <a:t>1</a:t>
            </a:r>
            <a:r>
              <a:rPr lang="zh-CN" altLang="en-US" sz="2000" dirty="0">
                <a:highlight>
                  <a:srgbClr val="FFFF00"/>
                </a:highlight>
                <a:latin typeface="华文中宋" panose="02010600040101010101" pitchFamily="2" charset="-122"/>
                <a:ea typeface="华文中宋" panose="02010600040101010101" pitchFamily="2" charset="-122"/>
              </a:rPr>
              <a:t>的</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init</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进程的后代</a:t>
            </a:r>
            <a:r>
              <a:rPr lang="zh-CN" altLang="en-US" sz="2000" dirty="0">
                <a:latin typeface="华文中宋" panose="02010600040101010101" pitchFamily="2" charset="-122"/>
                <a:ea typeface="华文中宋" panose="02010600040101010101" pitchFamily="2" charset="-122"/>
              </a:rPr>
              <a:t>。内核在系统启动的</a:t>
            </a:r>
            <a:r>
              <a:rPr lang="zh-CN" altLang="en-US" sz="2000" dirty="0">
                <a:solidFill>
                  <a:srgbClr val="FF0000"/>
                </a:solidFill>
                <a:latin typeface="华文中宋" panose="02010600040101010101" pitchFamily="2" charset="-122"/>
                <a:ea typeface="华文中宋" panose="02010600040101010101" pitchFamily="2" charset="-122"/>
              </a:rPr>
              <a:t>最后阶段启动</a:t>
            </a:r>
            <a:r>
              <a:rPr lang="en-US" altLang="zh-CN" sz="2000" dirty="0" err="1">
                <a:solidFill>
                  <a:srgbClr val="FF0000"/>
                </a:solidFill>
                <a:latin typeface="华文中宋" panose="02010600040101010101" pitchFamily="2" charset="-122"/>
                <a:ea typeface="华文中宋" panose="02010600040101010101" pitchFamily="2" charset="-122"/>
              </a:rPr>
              <a:t>init</a:t>
            </a:r>
            <a:r>
              <a:rPr lang="zh-CN" altLang="en-US" sz="2000" dirty="0">
                <a:solidFill>
                  <a:srgbClr val="FF0000"/>
                </a:solidFill>
                <a:latin typeface="华文中宋" panose="02010600040101010101" pitchFamily="2" charset="-122"/>
                <a:ea typeface="华文中宋" panose="02010600040101010101" pitchFamily="2" charset="-122"/>
              </a:rPr>
              <a:t>进程</a:t>
            </a:r>
            <a:r>
              <a:rPr lang="zh-CN" altLang="en-US" sz="2000" dirty="0">
                <a:latin typeface="华文中宋" panose="02010600040101010101" pitchFamily="2" charset="-122"/>
                <a:ea typeface="华文中宋" panose="02010600040101010101" pitchFamily="2" charset="-122"/>
              </a:rPr>
              <a:t>。</a:t>
            </a:r>
          </a:p>
          <a:p>
            <a:r>
              <a:rPr lang="zh-CN" altLang="en-US" sz="2000" dirty="0">
                <a:latin typeface="华文中宋" panose="02010600040101010101" pitchFamily="2" charset="-122"/>
                <a:ea typeface="华文中宋" panose="02010600040101010101" pitchFamily="2" charset="-122"/>
              </a:rPr>
              <a:t>一般</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每个</a:t>
            </a:r>
            <a:r>
              <a:rPr lang="zh-CN" altLang="en-US" sz="2000" dirty="0">
                <a:highlight>
                  <a:srgbClr val="FFFF00"/>
                </a:highlight>
                <a:latin typeface="华文中宋" panose="02010600040101010101" pitchFamily="2" charset="-122"/>
                <a:ea typeface="华文中宋" panose="02010600040101010101" pitchFamily="2" charset="-122"/>
              </a:rPr>
              <a:t>进程都会有父进程</a:t>
            </a:r>
            <a:r>
              <a:rPr lang="zh-CN" altLang="en-US" sz="2000" dirty="0">
                <a:latin typeface="华文中宋" panose="02010600040101010101" pitchFamily="2" charset="-122"/>
                <a:ea typeface="华文中宋" panose="02010600040101010101" pitchFamily="2" charset="-122"/>
              </a:rPr>
              <a:t>，父进程与子进程之间是管理与被管理的关系，当父进程停止时，子进程也随之消失，但子进程关闭（被父进程关闭，子进程不能自己关闭自己），父进程不一定终止。</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每个进程在结束后都会处于僵死状态，等待父进程将其释放资源，处于该状态的进程已经结束，但父进程还没有释放其系统资源。由于某种原因，父进程在子进程退出前退出，则所有子进程就变成一个</a:t>
            </a:r>
            <a:r>
              <a:rPr lang="zh-CN" altLang="en-US" sz="2000" dirty="0">
                <a:solidFill>
                  <a:srgbClr val="FF0000"/>
                </a:solidFill>
                <a:latin typeface="华文中宋" panose="02010600040101010101" pitchFamily="2" charset="-122"/>
                <a:ea typeface="华文中宋" panose="02010600040101010101" pitchFamily="2" charset="-122"/>
              </a:rPr>
              <a:t>孤儿进程</a:t>
            </a:r>
            <a:r>
              <a:rPr lang="zh-CN" altLang="en-US" sz="2000" dirty="0">
                <a:latin typeface="华文中宋" panose="02010600040101010101" pitchFamily="2" charset="-122"/>
                <a:ea typeface="华文中宋" panose="02010600040101010101" pitchFamily="2" charset="-122"/>
              </a:rPr>
              <a:t>，若没有相应处理机制，则孤儿进程会一直处于僵死状态，</a:t>
            </a:r>
            <a:r>
              <a:rPr lang="zh-CN" altLang="en-US" sz="2000" dirty="0">
                <a:solidFill>
                  <a:srgbClr val="FF0000"/>
                </a:solidFill>
                <a:latin typeface="华文中宋" panose="02010600040101010101" pitchFamily="2" charset="-122"/>
                <a:ea typeface="华文中宋" panose="02010600040101010101" pitchFamily="2" charset="-122"/>
              </a:rPr>
              <a:t>资源无法释放</a:t>
            </a:r>
            <a:r>
              <a:rPr lang="zh-CN" altLang="en-US" sz="2000" dirty="0">
                <a:latin typeface="华文中宋" panose="02010600040101010101" pitchFamily="2" charset="-122"/>
                <a:ea typeface="华文中宋" panose="02010600040101010101" pitchFamily="2" charset="-122"/>
              </a:rPr>
              <a:t>。这种僵死的孤儿进程即僵尸进程。</a:t>
            </a:r>
          </a:p>
          <a:p>
            <a:r>
              <a:rPr lang="zh-CN" altLang="en-US" sz="2000" dirty="0">
                <a:latin typeface="华文中宋" panose="02010600040101010101" pitchFamily="2" charset="-122"/>
                <a:ea typeface="华文中宋" panose="02010600040101010101" pitchFamily="2" charset="-122"/>
              </a:rPr>
              <a:t>此时解决方法是在启动进程内</a:t>
            </a:r>
            <a:r>
              <a:rPr lang="zh-CN" altLang="en-US" sz="2000" dirty="0">
                <a:solidFill>
                  <a:srgbClr val="FF0000"/>
                </a:solidFill>
                <a:latin typeface="华文中宋" panose="02010600040101010101" pitchFamily="2" charset="-122"/>
                <a:ea typeface="华文中宋" panose="02010600040101010101" pitchFamily="2" charset="-122"/>
              </a:rPr>
              <a:t>找一个进程作为这些孤儿进程的父进程</a:t>
            </a:r>
            <a:r>
              <a:rPr lang="zh-CN" altLang="en-US" sz="2000" dirty="0">
                <a:latin typeface="华文中宋" panose="02010600040101010101" pitchFamily="2" charset="-122"/>
                <a:ea typeface="华文中宋" panose="02010600040101010101" pitchFamily="2" charset="-122"/>
              </a:rPr>
              <a:t>，或者直接让</a:t>
            </a:r>
            <a:r>
              <a:rPr lang="en-US" altLang="zh-CN" sz="2000" dirty="0" err="1">
                <a:latin typeface="华文中宋" panose="02010600040101010101" pitchFamily="2" charset="-122"/>
                <a:ea typeface="华文中宋" panose="02010600040101010101" pitchFamily="2" charset="-122"/>
              </a:rPr>
              <a:t>init</a:t>
            </a:r>
            <a:r>
              <a:rPr lang="zh-CN" altLang="en-US" sz="2000" dirty="0">
                <a:latin typeface="华文中宋" panose="02010600040101010101" pitchFamily="2" charset="-122"/>
                <a:ea typeface="华文中宋" panose="02010600040101010101" pitchFamily="2" charset="-122"/>
              </a:rPr>
              <a:t>进程作为它们的父进程，进而释放孤儿进程占用的资源。</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930731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10.1  Linux</a:t>
            </a:r>
            <a:r>
              <a:rPr lang="zh-CN" altLang="en-US" dirty="0">
                <a:latin typeface="华文中宋" panose="02010600040101010101" pitchFamily="2" charset="-122"/>
                <a:ea typeface="华文中宋" panose="02010600040101010101" pitchFamily="2" charset="-122"/>
              </a:rPr>
              <a:t>的进程属性</a:t>
            </a:r>
          </a:p>
        </p:txBody>
      </p:sp>
      <p:sp>
        <p:nvSpPr>
          <p:cNvPr id="3" name="内容占位符 2"/>
          <p:cNvSpPr>
            <a:spLocks noGrp="1"/>
          </p:cNvSpPr>
          <p:nvPr>
            <p:ph idx="1"/>
          </p:nvPr>
        </p:nvSpPr>
        <p:spPr>
          <a:xfrm>
            <a:off x="774569" y="2431577"/>
            <a:ext cx="10642861" cy="3801979"/>
          </a:xfrm>
        </p:spPr>
        <p:txBody>
          <a:bodyPr/>
          <a:lstStyle/>
          <a:p>
            <a:pPr lvl="0"/>
            <a:r>
              <a:rPr lang="zh-CN" altLang="en-US" sz="2000" dirty="0">
                <a:latin typeface="华文中宋" panose="02010600040101010101" pitchFamily="2" charset="-122"/>
                <a:ea typeface="华文中宋" panose="02010600040101010101" pitchFamily="2" charset="-122"/>
              </a:rPr>
              <a:t>进程的</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号</a:t>
            </a:r>
            <a:r>
              <a:rPr lang="en-US" altLang="zh-CN" sz="2000" dirty="0">
                <a:latin typeface="华文中宋" panose="02010600040101010101" pitchFamily="2" charset="-122"/>
                <a:ea typeface="华文中宋" panose="02010600040101010101" pitchFamily="2" charset="-122"/>
              </a:rPr>
              <a:t>——PID</a:t>
            </a:r>
            <a:r>
              <a:rPr lang="zh-CN" altLang="en-US" sz="2000" dirty="0">
                <a:latin typeface="华文中宋" panose="02010600040101010101" pitchFamily="2" charset="-122"/>
                <a:ea typeface="华文中宋" panose="02010600040101010101" pitchFamily="2" charset="-122"/>
              </a:rPr>
              <a:t>，被创建的进程的标识，由</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（）或</a:t>
            </a:r>
            <a:r>
              <a:rPr lang="en-US" altLang="zh-CN" sz="2000" dirty="0" err="1">
                <a:latin typeface="华文中宋" panose="02010600040101010101" pitchFamily="2" charset="-122"/>
                <a:ea typeface="华文中宋" panose="02010600040101010101" pitchFamily="2" charset="-122"/>
              </a:rPr>
              <a:t>vfork</a:t>
            </a:r>
            <a:r>
              <a:rPr lang="zh-CN" altLang="en-US" sz="2000" dirty="0">
                <a:latin typeface="华文中宋" panose="02010600040101010101" pitchFamily="2" charset="-122"/>
                <a:ea typeface="华文中宋" panose="02010600040101010101" pitchFamily="2" charset="-122"/>
              </a:rPr>
              <a:t>（）函数赋予</a:t>
            </a:r>
          </a:p>
          <a:p>
            <a:pPr lvl="0"/>
            <a:r>
              <a:rPr lang="zh-CN" altLang="en-US" sz="2000" dirty="0">
                <a:latin typeface="华文中宋" panose="02010600040101010101" pitchFamily="2" charset="-122"/>
                <a:ea typeface="华文中宋" panose="02010600040101010101" pitchFamily="2" charset="-122"/>
              </a:rPr>
              <a:t>父进程的</a:t>
            </a:r>
            <a:r>
              <a:rPr lang="en-US" altLang="zh-CN" sz="2000" dirty="0">
                <a:latin typeface="华文中宋" panose="02010600040101010101" pitchFamily="2" charset="-122"/>
                <a:ea typeface="华文中宋" panose="02010600040101010101" pitchFamily="2" charset="-122"/>
              </a:rPr>
              <a:t>PID</a:t>
            </a:r>
            <a:r>
              <a:rPr lang="zh-CN" altLang="en-US" sz="2000" dirty="0">
                <a:latin typeface="华文中宋" panose="02010600040101010101" pitchFamily="2" charset="-122"/>
                <a:ea typeface="华文中宋" panose="02010600040101010101" pitchFamily="2" charset="-122"/>
              </a:rPr>
              <a:t>号</a:t>
            </a:r>
            <a:r>
              <a:rPr lang="en-US" altLang="zh-CN" sz="2000" dirty="0">
                <a:latin typeface="华文中宋" panose="02010600040101010101" pitchFamily="2" charset="-122"/>
                <a:ea typeface="华文中宋" panose="02010600040101010101" pitchFamily="2" charset="-122"/>
              </a:rPr>
              <a:t>——PPID</a:t>
            </a:r>
            <a:r>
              <a:rPr lang="zh-CN" altLang="en-US" sz="2000" dirty="0">
                <a:latin typeface="华文中宋" panose="02010600040101010101" pitchFamily="2" charset="-122"/>
                <a:ea typeface="华文中宋" panose="02010600040101010101" pitchFamily="2" charset="-122"/>
              </a:rPr>
              <a:t>，创建进程的进程标识，由被创建的进程赋予。</a:t>
            </a:r>
          </a:p>
          <a:p>
            <a:pPr lvl="0"/>
            <a:r>
              <a:rPr lang="en-US" altLang="zh-CN" sz="2000" dirty="0">
                <a:latin typeface="华文中宋" panose="02010600040101010101" pitchFamily="2" charset="-122"/>
                <a:ea typeface="华文中宋" panose="02010600040101010101" pitchFamily="2" charset="-122"/>
              </a:rPr>
              <a:t>1.UID——</a:t>
            </a:r>
            <a:r>
              <a:rPr lang="zh-CN" altLang="en-US" sz="2000" dirty="0">
                <a:latin typeface="华文中宋" panose="02010600040101010101" pitchFamily="2" charset="-122"/>
                <a:ea typeface="华文中宋" panose="02010600040101010101" pitchFamily="2" charset="-122"/>
              </a:rPr>
              <a:t>进程的用户号，创建该进程的用户标识，标识进程的属主</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2.EUID——</a:t>
            </a:r>
            <a:r>
              <a:rPr lang="zh-CN" altLang="en-US" sz="2000" dirty="0">
                <a:latin typeface="华文中宋" panose="02010600040101010101" pitchFamily="2" charset="-122"/>
                <a:ea typeface="华文中宋" panose="02010600040101010101" pitchFamily="2" charset="-122"/>
              </a:rPr>
              <a:t>有效用户号，用来表示被分配资源和拥有权限的用户标识，而不是临时切换和升级的用户。区分</a:t>
            </a:r>
            <a:r>
              <a:rPr lang="en-US" altLang="zh-CN" sz="2000" dirty="0" err="1">
                <a:latin typeface="华文中宋" panose="02010600040101010101" pitchFamily="2" charset="-122"/>
                <a:ea typeface="华文中宋" panose="02010600040101010101" pitchFamily="2" charset="-122"/>
              </a:rPr>
              <a:t>su</a:t>
            </a:r>
            <a:r>
              <a:rPr lang="zh-CN" altLang="en-US" sz="2000" dirty="0">
                <a:latin typeface="华文中宋" panose="02010600040101010101" pitchFamily="2" charset="-122"/>
                <a:ea typeface="华文中宋" panose="02010600040101010101" pitchFamily="2" charset="-122"/>
              </a:rPr>
              <a:t>或</a:t>
            </a:r>
            <a:r>
              <a:rPr lang="en-US" altLang="zh-CN" sz="2000" dirty="0" err="1">
                <a:latin typeface="华文中宋" panose="02010600040101010101" pitchFamily="2" charset="-122"/>
                <a:ea typeface="华文中宋" panose="02010600040101010101" pitchFamily="2" charset="-122"/>
              </a:rPr>
              <a:t>sudo</a:t>
            </a:r>
            <a:r>
              <a:rPr lang="zh-CN" altLang="en-US" sz="2000" dirty="0">
                <a:latin typeface="华文中宋" panose="02010600040101010101" pitchFamily="2" charset="-122"/>
                <a:ea typeface="华文中宋" panose="02010600040101010101" pitchFamily="2" charset="-122"/>
              </a:rPr>
              <a:t>用户</a:t>
            </a:r>
          </a:p>
          <a:p>
            <a:pPr lvl="0"/>
            <a:r>
              <a:rPr lang="en-US" altLang="zh-CN" sz="2000" dirty="0">
                <a:latin typeface="华文中宋" panose="02010600040101010101" pitchFamily="2" charset="-122"/>
                <a:ea typeface="华文中宋" panose="02010600040101010101" pitchFamily="2" charset="-122"/>
              </a:rPr>
              <a:t>1.GID——</a:t>
            </a:r>
            <a:r>
              <a:rPr lang="zh-CN" altLang="en-US" sz="2000" dirty="0">
                <a:latin typeface="华文中宋" panose="02010600040101010101" pitchFamily="2" charset="-122"/>
                <a:ea typeface="华文中宋" panose="02010600040101010101" pitchFamily="2" charset="-122"/>
              </a:rPr>
              <a:t>组号，创建该进程的用户所属组的标识，用处不大</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2.EGID——</a:t>
            </a:r>
            <a:r>
              <a:rPr lang="zh-CN" altLang="en-US" sz="2000" dirty="0">
                <a:latin typeface="华文中宋" panose="02010600040101010101" pitchFamily="2" charset="-122"/>
                <a:ea typeface="华文中宋" panose="02010600040101010101" pitchFamily="2" charset="-122"/>
              </a:rPr>
              <a:t>有效组号，类似于</a:t>
            </a:r>
            <a:r>
              <a:rPr lang="en-US" altLang="zh-CN" sz="2000" dirty="0">
                <a:latin typeface="华文中宋" panose="02010600040101010101" pitchFamily="2" charset="-122"/>
                <a:ea typeface="华文中宋" panose="02010600040101010101" pitchFamily="2" charset="-122"/>
              </a:rPr>
              <a:t>EUID</a:t>
            </a:r>
            <a:r>
              <a:rPr lang="zh-CN" altLang="en-US" sz="2000" dirty="0">
                <a:latin typeface="华文中宋" panose="02010600040101010101" pitchFamily="2" charset="-122"/>
                <a:ea typeface="华文中宋" panose="02010600040101010101" pitchFamily="2" charset="-122"/>
              </a:rPr>
              <a:t>的概念</a:t>
            </a:r>
          </a:p>
          <a:p>
            <a:pPr lvl="0"/>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谦让度</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优先级被降低的容忍度，谦让度</a:t>
            </a:r>
            <a:r>
              <a:rPr lang="zh-CN" altLang="en-US" sz="2000" dirty="0">
                <a:highlight>
                  <a:srgbClr val="FFFF00"/>
                </a:highlight>
                <a:latin typeface="华文中宋" panose="02010600040101010101" pitchFamily="2" charset="-122"/>
                <a:ea typeface="华文中宋" panose="02010600040101010101" pitchFamily="2" charset="-122"/>
              </a:rPr>
              <a:t>越大</a:t>
            </a:r>
            <a:r>
              <a:rPr lang="zh-CN" altLang="en-US" sz="2000" dirty="0">
                <a:latin typeface="华文中宋" panose="02010600040101010101" pitchFamily="2" charset="-122"/>
                <a:ea typeface="华文中宋" panose="02010600040101010101" pitchFamily="2" charset="-122"/>
              </a:rPr>
              <a:t>，优先级可被降低的</a:t>
            </a:r>
            <a:r>
              <a:rPr lang="zh-CN" altLang="en-US" sz="2000" dirty="0">
                <a:highlight>
                  <a:srgbClr val="FFFF00"/>
                </a:highlight>
                <a:latin typeface="华文中宋" panose="02010600040101010101" pitchFamily="2" charset="-122"/>
                <a:ea typeface="华文中宋" panose="02010600040101010101" pitchFamily="2" charset="-122"/>
              </a:rPr>
              <a:t>越低</a:t>
            </a:r>
          </a:p>
          <a:p>
            <a:pPr lvl="0"/>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优先级</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在占有资源时的优先性强度，优先级</a:t>
            </a:r>
            <a:r>
              <a:rPr lang="zh-CN" altLang="en-US" sz="2000" dirty="0">
                <a:solidFill>
                  <a:srgbClr val="FF0000"/>
                </a:solidFill>
                <a:latin typeface="华文中宋" panose="02010600040101010101" pitchFamily="2" charset="-122"/>
                <a:ea typeface="华文中宋" panose="02010600040101010101" pitchFamily="2" charset="-122"/>
              </a:rPr>
              <a:t>越大</a:t>
            </a:r>
            <a:r>
              <a:rPr lang="zh-CN" altLang="en-US" sz="2000" dirty="0">
                <a:latin typeface="华文中宋" panose="02010600040101010101" pitchFamily="2" charset="-122"/>
                <a:ea typeface="华文中宋" panose="02010600040101010101" pitchFamily="2" charset="-122"/>
              </a:rPr>
              <a:t>，优先性</a:t>
            </a:r>
            <a:r>
              <a:rPr lang="zh-CN" altLang="en-US" sz="2000" dirty="0">
                <a:solidFill>
                  <a:srgbClr val="FF0000"/>
                </a:solidFill>
                <a:latin typeface="华文中宋" panose="02010600040101010101" pitchFamily="2" charset="-122"/>
                <a:ea typeface="华文中宋" panose="02010600040101010101" pitchFamily="2" charset="-122"/>
              </a:rPr>
              <a:t>越高。（对应优先数越小）</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391281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1021" y="838284"/>
            <a:ext cx="9601200" cy="1303337"/>
          </a:xfrm>
        </p:spPr>
        <p:txBody>
          <a:bodyPr/>
          <a:lstStyle/>
          <a:p>
            <a:r>
              <a:rPr lang="zh-CN" altLang="en-US" dirty="0">
                <a:latin typeface="华文中宋" panose="02010600040101010101" pitchFamily="2" charset="-122"/>
                <a:ea typeface="华文中宋" panose="02010600040101010101" pitchFamily="2" charset="-122"/>
              </a:rPr>
              <a:t>进程创建</a:t>
            </a:r>
            <a:r>
              <a:rPr lang="en-US" altLang="zh-CN" dirty="0">
                <a:latin typeface="华文中宋" panose="02010600040101010101" pitchFamily="2" charset="-122"/>
                <a:ea typeface="华文中宋" panose="02010600040101010101" pitchFamily="2" charset="-122"/>
              </a:rPr>
              <a:t>fork</a:t>
            </a:r>
            <a:r>
              <a:rPr lang="zh-CN" altLang="en-US" dirty="0">
                <a:latin typeface="华文中宋" panose="02010600040101010101" pitchFamily="2" charset="-122"/>
                <a:ea typeface="华文中宋" panose="02010600040101010101" pitchFamily="2" charset="-122"/>
              </a:rPr>
              <a:t>（）</a:t>
            </a:r>
          </a:p>
        </p:txBody>
      </p:sp>
      <p:sp>
        <p:nvSpPr>
          <p:cNvPr id="5" name="内容占位符 4"/>
          <p:cNvSpPr>
            <a:spLocks noGrp="1"/>
          </p:cNvSpPr>
          <p:nvPr>
            <p:ph idx="1"/>
          </p:nvPr>
        </p:nvSpPr>
        <p:spPr>
          <a:xfrm>
            <a:off x="609600" y="2438400"/>
            <a:ext cx="10940715" cy="3818021"/>
          </a:xfrm>
        </p:spPr>
        <p:txBody>
          <a:bodyPr/>
          <a:lstStyle/>
          <a:p>
            <a:r>
              <a:rPr lang="en-US" altLang="zh-CN" sz="2000" dirty="0" err="1">
                <a:latin typeface="华文中宋" panose="02010600040101010101" pitchFamily="2" charset="-122"/>
                <a:ea typeface="华文中宋" panose="02010600040101010101" pitchFamily="2" charset="-122"/>
              </a:rPr>
              <a:t>pid_t</a:t>
            </a:r>
            <a:r>
              <a:rPr lang="en-US" altLang="zh-CN" sz="2000" dirty="0">
                <a:latin typeface="华文中宋" panose="02010600040101010101" pitchFamily="2" charset="-122"/>
                <a:ea typeface="华文中宋" panose="02010600040101010101" pitchFamily="2" charset="-122"/>
              </a:rPr>
              <a:t> fork( void )</a:t>
            </a:r>
          </a:p>
          <a:p>
            <a:r>
              <a:rPr lang="en-US" altLang="zh-CN" sz="2000" dirty="0">
                <a:latin typeface="华文中宋" panose="02010600040101010101" pitchFamily="2" charset="-122"/>
                <a:ea typeface="华文中宋" panose="02010600040101010101" pitchFamily="2" charset="-122"/>
              </a:rPr>
              <a:t>  fork() </a:t>
            </a:r>
            <a:r>
              <a:rPr lang="zh-CN" altLang="en-US" sz="2000" dirty="0">
                <a:latin typeface="华文中宋" panose="02010600040101010101" pitchFamily="2" charset="-122"/>
                <a:ea typeface="华文中宋" panose="02010600040101010101" pitchFamily="2" charset="-122"/>
              </a:rPr>
              <a:t>函数不需要参数，但返回两次（第一次返回父进程，第二次返回子进程），返回值有三种情况：（</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）对于父进程，</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函数返回新的子进程的</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）对于子进程，</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函数返回</a:t>
            </a:r>
            <a:r>
              <a:rPr lang="en-US" altLang="zh-CN" sz="2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）如果出错，</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函数返回</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a:t>
            </a:r>
          </a:p>
          <a:p>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函数创建一个新的进程，并从内核中为此进程得到一个新的可用进程</a:t>
            </a:r>
            <a:r>
              <a:rPr lang="en-US" altLang="zh-CN" sz="2000" dirty="0">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，之后为这个新进程分配进程空间，并将父进程的进程空间中的内容（数据段</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堆栈段）复制到子进程的进程空间中，并与父进程共享代码段。 在创建一个子进程后，子进程的地址空间完全和父进程分开，父子进程是两个独立的进程。</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函数之后，子进程从等待</a:t>
            </a:r>
            <a:r>
              <a:rPr lang="en-US" altLang="zh-CN" sz="2000" dirty="0">
                <a:latin typeface="华文中宋" panose="02010600040101010101" pitchFamily="2" charset="-122"/>
                <a:ea typeface="华文中宋" panose="02010600040101010101" pitchFamily="2" charset="-122"/>
              </a:rPr>
              <a:t>fork</a:t>
            </a:r>
            <a:r>
              <a:rPr lang="zh-CN" altLang="en-US" sz="2000" dirty="0">
                <a:latin typeface="华文中宋" panose="02010600040101010101" pitchFamily="2" charset="-122"/>
                <a:ea typeface="华文中宋" panose="02010600040101010101" pitchFamily="2" charset="-122"/>
              </a:rPr>
              <a:t>返回处开始执行，而不是从头开始。</a:t>
            </a:r>
          </a:p>
          <a:p>
            <a:r>
              <a:rPr lang="zh-CN" altLang="en-US"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vfork</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函数</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创建一个</a:t>
            </a:r>
            <a:r>
              <a:rPr lang="zh-CN" altLang="en-US" sz="2000" b="1" dirty="0">
                <a:latin typeface="华文中宋" panose="02010600040101010101" pitchFamily="2" charset="-122"/>
                <a:ea typeface="华文中宋" panose="02010600040101010101" pitchFamily="2" charset="-122"/>
              </a:rPr>
              <a:t>共用</a:t>
            </a:r>
            <a:r>
              <a:rPr lang="zh-CN" altLang="en-US" sz="2000" dirty="0">
                <a:latin typeface="华文中宋" panose="02010600040101010101" pitchFamily="2" charset="-122"/>
                <a:ea typeface="华文中宋" panose="02010600040101010101" pitchFamily="2" charset="-122"/>
              </a:rPr>
              <a:t>父进程地址空间（包括</a:t>
            </a:r>
            <a:r>
              <a:rPr lang="zh-CN" altLang="en-US" sz="2000" b="1" dirty="0">
                <a:latin typeface="华文中宋" panose="02010600040101010101" pitchFamily="2" charset="-122"/>
                <a:ea typeface="华文中宋" panose="02010600040101010101" pitchFamily="2" charset="-122"/>
              </a:rPr>
              <a:t>代码段</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数据段</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堆栈段</a:t>
            </a:r>
            <a:r>
              <a:rPr lang="zh-CN" altLang="en-US" sz="2000" dirty="0">
                <a:latin typeface="华文中宋" panose="02010600040101010101" pitchFamily="2" charset="-122"/>
                <a:ea typeface="华文中宋" panose="02010600040101010101" pitchFamily="2" charset="-122"/>
              </a:rPr>
              <a:t>）的子进程（实际上就是父进程的完全拷贝）。</a:t>
            </a:r>
          </a:p>
        </p:txBody>
      </p:sp>
    </p:spTree>
    <p:extLst>
      <p:ext uri="{BB962C8B-B14F-4D97-AF65-F5344CB8AC3E}">
        <p14:creationId xmlns:p14="http://schemas.microsoft.com/office/powerpoint/2010/main" val="3786610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49576F-D20A-4736-A15B-09578EA1A99F}"/>
              </a:ext>
            </a:extLst>
          </p:cNvPr>
          <p:cNvSpPr>
            <a:spLocks noGrp="1"/>
          </p:cNvSpPr>
          <p:nvPr>
            <p:ph type="title"/>
          </p:nvPr>
        </p:nvSpPr>
        <p:spPr>
          <a:xfrm>
            <a:off x="1380241" y="775273"/>
            <a:ext cx="9601200" cy="1025246"/>
          </a:xfrm>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文件系统目录结构</a:t>
            </a:r>
            <a:endParaRPr lang="zh-CN" altLang="en-US" dirty="0"/>
          </a:p>
        </p:txBody>
      </p:sp>
      <p:pic>
        <p:nvPicPr>
          <p:cNvPr id="4" name="图片 3">
            <a:extLst>
              <a:ext uri="{FF2B5EF4-FFF2-40B4-BE49-F238E27FC236}">
                <a16:creationId xmlns:a16="http://schemas.microsoft.com/office/drawing/2014/main" id="{777D5498-49CF-4FC9-B08D-1F8FCBF34FA0}"/>
              </a:ext>
            </a:extLst>
          </p:cNvPr>
          <p:cNvPicPr>
            <a:picLocks noChangeAspect="1"/>
          </p:cNvPicPr>
          <p:nvPr/>
        </p:nvPicPr>
        <p:blipFill>
          <a:blip r:embed="rId2"/>
          <a:stretch>
            <a:fillRect/>
          </a:stretch>
        </p:blipFill>
        <p:spPr>
          <a:xfrm>
            <a:off x="891621" y="1894789"/>
            <a:ext cx="9907763" cy="3883843"/>
          </a:xfrm>
          <a:prstGeom prst="rect">
            <a:avLst/>
          </a:prstGeom>
        </p:spPr>
      </p:pic>
    </p:spTree>
    <p:extLst>
      <p:ext uri="{BB962C8B-B14F-4D97-AF65-F5344CB8AC3E}">
        <p14:creationId xmlns:p14="http://schemas.microsoft.com/office/powerpoint/2010/main" val="22004994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337" y="454762"/>
            <a:ext cx="9601200" cy="1006393"/>
          </a:xfrm>
        </p:spPr>
        <p:txBody>
          <a:bodyPr/>
          <a:lstStyle/>
          <a:p>
            <a:r>
              <a:rPr lang="en-US" altLang="zh-CN" kern="1800" dirty="0">
                <a:latin typeface="Times New Roman"/>
                <a:ea typeface="黑体"/>
              </a:rPr>
              <a:t>10.2  </a:t>
            </a:r>
            <a:r>
              <a:rPr lang="zh-CN" altLang="en-US" kern="1800" dirty="0">
                <a:latin typeface="Times New Roman"/>
                <a:ea typeface="黑体"/>
              </a:rPr>
              <a:t>监视进程</a:t>
            </a:r>
            <a:endParaRPr lang="zh-CN" altLang="en-US" dirty="0"/>
          </a:p>
        </p:txBody>
      </p:sp>
      <p:sp>
        <p:nvSpPr>
          <p:cNvPr id="3" name="内容占位符 2"/>
          <p:cNvSpPr>
            <a:spLocks noGrp="1"/>
          </p:cNvSpPr>
          <p:nvPr>
            <p:ph idx="1"/>
          </p:nvPr>
        </p:nvSpPr>
        <p:spPr>
          <a:xfrm>
            <a:off x="623823" y="1385740"/>
            <a:ext cx="10764252" cy="4256119"/>
          </a:xfrm>
        </p:spPr>
        <p:txBody>
          <a:bodyPr/>
          <a:lstStyle/>
          <a:p>
            <a:r>
              <a:rPr lang="en-US" altLang="zh-CN" sz="1800" dirty="0">
                <a:latin typeface="华文中宋" panose="02010600040101010101" pitchFamily="2" charset="-122"/>
                <a:ea typeface="华文中宋" panose="02010600040101010101" pitchFamily="2" charset="-122"/>
              </a:rPr>
              <a:t>ps</a:t>
            </a:r>
            <a:r>
              <a:rPr lang="zh-CN" altLang="en-US" sz="1800" dirty="0">
                <a:latin typeface="华文中宋" panose="02010600040101010101" pitchFamily="2" charset="-122"/>
                <a:ea typeface="华文中宋" panose="02010600040101010101" pitchFamily="2" charset="-122"/>
              </a:rPr>
              <a:t>命令</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Process Status</a:t>
            </a:r>
            <a:r>
              <a:rPr lang="zh-CN" altLang="en-US" sz="1800" dirty="0">
                <a:latin typeface="华文中宋" panose="02010600040101010101" pitchFamily="2" charset="-122"/>
                <a:ea typeface="华文中宋" panose="02010600040101010101" pitchFamily="2" charset="-122"/>
              </a:rPr>
              <a:t>）用于显示当前进程的状态。显示的内容包括：</a:t>
            </a:r>
          </a:p>
          <a:p>
            <a:r>
              <a:rPr lang="en-US" altLang="zh-CN" sz="1800" dirty="0">
                <a:solidFill>
                  <a:srgbClr val="FF0000"/>
                </a:solidFill>
                <a:latin typeface="华文中宋" panose="02010600040101010101" pitchFamily="2" charset="-122"/>
                <a:ea typeface="华文中宋" panose="02010600040101010101" pitchFamily="2" charset="-122"/>
              </a:rPr>
              <a:t>F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进程标志</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S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进程状态</a:t>
            </a:r>
            <a:r>
              <a:rPr lang="zh-CN" altLang="en-US" sz="1800" dirty="0">
                <a:solidFill>
                  <a:srgbClr val="FF0000"/>
                </a:solidFill>
                <a:latin typeface="华文中宋" panose="02010600040101010101" pitchFamily="2" charset="-122"/>
                <a:ea typeface="华文中宋" panose="02010600040101010101" pitchFamily="2" charset="-122"/>
              </a:rPr>
              <a:t>，同</a:t>
            </a:r>
            <a:r>
              <a:rPr lang="en-US" altLang="zh-CN" sz="1800" dirty="0">
                <a:solidFill>
                  <a:srgbClr val="FF0000"/>
                </a:solidFill>
                <a:latin typeface="华文中宋" panose="02010600040101010101" pitchFamily="2" charset="-122"/>
                <a:ea typeface="华文中宋" panose="02010600040101010101" pitchFamily="2" charset="-122"/>
              </a:rPr>
              <a:t>STAT</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SID</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会话</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ID</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Session id</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USER</a:t>
            </a:r>
            <a:r>
              <a:rPr lang="zh-CN" altLang="en-US" sz="1800" dirty="0">
                <a:solidFill>
                  <a:srgbClr val="FF0000"/>
                </a:solidFill>
                <a:latin typeface="华文中宋" panose="02010600040101010101" pitchFamily="2" charset="-122"/>
                <a:ea typeface="华文中宋" panose="02010600040101010101" pitchFamily="2" charset="-122"/>
              </a:rPr>
              <a:t>：该</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进程属于那个使用者账号的</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PID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ID</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PPID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父进程的进程</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ID</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Parent Process id</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%CPU</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进程占</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CPU</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的百分比</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%MEM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该进程所占用的物理内存百分比</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VSZ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进程使用掉的虚拟内存量 </a:t>
            </a:r>
            <a:r>
              <a:rPr lang="en-US" altLang="zh-CN" sz="1800" dirty="0">
                <a:solidFill>
                  <a:srgbClr val="FF0000"/>
                </a:solidFill>
                <a:latin typeface="华文中宋" panose="02010600040101010101" pitchFamily="2" charset="-122"/>
                <a:ea typeface="华文中宋" panose="02010600040101010101" pitchFamily="2" charset="-122"/>
              </a:rPr>
              <a:t>(Kbytes)</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Virtual Size</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RSS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进程占用的固定的内存量 </a:t>
            </a:r>
            <a:r>
              <a:rPr lang="en-US" altLang="zh-CN" sz="1800" dirty="0">
                <a:solidFill>
                  <a:srgbClr val="FF0000"/>
                </a:solidFill>
                <a:latin typeface="华文中宋" panose="02010600040101010101" pitchFamily="2" charset="-122"/>
                <a:ea typeface="华文中宋" panose="02010600040101010101" pitchFamily="2" charset="-122"/>
              </a:rPr>
              <a:t>(Kbytes)</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TTY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与进程关联的终端</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err="1">
                <a:solidFill>
                  <a:srgbClr val="FF0000"/>
                </a:solidFill>
                <a:latin typeface="华文中宋" panose="02010600040101010101" pitchFamily="2" charset="-122"/>
                <a:ea typeface="华文中宋" panose="02010600040101010101" pitchFamily="2" charset="-122"/>
              </a:rPr>
              <a:t>tty</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。进程是在那个终端机上面运作，若与终端机无关，则显示 </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，另外， </a:t>
            </a:r>
            <a:r>
              <a:rPr lang="en-US" altLang="zh-CN" sz="1800" dirty="0">
                <a:latin typeface="华文中宋" panose="02010600040101010101" pitchFamily="2" charset="-122"/>
                <a:ea typeface="华文中宋" panose="02010600040101010101" pitchFamily="2" charset="-122"/>
              </a:rPr>
              <a:t>tty1-tty6 </a:t>
            </a:r>
            <a:r>
              <a:rPr lang="zh-CN" altLang="en-US" sz="1800" dirty="0">
                <a:latin typeface="华文中宋" panose="02010600040101010101" pitchFamily="2" charset="-122"/>
                <a:ea typeface="华文中宋" panose="02010600040101010101" pitchFamily="2" charset="-122"/>
              </a:rPr>
              <a:t>是本机上面的登入者程序，若为 </a:t>
            </a:r>
            <a:r>
              <a:rPr lang="en-US" altLang="zh-CN" sz="1800" dirty="0">
                <a:latin typeface="华文中宋" panose="02010600040101010101" pitchFamily="2" charset="-122"/>
                <a:ea typeface="华文中宋" panose="02010600040101010101" pitchFamily="2" charset="-122"/>
              </a:rPr>
              <a:t>pts/0 </a:t>
            </a:r>
            <a:r>
              <a:rPr lang="zh-CN" altLang="en-US" sz="1800" dirty="0">
                <a:latin typeface="华文中宋" panose="02010600040101010101" pitchFamily="2" charset="-122"/>
                <a:ea typeface="华文中宋" panose="02010600040101010101" pitchFamily="2" charset="-122"/>
              </a:rPr>
              <a:t>等等的，则表示为由网络连接进主机的程序；</a:t>
            </a:r>
            <a:r>
              <a:rPr lang="en-US" altLang="zh-CN" sz="1800" dirty="0">
                <a:solidFill>
                  <a:srgbClr val="FF0000"/>
                </a:solidFill>
                <a:latin typeface="华文中宋" panose="02010600040101010101" pitchFamily="2" charset="-122"/>
                <a:ea typeface="华文中宋" panose="02010600040101010101" pitchFamily="2" charset="-122"/>
              </a:rPr>
              <a:t>STAT</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程序目前的状态</a:t>
            </a:r>
            <a:r>
              <a:rPr lang="zh-CN" altLang="en-US" sz="1800" dirty="0">
                <a:latin typeface="华文中宋" panose="02010600040101010101" pitchFamily="2" charset="-122"/>
                <a:ea typeface="华文中宋" panose="02010600040101010101" pitchFamily="2" charset="-122"/>
              </a:rPr>
              <a:t>，主要的状态有：</a:t>
            </a:r>
            <a:r>
              <a:rPr lang="en-US" altLang="zh-CN" sz="1800" dirty="0">
                <a:latin typeface="华文中宋" panose="02010600040101010101" pitchFamily="2" charset="-122"/>
                <a:ea typeface="华文中宋" panose="02010600040101010101" pitchFamily="2" charset="-122"/>
              </a:rPr>
              <a:t>D </a:t>
            </a:r>
            <a:r>
              <a:rPr lang="zh-CN" altLang="en-US" sz="1800" dirty="0">
                <a:latin typeface="华文中宋" panose="02010600040101010101" pitchFamily="2" charset="-122"/>
                <a:ea typeface="华文中宋" panose="02010600040101010101" pitchFamily="2" charset="-122"/>
              </a:rPr>
              <a:t>：不可中断，</a:t>
            </a:r>
            <a:r>
              <a:rPr lang="en-US" altLang="zh-CN" sz="1800" dirty="0">
                <a:latin typeface="华文中宋" panose="02010600040101010101" pitchFamily="2" charset="-122"/>
                <a:ea typeface="华文中宋" panose="02010600040101010101" pitchFamily="2" charset="-122"/>
              </a:rPr>
              <a:t>R </a:t>
            </a:r>
            <a:r>
              <a:rPr lang="zh-CN" altLang="en-US" sz="1800" dirty="0">
                <a:latin typeface="华文中宋" panose="02010600040101010101" pitchFamily="2" charset="-122"/>
                <a:ea typeface="华文中宋" panose="02010600040101010101" pitchFamily="2" charset="-122"/>
              </a:rPr>
              <a:t>：运行，</a:t>
            </a:r>
            <a:r>
              <a:rPr lang="en-US" altLang="zh-CN" sz="1800" dirty="0">
                <a:latin typeface="华文中宋" panose="02010600040101010101" pitchFamily="2" charset="-122"/>
                <a:ea typeface="华文中宋" panose="02010600040101010101" pitchFamily="2" charset="-122"/>
              </a:rPr>
              <a:t>S </a:t>
            </a:r>
            <a:r>
              <a:rPr lang="zh-CN" altLang="en-US" sz="1800" dirty="0">
                <a:latin typeface="华文中宋" panose="02010600040101010101" pitchFamily="2" charset="-122"/>
                <a:ea typeface="华文中宋" panose="02010600040101010101" pitchFamily="2" charset="-122"/>
              </a:rPr>
              <a:t>：中断，</a:t>
            </a:r>
            <a:r>
              <a:rPr lang="en-US" altLang="zh-CN" sz="1800" dirty="0">
                <a:latin typeface="华文中宋" panose="02010600040101010101" pitchFamily="2" charset="-122"/>
                <a:ea typeface="华文中宋" panose="02010600040101010101" pitchFamily="2" charset="-122"/>
              </a:rPr>
              <a:t>T </a:t>
            </a:r>
            <a:r>
              <a:rPr lang="zh-CN" altLang="en-US" sz="1800" dirty="0">
                <a:latin typeface="华文中宋" panose="02010600040101010101" pitchFamily="2" charset="-122"/>
                <a:ea typeface="华文中宋" panose="02010600040101010101" pitchFamily="2" charset="-122"/>
              </a:rPr>
              <a:t>：停止，</a:t>
            </a:r>
            <a:r>
              <a:rPr lang="en-US" altLang="zh-CN" sz="1800" dirty="0">
                <a:latin typeface="华文中宋" panose="02010600040101010101" pitchFamily="2" charset="-122"/>
                <a:ea typeface="华文中宋" panose="02010600040101010101" pitchFamily="2" charset="-122"/>
              </a:rPr>
              <a:t>Z </a:t>
            </a:r>
            <a:r>
              <a:rPr lang="zh-CN" altLang="en-US" sz="1800" dirty="0">
                <a:latin typeface="华文中宋" panose="02010600040101010101" pitchFamily="2" charset="-122"/>
                <a:ea typeface="华文中宋" panose="02010600040101010101" pitchFamily="2" charset="-122"/>
              </a:rPr>
              <a:t>：僵死；</a:t>
            </a:r>
            <a:r>
              <a:rPr lang="en-US" altLang="zh-CN" sz="1800" dirty="0">
                <a:solidFill>
                  <a:srgbClr val="FF0000"/>
                </a:solidFill>
                <a:latin typeface="华文中宋" panose="02010600040101010101" pitchFamily="2" charset="-122"/>
                <a:ea typeface="华文中宋" panose="02010600040101010101" pitchFamily="2" charset="-122"/>
              </a:rPr>
              <a:t>START</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进程被触发启动的时间</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TIME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进程实际使用 </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CPU </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运作的时间</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COMMAND</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a:t>
            </a:r>
            <a:r>
              <a:rPr lang="zh-CN" altLang="en-US" sz="1800">
                <a:solidFill>
                  <a:srgbClr val="FF0000"/>
                </a:solidFill>
                <a:highlight>
                  <a:srgbClr val="FFFF00"/>
                </a:highlight>
                <a:latin typeface="华文中宋" panose="02010600040101010101" pitchFamily="2" charset="-122"/>
                <a:ea typeface="华文中宋" panose="02010600040101010101" pitchFamily="2" charset="-122"/>
              </a:rPr>
              <a:t>的运行启动</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的实际指令</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LWP </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LWP(</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轻量级进程</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【light weight process】</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，也称作线程</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)ID</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C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处理器使用率百分比</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NLWP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进程中</a:t>
            </a:r>
            <a:r>
              <a:rPr lang="en-US" altLang="zh-CN" sz="1800" dirty="0" err="1">
                <a:solidFill>
                  <a:srgbClr val="FF0000"/>
                </a:solidFill>
                <a:highlight>
                  <a:srgbClr val="FFFF00"/>
                </a:highlight>
                <a:latin typeface="华文中宋" panose="02010600040101010101" pitchFamily="2" charset="-122"/>
                <a:ea typeface="华文中宋" panose="02010600040101010101" pitchFamily="2" charset="-122"/>
              </a:rPr>
              <a:t>lwp</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（线程）的数量。（别名</a:t>
            </a:r>
            <a:r>
              <a:rPr lang="en-US" altLang="zh-CN" sz="1800" dirty="0" err="1">
                <a:solidFill>
                  <a:srgbClr val="FF0000"/>
                </a:solidFill>
                <a:highlight>
                  <a:srgbClr val="FFFF00"/>
                </a:highlight>
                <a:latin typeface="华文中宋" panose="02010600040101010101" pitchFamily="2" charset="-122"/>
                <a:ea typeface="华文中宋" panose="02010600040101010101" pitchFamily="2" charset="-122"/>
              </a:rPr>
              <a:t>thcount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PRI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进程的优先级</a:t>
            </a:r>
            <a:r>
              <a:rPr lang="zh-CN" altLang="en-US" sz="1800" dirty="0">
                <a:latin typeface="华文中宋" panose="02010600040101010101" pitchFamily="2" charset="-122"/>
                <a:ea typeface="华文中宋" panose="02010600040101010101" pitchFamily="2" charset="-122"/>
              </a:rPr>
              <a:t>。（参看</a:t>
            </a:r>
            <a:r>
              <a:rPr lang="en-US" altLang="zh-CN" sz="1800" dirty="0">
                <a:latin typeface="华文中宋" panose="02010600040101010101" pitchFamily="2" charset="-122"/>
                <a:ea typeface="华文中宋" panose="02010600040101010101" pitchFamily="2" charset="-122"/>
              </a:rPr>
              <a:t>1.1.4“</a:t>
            </a:r>
            <a:r>
              <a:rPr lang="zh-CN" altLang="en-US" sz="1800" dirty="0">
                <a:latin typeface="华文中宋" panose="02010600040101010101" pitchFamily="2" charset="-122"/>
                <a:ea typeface="华文中宋" panose="02010600040101010101" pitchFamily="2" charset="-122"/>
              </a:rPr>
              <a:t>进程优先级和</a:t>
            </a:r>
            <a:r>
              <a:rPr lang="en-US" altLang="zh-CN" sz="1800" dirty="0">
                <a:latin typeface="华文中宋" panose="02010600040101010101" pitchFamily="2" charset="-122"/>
                <a:ea typeface="华文中宋" panose="02010600040101010101" pitchFamily="2" charset="-122"/>
              </a:rPr>
              <a:t>Nice</a:t>
            </a:r>
            <a:r>
              <a:rPr lang="zh-CN" altLang="en-US" sz="1800" dirty="0">
                <a:latin typeface="华文中宋" panose="02010600040101010101" pitchFamily="2" charset="-122"/>
                <a:ea typeface="华文中宋" panose="02010600040101010101" pitchFamily="2" charset="-122"/>
              </a:rPr>
              <a:t>值”）；</a:t>
            </a:r>
            <a:r>
              <a:rPr lang="en-US" altLang="zh-CN" sz="1800" dirty="0">
                <a:solidFill>
                  <a:srgbClr val="FF0000"/>
                </a:solidFill>
                <a:latin typeface="华文中宋" panose="02010600040101010101" pitchFamily="2" charset="-122"/>
                <a:ea typeface="华文中宋" panose="02010600040101010101" pitchFamily="2" charset="-122"/>
              </a:rPr>
              <a:t>NI </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Nice</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值（</a:t>
            </a:r>
            <a:r>
              <a:rPr lang="en-US" altLang="zh-CN" sz="1800" dirty="0">
                <a:solidFill>
                  <a:srgbClr val="FF0000"/>
                </a:solidFill>
                <a:highlight>
                  <a:srgbClr val="FFFF00"/>
                </a:highlight>
                <a:latin typeface="华文中宋" panose="02010600040101010101" pitchFamily="2" charset="-122"/>
                <a:ea typeface="华文中宋" panose="02010600040101010101" pitchFamily="2" charset="-122"/>
              </a:rPr>
              <a:t>whether the process tries to be nice by adjusting the priority by the number given; see below for details</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ADDR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进程地址空间</a:t>
            </a:r>
            <a:r>
              <a:rPr lang="zh-CN" altLang="en-US" sz="1800" dirty="0">
                <a:latin typeface="华文中宋" panose="02010600040101010101" pitchFamily="2" charset="-122"/>
                <a:ea typeface="华文中宋" panose="02010600040101010101" pitchFamily="2" charset="-122"/>
              </a:rPr>
              <a:t>（不显示）；</a:t>
            </a:r>
            <a:r>
              <a:rPr lang="en-US" altLang="zh-CN" sz="1800" dirty="0">
                <a:solidFill>
                  <a:srgbClr val="FF0000"/>
                </a:solidFill>
                <a:latin typeface="华文中宋" panose="02010600040101010101" pitchFamily="2" charset="-122"/>
                <a:ea typeface="华文中宋" panose="02010600040101010101" pitchFamily="2" charset="-122"/>
              </a:rPr>
              <a:t>SZ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进程所有内存（</a:t>
            </a:r>
            <a:r>
              <a:rPr lang="en-US" altLang="zh-CN" sz="1800" dirty="0" err="1">
                <a:solidFill>
                  <a:srgbClr val="FF0000"/>
                </a:solidFill>
                <a:highlight>
                  <a:srgbClr val="FFFF00"/>
                </a:highlight>
                <a:latin typeface="华文中宋" panose="02010600040101010101" pitchFamily="2" charset="-122"/>
                <a:ea typeface="华文中宋" panose="02010600040101010101" pitchFamily="2" charset="-122"/>
              </a:rPr>
              <a:t>code+data+stack</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）总数</a:t>
            </a:r>
            <a:r>
              <a:rPr lang="zh-CN" altLang="en-US" sz="1800" dirty="0">
                <a:latin typeface="华文中宋" panose="02010600040101010101" pitchFamily="2" charset="-122"/>
                <a:ea typeface="华文中宋" panose="02010600040101010101" pitchFamily="2" charset="-122"/>
              </a:rPr>
              <a:t>，单位为</a:t>
            </a:r>
            <a:r>
              <a:rPr lang="en-US" altLang="zh-CN" sz="1800" dirty="0">
                <a:latin typeface="华文中宋" panose="02010600040101010101" pitchFamily="2" charset="-122"/>
                <a:ea typeface="华文中宋" panose="02010600040101010101" pitchFamily="2" charset="-122"/>
              </a:rPr>
              <a:t>KB</a:t>
            </a:r>
            <a:r>
              <a:rPr lang="zh-CN" altLang="en-US" sz="1800" dirty="0">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WCHAN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内核功能名称</a:t>
            </a:r>
            <a:r>
              <a:rPr lang="zh-CN" altLang="en-US" sz="1800" dirty="0">
                <a:latin typeface="华文中宋" panose="02010600040101010101" pitchFamily="2" charset="-122"/>
                <a:ea typeface="华文中宋" panose="02010600040101010101" pitchFamily="2" charset="-122"/>
              </a:rPr>
              <a:t>，如果进程正在运行中；</a:t>
            </a:r>
            <a:r>
              <a:rPr lang="en-US" altLang="zh-CN" sz="1800" dirty="0">
                <a:solidFill>
                  <a:srgbClr val="FF0000"/>
                </a:solidFill>
                <a:latin typeface="华文中宋" panose="02010600040101010101" pitchFamily="2" charset="-122"/>
                <a:ea typeface="华文中宋" panose="02010600040101010101" pitchFamily="2" charset="-122"/>
              </a:rPr>
              <a:t>PSR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当前执行进程的处理器</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STIME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开始时间</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CMD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启动任务的命令行</a:t>
            </a:r>
            <a:r>
              <a:rPr lang="zh-CN" altLang="en-US" sz="1800" dirty="0">
                <a:solidFill>
                  <a:srgbClr val="FF0000"/>
                </a:solidFill>
                <a:latin typeface="华文中宋" panose="02010600040101010101" pitchFamily="2" charset="-122"/>
                <a:ea typeface="华文中宋" panose="02010600040101010101" pitchFamily="2" charset="-122"/>
              </a:rPr>
              <a:t>（包括参数）；</a:t>
            </a:r>
            <a:r>
              <a:rPr lang="en-US" altLang="zh-CN" sz="1800" dirty="0">
                <a:solidFill>
                  <a:srgbClr val="FF0000"/>
                </a:solidFill>
                <a:latin typeface="华文中宋" panose="02010600040101010101" pitchFamily="2" charset="-122"/>
                <a:ea typeface="华文中宋" panose="02010600040101010101" pitchFamily="2" charset="-122"/>
              </a:rPr>
              <a:t>WCHAN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进程正在睡眠的内核函数名称</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chemeClr val="tx1"/>
                </a:solidFill>
                <a:latin typeface="华文中宋" panose="02010600040101010101" pitchFamily="2" charset="-122"/>
                <a:ea typeface="华文中宋" panose="02010600040101010101" pitchFamily="2" charset="-122"/>
              </a:rPr>
              <a:t>该函数的名称是从</a:t>
            </a:r>
            <a:r>
              <a:rPr lang="en-US" altLang="zh-CN" sz="1800" dirty="0">
                <a:solidFill>
                  <a:schemeClr val="tx1"/>
                </a:solidFill>
                <a:latin typeface="华文中宋" panose="02010600040101010101" pitchFamily="2" charset="-122"/>
                <a:ea typeface="华文中宋" panose="02010600040101010101" pitchFamily="2" charset="-122"/>
              </a:rPr>
              <a:t>/root/</a:t>
            </a:r>
            <a:r>
              <a:rPr lang="en-US" altLang="zh-CN" sz="1800" dirty="0" err="1">
                <a:solidFill>
                  <a:schemeClr val="tx1"/>
                </a:solidFill>
                <a:latin typeface="华文中宋" panose="02010600040101010101" pitchFamily="2" charset="-122"/>
                <a:ea typeface="华文中宋" panose="02010600040101010101" pitchFamily="2" charset="-122"/>
              </a:rPr>
              <a:t>system.map</a:t>
            </a:r>
            <a:r>
              <a:rPr lang="zh-CN" altLang="en-US" sz="1800" dirty="0">
                <a:solidFill>
                  <a:schemeClr val="tx1"/>
                </a:solidFill>
                <a:latin typeface="华文中宋" panose="02010600040101010101" pitchFamily="2" charset="-122"/>
                <a:ea typeface="华文中宋" panose="02010600040101010101" pitchFamily="2" charset="-122"/>
              </a:rPr>
              <a:t>文件中获得的</a:t>
            </a:r>
            <a:r>
              <a:rPr lang="zh-CN" altLang="en-US" sz="1800" dirty="0">
                <a:solidFill>
                  <a:srgbClr val="FF0000"/>
                </a:solidFill>
                <a:latin typeface="华文中宋" panose="02010600040101010101" pitchFamily="2" charset="-122"/>
                <a:ea typeface="华文中宋" panose="02010600040101010101" pitchFamily="2" charset="-122"/>
              </a:rPr>
              <a:t>；</a:t>
            </a:r>
            <a:r>
              <a:rPr lang="en-US" altLang="zh-CN" sz="1800" dirty="0">
                <a:solidFill>
                  <a:srgbClr val="FF0000"/>
                </a:solidFill>
                <a:latin typeface="华文中宋" panose="02010600040101010101" pitchFamily="2" charset="-122"/>
                <a:ea typeface="华文中宋" panose="02010600040101010101" pitchFamily="2" charset="-122"/>
              </a:rPr>
              <a:t>FLAGS </a:t>
            </a:r>
            <a:r>
              <a:rPr lang="zh-CN" altLang="en-US" sz="1800" dirty="0">
                <a:solidFill>
                  <a:srgbClr val="FF0000"/>
                </a:solidFill>
                <a:latin typeface="华文中宋" panose="02010600040101010101" pitchFamily="2" charset="-122"/>
                <a:ea typeface="华文中宋" panose="02010600040101010101" pitchFamily="2" charset="-122"/>
              </a:rPr>
              <a:t>：</a:t>
            </a:r>
            <a:r>
              <a:rPr lang="zh-CN" altLang="en-US" sz="1800" dirty="0">
                <a:solidFill>
                  <a:srgbClr val="FF0000"/>
                </a:solidFill>
                <a:highlight>
                  <a:srgbClr val="FFFF00"/>
                </a:highlight>
                <a:latin typeface="华文中宋" panose="02010600040101010101" pitchFamily="2" charset="-122"/>
                <a:ea typeface="华文中宋" panose="02010600040101010101" pitchFamily="2" charset="-122"/>
              </a:rPr>
              <a:t>与进程相关的数字标识</a:t>
            </a:r>
            <a:r>
              <a:rPr lang="zh-CN" altLang="en-US" sz="1800" dirty="0">
                <a:solidFill>
                  <a:srgbClr val="FF0000"/>
                </a:solidFill>
                <a:latin typeface="华文中宋" panose="02010600040101010101" pitchFamily="2" charset="-122"/>
                <a:ea typeface="华文中宋" panose="02010600040101010101" pitchFamily="2" charset="-122"/>
              </a:rPr>
              <a:t>。</a:t>
            </a:r>
            <a:endParaRPr lang="zh-CN" altLang="en-US" sz="1800" dirty="0">
              <a:solidFill>
                <a:srgbClr val="FF0000"/>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1668856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9358" y="652725"/>
            <a:ext cx="9601200" cy="1303337"/>
          </a:xfrm>
        </p:spPr>
        <p:txBody>
          <a:bodyPr/>
          <a:lstStyle/>
          <a:p>
            <a:r>
              <a:rPr lang="zh-CN" altLang="en-US" dirty="0">
                <a:latin typeface="华文中宋" panose="02010600040101010101" pitchFamily="2" charset="-122"/>
                <a:ea typeface="华文中宋" panose="02010600040101010101" pitchFamily="2" charset="-122"/>
              </a:rPr>
              <a:t>查看当前进程命令</a:t>
            </a:r>
            <a:r>
              <a:rPr lang="en-US" altLang="zh-CN" dirty="0">
                <a:latin typeface="华文中宋" panose="02010600040101010101" pitchFamily="2" charset="-122"/>
                <a:ea typeface="华文中宋" panose="02010600040101010101" pitchFamily="2" charset="-122"/>
              </a:rPr>
              <a:t>ps</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930442" y="1956062"/>
            <a:ext cx="10299032" cy="4249213"/>
          </a:xfrm>
        </p:spPr>
        <p:txBody>
          <a:bodyPr/>
          <a:lstStyle/>
          <a:p>
            <a:r>
              <a:rPr lang="en-US" altLang="zh-CN" sz="2200" dirty="0">
                <a:highlight>
                  <a:srgbClr val="FFFF00"/>
                </a:highlight>
                <a:latin typeface="华文中宋" panose="02010600040101010101" pitchFamily="2" charset="-122"/>
                <a:ea typeface="华文中宋" panose="02010600040101010101" pitchFamily="2" charset="-122"/>
              </a:rPr>
              <a:t>ps -e  //</a:t>
            </a:r>
            <a:r>
              <a:rPr lang="zh-CN" altLang="zh-CN" sz="2200" dirty="0">
                <a:highlight>
                  <a:srgbClr val="FFFF00"/>
                </a:highlight>
                <a:latin typeface="华文中宋" panose="02010600040101010101" pitchFamily="2" charset="-122"/>
                <a:ea typeface="华文中宋" panose="02010600040101010101" pitchFamily="2" charset="-122"/>
              </a:rPr>
              <a:t>查看所有进程</a:t>
            </a:r>
          </a:p>
          <a:p>
            <a:r>
              <a:rPr lang="en-US" altLang="zh-CN" sz="2200" dirty="0" err="1">
                <a:latin typeface="华文中宋" panose="02010600040101010101" pitchFamily="2" charset="-122"/>
                <a:ea typeface="华文中宋" panose="02010600040101010101" pitchFamily="2" charset="-122"/>
              </a:rPr>
              <a:t>ps</a:t>
            </a:r>
            <a:r>
              <a:rPr lang="en-US" altLang="zh-CN" sz="2200" dirty="0">
                <a:latin typeface="华文中宋" panose="02010600040101010101" pitchFamily="2" charset="-122"/>
                <a:ea typeface="华文中宋" panose="02010600040101010101" pitchFamily="2" charset="-122"/>
              </a:rPr>
              <a:t> -u  root //</a:t>
            </a:r>
            <a:r>
              <a:rPr lang="zh-CN" altLang="zh-CN" sz="2200" dirty="0">
                <a:latin typeface="华文中宋" panose="02010600040101010101" pitchFamily="2" charset="-122"/>
                <a:ea typeface="华文中宋" panose="02010600040101010101" pitchFamily="2" charset="-122"/>
              </a:rPr>
              <a:t>查看所有</a:t>
            </a:r>
            <a:r>
              <a:rPr lang="en-US" altLang="zh-CN" sz="2200" dirty="0">
                <a:latin typeface="华文中宋" panose="02010600040101010101" pitchFamily="2" charset="-122"/>
                <a:ea typeface="华文中宋" panose="02010600040101010101" pitchFamily="2" charset="-122"/>
              </a:rPr>
              <a:t>root</a:t>
            </a:r>
            <a:r>
              <a:rPr lang="zh-CN" altLang="zh-CN" sz="2200" dirty="0">
                <a:latin typeface="华文中宋" panose="02010600040101010101" pitchFamily="2" charset="-122"/>
                <a:ea typeface="华文中宋" panose="02010600040101010101" pitchFamily="2" charset="-122"/>
              </a:rPr>
              <a:t>用户的进程</a:t>
            </a:r>
          </a:p>
          <a:p>
            <a:r>
              <a:rPr lang="en-US" altLang="zh-CN" sz="2200" dirty="0">
                <a:latin typeface="华文中宋" panose="02010600040101010101" pitchFamily="2" charset="-122"/>
                <a:ea typeface="华文中宋" panose="02010600040101010101" pitchFamily="2" charset="-122"/>
              </a:rPr>
              <a:t>ps -aux //</a:t>
            </a:r>
            <a:r>
              <a:rPr lang="zh-CN" altLang="zh-CN" sz="2200" dirty="0">
                <a:latin typeface="华文中宋" panose="02010600040101010101" pitchFamily="2" charset="-122"/>
                <a:ea typeface="华文中宋" panose="02010600040101010101" pitchFamily="2" charset="-122"/>
              </a:rPr>
              <a:t>查看详细信息，如有效用户，</a:t>
            </a:r>
            <a:r>
              <a:rPr lang="en-US" altLang="zh-CN" sz="2200" dirty="0" err="1">
                <a:latin typeface="华文中宋" panose="02010600040101010101" pitchFamily="2" charset="-122"/>
                <a:ea typeface="华文中宋" panose="02010600040101010101" pitchFamily="2" charset="-122"/>
              </a:rPr>
              <a:t>pid</a:t>
            </a:r>
            <a:r>
              <a:rPr lang="zh-CN" altLang="zh-CN" sz="2200" dirty="0">
                <a:latin typeface="华文中宋" panose="02010600040101010101" pitchFamily="2" charset="-122"/>
                <a:ea typeface="华文中宋" panose="02010600040101010101" pitchFamily="2" charset="-122"/>
              </a:rPr>
              <a:t>，</a:t>
            </a:r>
            <a:r>
              <a:rPr lang="en-US" altLang="zh-CN" sz="2200" dirty="0">
                <a:latin typeface="华文中宋" panose="02010600040101010101" pitchFamily="2" charset="-122"/>
                <a:ea typeface="华文中宋" panose="02010600040101010101" pitchFamily="2" charset="-122"/>
              </a:rPr>
              <a:t>CPU</a:t>
            </a:r>
            <a:r>
              <a:rPr lang="zh-CN" altLang="zh-CN" sz="2200" dirty="0">
                <a:latin typeface="华文中宋" panose="02010600040101010101" pitchFamily="2" charset="-122"/>
                <a:ea typeface="华文中宋" panose="02010600040101010101" pitchFamily="2" charset="-122"/>
              </a:rPr>
              <a:t>占用，内存占用等</a:t>
            </a:r>
          </a:p>
          <a:p>
            <a:r>
              <a:rPr lang="en-US" altLang="zh-CN" sz="2200" dirty="0">
                <a:highlight>
                  <a:srgbClr val="FFFF00"/>
                </a:highlight>
                <a:latin typeface="华文中宋" panose="02010600040101010101" pitchFamily="2" charset="-122"/>
                <a:ea typeface="华文中宋" panose="02010600040101010101" pitchFamily="2" charset="-122"/>
              </a:rPr>
              <a:t>ps -</a:t>
            </a:r>
            <a:r>
              <a:rPr lang="en-US" altLang="zh-CN" sz="2200" dirty="0" err="1">
                <a:highlight>
                  <a:srgbClr val="FFFF00"/>
                </a:highlight>
                <a:latin typeface="华文中宋" panose="02010600040101010101" pitchFamily="2" charset="-122"/>
                <a:ea typeface="华文中宋" panose="02010600040101010101" pitchFamily="2" charset="-122"/>
              </a:rPr>
              <a:t>ejH</a:t>
            </a:r>
            <a:r>
              <a:rPr lang="en-US" altLang="zh-CN" sz="2200" dirty="0">
                <a:highlight>
                  <a:srgbClr val="FFFF00"/>
                </a:highlight>
                <a:latin typeface="华文中宋" panose="02010600040101010101" pitchFamily="2" charset="-122"/>
                <a:ea typeface="华文中宋" panose="02010600040101010101" pitchFamily="2" charset="-122"/>
              </a:rPr>
              <a:t> //</a:t>
            </a:r>
            <a:r>
              <a:rPr lang="zh-CN" altLang="zh-CN" sz="2200" dirty="0">
                <a:highlight>
                  <a:srgbClr val="FFFF00"/>
                </a:highlight>
                <a:latin typeface="华文中宋" panose="02010600040101010101" pitchFamily="2" charset="-122"/>
                <a:ea typeface="华文中宋" panose="02010600040101010101" pitchFamily="2" charset="-122"/>
              </a:rPr>
              <a:t>显示进程树</a:t>
            </a:r>
          </a:p>
          <a:p>
            <a:r>
              <a:rPr lang="en-US" altLang="zh-CN" sz="2200" dirty="0">
                <a:solidFill>
                  <a:srgbClr val="FF0000"/>
                </a:solidFill>
                <a:latin typeface="华文中宋" panose="02010600040101010101" pitchFamily="2" charset="-122"/>
                <a:ea typeface="华文中宋" panose="02010600040101010101" pitchFamily="2" charset="-122"/>
              </a:rPr>
              <a:t>ps  -l [PID]  </a:t>
            </a:r>
            <a:r>
              <a:rPr lang="zh-CN" altLang="zh-CN" sz="2200" dirty="0">
                <a:solidFill>
                  <a:srgbClr val="FF0000"/>
                </a:solidFill>
                <a:latin typeface="华文中宋" panose="02010600040101010101" pitchFamily="2" charset="-122"/>
                <a:ea typeface="华文中宋" panose="02010600040101010101" pitchFamily="2" charset="-122"/>
              </a:rPr>
              <a:t>显示进程详细信息</a:t>
            </a:r>
          </a:p>
          <a:p>
            <a:r>
              <a:rPr lang="en-US" altLang="zh-CN" sz="2200" dirty="0">
                <a:latin typeface="华文中宋" panose="02010600040101010101" pitchFamily="2" charset="-122"/>
                <a:ea typeface="华文中宋" panose="02010600040101010101" pitchFamily="2" charset="-122"/>
              </a:rPr>
              <a:t>ps -aux | less</a:t>
            </a:r>
            <a:r>
              <a:rPr lang="zh-CN" altLang="zh-CN" sz="2200" dirty="0">
                <a:latin typeface="华文中宋" panose="02010600040101010101" pitchFamily="2" charset="-122"/>
                <a:ea typeface="华文中宋" panose="02010600040101010101" pitchFamily="2" charset="-122"/>
              </a:rPr>
              <a:t>：分页查看进程信息</a:t>
            </a:r>
            <a:r>
              <a:rPr lang="en-US" altLang="zh-CN" sz="2200" dirty="0">
                <a:latin typeface="华文中宋" panose="02010600040101010101" pitchFamily="2" charset="-122"/>
                <a:ea typeface="华文中宋" panose="02010600040101010101" pitchFamily="2" charset="-122"/>
              </a:rPr>
              <a:t> </a:t>
            </a:r>
            <a:endParaRPr lang="zh-CN" altLang="zh-CN" sz="2200" dirty="0">
              <a:latin typeface="华文中宋" panose="02010600040101010101" pitchFamily="2" charset="-122"/>
              <a:ea typeface="华文中宋" panose="02010600040101010101" pitchFamily="2" charset="-122"/>
            </a:endParaRPr>
          </a:p>
          <a:p>
            <a:r>
              <a:rPr lang="en-US" altLang="zh-CN" sz="2200" dirty="0">
                <a:latin typeface="华文中宋" panose="02010600040101010101" pitchFamily="2" charset="-122"/>
                <a:ea typeface="华文中宋" panose="02010600040101010101" pitchFamily="2" charset="-122"/>
              </a:rPr>
              <a:t>ps -o </a:t>
            </a:r>
            <a:r>
              <a:rPr lang="en-US" altLang="zh-CN" sz="2200" dirty="0" err="1">
                <a:latin typeface="华文中宋" panose="02010600040101010101" pitchFamily="2" charset="-122"/>
                <a:ea typeface="华文中宋" panose="02010600040101010101" pitchFamily="2" charset="-122"/>
              </a:rPr>
              <a:t>user,pid,ppid,tty,comm,args</a:t>
            </a:r>
            <a:r>
              <a:rPr lang="en-US" altLang="zh-CN" sz="2200" dirty="0">
                <a:latin typeface="华文中宋" panose="02010600040101010101" pitchFamily="2" charset="-122"/>
                <a:ea typeface="华文中宋" panose="02010600040101010101" pitchFamily="2" charset="-122"/>
              </a:rPr>
              <a:t> -e</a:t>
            </a:r>
            <a:r>
              <a:rPr lang="zh-CN" altLang="zh-CN" sz="2200" dirty="0">
                <a:latin typeface="华文中宋" panose="02010600040101010101" pitchFamily="2" charset="-122"/>
                <a:ea typeface="华文中宋" panose="02010600040101010101" pitchFamily="2" charset="-122"/>
              </a:rPr>
              <a:t>：按列显示</a:t>
            </a:r>
            <a:endParaRPr lang="en-US" altLang="zh-CN" sz="2200" dirty="0">
              <a:latin typeface="华文中宋" panose="02010600040101010101" pitchFamily="2" charset="-122"/>
              <a:ea typeface="华文中宋" panose="02010600040101010101" pitchFamily="2" charset="-122"/>
            </a:endParaRPr>
          </a:p>
          <a:p>
            <a:r>
              <a:rPr lang="en-US" altLang="zh-CN" sz="2200" dirty="0">
                <a:latin typeface="华文中宋" panose="02010600040101010101" pitchFamily="2" charset="-122"/>
                <a:ea typeface="华文中宋" panose="02010600040101010101" pitchFamily="2" charset="-122"/>
              </a:rPr>
              <a:t>man ps </a:t>
            </a:r>
            <a:r>
              <a:rPr lang="zh-CN" altLang="en-US" sz="2200" dirty="0">
                <a:latin typeface="华文中宋" panose="02010600040101010101" pitchFamily="2" charset="-122"/>
                <a:ea typeface="华文中宋" panose="02010600040101010101" pitchFamily="2" charset="-122"/>
              </a:rPr>
              <a:t>：</a:t>
            </a:r>
            <a:r>
              <a:rPr lang="zh-CN" altLang="zh-CN" sz="2200" dirty="0">
                <a:latin typeface="华文中宋" panose="02010600040101010101" pitchFamily="2" charset="-122"/>
                <a:ea typeface="华文中宋" panose="02010600040101010101" pitchFamily="2" charset="-122"/>
              </a:rPr>
              <a:t>查看</a:t>
            </a:r>
            <a:r>
              <a:rPr lang="en-US" altLang="zh-CN" sz="2200" dirty="0">
                <a:latin typeface="华文中宋" panose="02010600040101010101" pitchFamily="2" charset="-122"/>
                <a:ea typeface="华文中宋" panose="02010600040101010101" pitchFamily="2" charset="-122"/>
              </a:rPr>
              <a:t>ps</a:t>
            </a:r>
            <a:r>
              <a:rPr lang="zh-CN" altLang="zh-CN" sz="2200" dirty="0">
                <a:latin typeface="华文中宋" panose="02010600040101010101" pitchFamily="2" charset="-122"/>
                <a:ea typeface="华文中宋" panose="02010600040101010101" pitchFamily="2" charset="-122"/>
              </a:rPr>
              <a:t>手册。</a:t>
            </a:r>
            <a:endParaRPr lang="en-US" altLang="zh-CN" sz="2200" dirty="0">
              <a:latin typeface="华文中宋" panose="02010600040101010101" pitchFamily="2" charset="-122"/>
              <a:ea typeface="华文中宋" panose="02010600040101010101" pitchFamily="2" charset="-122"/>
            </a:endParaRPr>
          </a:p>
          <a:p>
            <a:r>
              <a:rPr lang="en-US" altLang="zh-CN" sz="2200" i="1" dirty="0" err="1">
                <a:latin typeface="华文中宋" panose="02010600040101010101" pitchFamily="2" charset="-122"/>
                <a:ea typeface="华文中宋" panose="02010600040101010101" pitchFamily="2" charset="-122"/>
              </a:rPr>
              <a:t>pstree</a:t>
            </a:r>
            <a:r>
              <a:rPr lang="en-US" altLang="zh-CN" sz="2200" i="1" dirty="0">
                <a:latin typeface="华文中宋" panose="02010600040101010101" pitchFamily="2" charset="-122"/>
                <a:ea typeface="华文中宋" panose="02010600040101010101" pitchFamily="2" charset="-122"/>
              </a:rPr>
              <a:t> </a:t>
            </a:r>
            <a:r>
              <a:rPr lang="zh-CN" altLang="en-US" sz="2200" i="1" dirty="0">
                <a:latin typeface="华文中宋" panose="02010600040101010101" pitchFamily="2" charset="-122"/>
                <a:ea typeface="华文中宋" panose="02010600040101010101" pitchFamily="2" charset="-122"/>
              </a:rPr>
              <a:t>参数：</a:t>
            </a:r>
            <a:r>
              <a:rPr lang="zh-CN" altLang="en-US" sz="2200" dirty="0">
                <a:latin typeface="华文中宋" panose="02010600040101010101" pitchFamily="2" charset="-122"/>
                <a:ea typeface="华文中宋" panose="02010600040101010101" pitchFamily="2" charset="-122"/>
              </a:rPr>
              <a:t>显示当前运行的所有进程及其相关的子进程，以树的格式输出。</a:t>
            </a:r>
            <a:endParaRPr lang="zh-CN" altLang="zh-CN" sz="2200" dirty="0">
              <a:latin typeface="华文中宋" panose="02010600040101010101" pitchFamily="2" charset="-122"/>
              <a:ea typeface="华文中宋" panose="02010600040101010101" pitchFamily="2" charset="-122"/>
            </a:endParaRPr>
          </a:p>
          <a:p>
            <a:endParaRPr lang="zh-CN" altLang="zh-CN" sz="22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331017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601580"/>
            <a:ext cx="9319181" cy="831955"/>
          </a:xfrm>
        </p:spPr>
        <p:txBody>
          <a:bodyPr/>
          <a:lstStyle/>
          <a:p>
            <a:r>
              <a:rPr lang="en-US" altLang="zh-CN" kern="1800" dirty="0">
                <a:latin typeface="Times New Roman"/>
                <a:ea typeface="黑体"/>
              </a:rPr>
              <a:t>10.2  </a:t>
            </a:r>
            <a:r>
              <a:rPr lang="zh-CN" altLang="en-US" kern="1800" dirty="0">
                <a:latin typeface="Times New Roman"/>
                <a:ea typeface="黑体"/>
              </a:rPr>
              <a:t>监视进程</a:t>
            </a:r>
            <a:endParaRPr lang="zh-CN" altLang="en-US" dirty="0"/>
          </a:p>
        </p:txBody>
      </p:sp>
      <p:sp>
        <p:nvSpPr>
          <p:cNvPr id="3" name="内容占位符 2"/>
          <p:cNvSpPr>
            <a:spLocks noGrp="1"/>
          </p:cNvSpPr>
          <p:nvPr>
            <p:ph idx="1"/>
          </p:nvPr>
        </p:nvSpPr>
        <p:spPr>
          <a:xfrm>
            <a:off x="957813" y="1433535"/>
            <a:ext cx="10467474" cy="4483519"/>
          </a:xfrm>
        </p:spPr>
        <p:txBody>
          <a:bodyPr/>
          <a:lstStyle/>
          <a:p>
            <a:pPr marL="0" indent="0">
              <a:buNone/>
            </a:pPr>
            <a:r>
              <a:rPr lang="en-US" altLang="zh-CN" sz="2000" b="1" dirty="0">
                <a:solidFill>
                  <a:srgbClr val="FF0000"/>
                </a:solidFill>
                <a:highlight>
                  <a:srgbClr val="FFFF00"/>
                </a:highlight>
                <a:latin typeface="华文中宋" panose="02010600040101010101" pitchFamily="2" charset="-122"/>
                <a:ea typeface="华文中宋" panose="02010600040101010101" pitchFamily="2" charset="-122"/>
              </a:rPr>
              <a:t>top</a:t>
            </a:r>
            <a:r>
              <a:rPr lang="zh-CN" altLang="en-US" sz="2000" b="1" dirty="0">
                <a:solidFill>
                  <a:srgbClr val="FF0000"/>
                </a:solidFill>
                <a:highlight>
                  <a:srgbClr val="FFFF00"/>
                </a:highlight>
                <a:latin typeface="华文中宋" panose="02010600040101010101" pitchFamily="2" charset="-122"/>
                <a:ea typeface="华文中宋" panose="02010600040101010101" pitchFamily="2" charset="-122"/>
              </a:rPr>
              <a:t>命令</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动态管理监控</a:t>
            </a:r>
            <a:r>
              <a:rPr lang="en-US" altLang="zh-CN" sz="2000" dirty="0" err="1">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进程，非常类似于</a:t>
            </a:r>
            <a:r>
              <a:rPr lang="en-US" altLang="zh-CN" sz="2000" dirty="0">
                <a:latin typeface="华文中宋" panose="02010600040101010101" pitchFamily="2" charset="-122"/>
                <a:ea typeface="华文中宋" panose="02010600040101010101" pitchFamily="2" charset="-122"/>
              </a:rPr>
              <a:t>Windows</a:t>
            </a:r>
            <a:r>
              <a:rPr lang="zh-CN" altLang="en-US" sz="2000" dirty="0">
                <a:latin typeface="华文中宋" panose="02010600040101010101" pitchFamily="2" charset="-122"/>
                <a:ea typeface="华文中宋" panose="02010600040101010101" pitchFamily="2" charset="-122"/>
              </a:rPr>
              <a:t>任务管理器。</a:t>
            </a:r>
            <a:r>
              <a:rPr lang="en-US" altLang="zh-CN" sz="2000" dirty="0">
                <a:latin typeface="华文中宋" panose="02010600040101010101" pitchFamily="2" charset="-122"/>
                <a:ea typeface="华文中宋" panose="02010600040101010101" pitchFamily="2" charset="-122"/>
              </a:rPr>
              <a:t>top</a:t>
            </a:r>
            <a:r>
              <a:rPr lang="zh-CN" altLang="en-US" sz="2000" dirty="0">
                <a:latin typeface="华文中宋" panose="02010600040101010101" pitchFamily="2" charset="-122"/>
                <a:ea typeface="华文中宋" panose="02010600040101010101" pitchFamily="2" charset="-122"/>
              </a:rPr>
              <a:t>命令是一个功能十分强大的监控系统的工具，对于系统管理员而言尤其重要。但是，它的缺点是会消耗一定的系统资源。显示的内容有：</a:t>
            </a:r>
            <a:endParaRPr lang="en-US" altLang="zh-CN" sz="2000" dirty="0">
              <a:latin typeface="华文中宋" panose="02010600040101010101" pitchFamily="2" charset="-122"/>
              <a:ea typeface="华文中宋" panose="02010600040101010101" pitchFamily="2" charset="-122"/>
            </a:endParaRPr>
          </a:p>
          <a:p>
            <a:pPr marL="0" indent="0">
              <a:buNone/>
            </a:pPr>
            <a:r>
              <a:rPr lang="zh-CN" altLang="en-US" sz="2000" b="1" dirty="0">
                <a:highlight>
                  <a:srgbClr val="FFFF00"/>
                </a:highlight>
                <a:latin typeface="华文中宋" panose="02010600040101010101" pitchFamily="2" charset="-122"/>
                <a:ea typeface="华文中宋" panose="02010600040101010101" pitchFamily="2" charset="-122"/>
              </a:rPr>
              <a:t>任务队列信息</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当前时间； 系统运行时间； 当前登录用户数；系统负载，即任务队列的平均长度。</a:t>
            </a:r>
            <a:endParaRPr lang="en-US" altLang="zh-CN" sz="2000" dirty="0">
              <a:latin typeface="华文中宋" panose="02010600040101010101" pitchFamily="2" charset="-122"/>
              <a:ea typeface="华文中宋" panose="02010600040101010101" pitchFamily="2" charset="-122"/>
            </a:endParaRPr>
          </a:p>
          <a:p>
            <a:pPr marL="0" indent="0">
              <a:buNone/>
            </a:pPr>
            <a:r>
              <a:rPr lang="zh-CN" altLang="en-US" sz="2000" b="1" dirty="0">
                <a:highlight>
                  <a:srgbClr val="FFFF00"/>
                </a:highlight>
                <a:latin typeface="华文中宋" panose="02010600040101010101" pitchFamily="2" charset="-122"/>
                <a:ea typeface="华文中宋" panose="02010600040101010101" pitchFamily="2" charset="-122"/>
              </a:rPr>
              <a:t>进程数信息</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进程总数；正在运行的进程数；睡眠的进程数；停止的进程数；僵尸进程数。</a:t>
            </a:r>
            <a:endParaRPr lang="en-US" altLang="zh-CN" sz="2000" dirty="0">
              <a:latin typeface="华文中宋" panose="02010600040101010101" pitchFamily="2" charset="-122"/>
              <a:ea typeface="华文中宋" panose="02010600040101010101" pitchFamily="2" charset="-122"/>
            </a:endParaRPr>
          </a:p>
          <a:p>
            <a:pPr marL="0" indent="0">
              <a:buNone/>
            </a:pPr>
            <a:r>
              <a:rPr lang="en-US" altLang="zh-CN" sz="2000" b="1" dirty="0">
                <a:highlight>
                  <a:srgbClr val="FFFF00"/>
                </a:highlight>
                <a:latin typeface="华文中宋" panose="02010600040101010101" pitchFamily="2" charset="-122"/>
                <a:ea typeface="华文中宋" panose="02010600040101010101" pitchFamily="2" charset="-122"/>
              </a:rPr>
              <a:t>CPU</a:t>
            </a:r>
            <a:r>
              <a:rPr lang="zh-CN" altLang="en-US" sz="2000" b="1" dirty="0">
                <a:highlight>
                  <a:srgbClr val="FFFF00"/>
                </a:highlight>
                <a:latin typeface="华文中宋" panose="02010600040101010101" pitchFamily="2" charset="-122"/>
                <a:ea typeface="华文中宋" panose="02010600040101010101" pitchFamily="2" charset="-122"/>
              </a:rPr>
              <a:t>状态</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用户进程占用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百分比；系统进程占用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百分比；用户进程空间内改变过优先级的进程占用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百分比；空闲</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百分比； </a:t>
            </a:r>
            <a:r>
              <a:rPr lang="en-US" altLang="zh-CN" sz="2000" dirty="0">
                <a:latin typeface="华文中宋" panose="02010600040101010101" pitchFamily="2" charset="-122"/>
                <a:ea typeface="华文中宋" panose="02010600040101010101" pitchFamily="2" charset="-122"/>
              </a:rPr>
              <a:t>IO</a:t>
            </a:r>
            <a:r>
              <a:rPr lang="zh-CN" altLang="en-US" sz="2000" dirty="0">
                <a:latin typeface="华文中宋" panose="02010600040101010101" pitchFamily="2" charset="-122"/>
                <a:ea typeface="华文中宋" panose="02010600040101010101" pitchFamily="2" charset="-122"/>
              </a:rPr>
              <a:t>等待占用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的百分比； 硬中断（</a:t>
            </a:r>
            <a:r>
              <a:rPr lang="en-US" altLang="zh-CN" sz="2000" dirty="0">
                <a:latin typeface="华文中宋" panose="02010600040101010101" pitchFamily="2" charset="-122"/>
                <a:ea typeface="华文中宋" panose="02010600040101010101" pitchFamily="2" charset="-122"/>
              </a:rPr>
              <a:t>Hardware IRQ</a:t>
            </a:r>
            <a:r>
              <a:rPr lang="zh-CN" altLang="en-US" sz="2000" dirty="0">
                <a:latin typeface="华文中宋" panose="02010600040101010101" pitchFamily="2" charset="-122"/>
                <a:ea typeface="华文中宋" panose="02010600040101010101" pitchFamily="2" charset="-122"/>
              </a:rPr>
              <a:t>）占用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的百分比； 软中断（</a:t>
            </a:r>
            <a:r>
              <a:rPr lang="en-US" altLang="zh-CN" sz="2000" dirty="0">
                <a:latin typeface="华文中宋" panose="02010600040101010101" pitchFamily="2" charset="-122"/>
                <a:ea typeface="华文中宋" panose="02010600040101010101" pitchFamily="2" charset="-122"/>
              </a:rPr>
              <a:t>Software Interrupts</a:t>
            </a:r>
            <a:r>
              <a:rPr lang="zh-CN" altLang="en-US" sz="2000" dirty="0">
                <a:latin typeface="华文中宋" panose="02010600040101010101" pitchFamily="2" charset="-122"/>
                <a:ea typeface="华文中宋" panose="02010600040101010101" pitchFamily="2" charset="-122"/>
              </a:rPr>
              <a:t>）占用</a:t>
            </a:r>
            <a:r>
              <a:rPr lang="en-US" altLang="zh-CN" sz="2000" dirty="0">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的百分比 </a:t>
            </a:r>
          </a:p>
          <a:p>
            <a:pPr marL="0" indent="0">
              <a:buNone/>
            </a:pPr>
            <a:r>
              <a:rPr lang="zh-CN" altLang="en-US" sz="2000" b="1" dirty="0">
                <a:highlight>
                  <a:srgbClr val="FFFF00"/>
                </a:highlight>
                <a:latin typeface="华文中宋" panose="02010600040101010101" pitchFamily="2" charset="-122"/>
                <a:ea typeface="华文中宋" panose="02010600040101010101" pitchFamily="2" charset="-122"/>
              </a:rPr>
              <a:t>内存状态</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物理内存总量；使用的物理内存总量；空闲内存总量；用作内核缓存的内存量 </a:t>
            </a:r>
          </a:p>
          <a:p>
            <a:pPr marL="0" indent="0">
              <a:buNone/>
            </a:pPr>
            <a:r>
              <a:rPr lang="en-US" altLang="zh-CN" sz="2000" b="1" dirty="0">
                <a:highlight>
                  <a:srgbClr val="FFFF00"/>
                </a:highlight>
                <a:latin typeface="华文中宋" panose="02010600040101010101" pitchFamily="2" charset="-122"/>
                <a:ea typeface="华文中宋" panose="02010600040101010101" pitchFamily="2" charset="-122"/>
              </a:rPr>
              <a:t>swap</a:t>
            </a:r>
            <a:r>
              <a:rPr lang="zh-CN" altLang="en-US" sz="2000" b="1" dirty="0">
                <a:highlight>
                  <a:srgbClr val="FFFF00"/>
                </a:highlight>
                <a:latin typeface="华文中宋" panose="02010600040101010101" pitchFamily="2" charset="-122"/>
                <a:ea typeface="华文中宋" panose="02010600040101010101" pitchFamily="2" charset="-122"/>
              </a:rPr>
              <a:t>交换状态</a:t>
            </a:r>
            <a:r>
              <a:rPr lang="zh-CN" altLang="en-US" sz="2000" dirty="0">
                <a:latin typeface="华文中宋" panose="02010600040101010101" pitchFamily="2" charset="-122"/>
                <a:ea typeface="华文中宋" panose="02010600040101010101" pitchFamily="2" charset="-122"/>
              </a:rPr>
              <a:t>：交换区总量；使用的交换区总量；空闲交换区总量；缓冲的交换区总量。</a:t>
            </a:r>
          </a:p>
          <a:p>
            <a:pPr marL="0" indent="0">
              <a:buNone/>
            </a:pPr>
            <a:r>
              <a:rPr lang="zh-CN" altLang="en-US" sz="2000" b="1" dirty="0">
                <a:highlight>
                  <a:srgbClr val="FFFF00"/>
                </a:highlight>
                <a:latin typeface="华文中宋" panose="02010600040101010101" pitchFamily="2" charset="-122"/>
                <a:ea typeface="华文中宋" panose="02010600040101010101" pitchFamily="2" charset="-122"/>
              </a:rPr>
              <a:t>各进程的状态监控</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内容类似</a:t>
            </a:r>
            <a:r>
              <a:rPr lang="en-US" altLang="zh-CN" sz="2000" dirty="0">
                <a:latin typeface="华文中宋" panose="02010600040101010101" pitchFamily="2" charset="-122"/>
                <a:ea typeface="华文中宋" panose="02010600040101010101" pitchFamily="2" charset="-122"/>
              </a:rPr>
              <a:t>PS</a:t>
            </a:r>
            <a:r>
              <a:rPr lang="zh-CN" altLang="en-US" sz="2000" dirty="0">
                <a:latin typeface="华文中宋" panose="02010600040101010101" pitchFamily="2" charset="-122"/>
                <a:ea typeface="华文中宋" panose="02010600040101010101" pitchFamily="2" charset="-122"/>
              </a:rPr>
              <a:t>命令</a:t>
            </a:r>
          </a:p>
          <a:p>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37965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693906"/>
            <a:ext cx="9601200" cy="1303337"/>
          </a:xfrm>
        </p:spPr>
        <p:txBody>
          <a:bodyPr/>
          <a:lstStyle/>
          <a:p>
            <a:r>
              <a:rPr lang="zh-CN" altLang="en-US" dirty="0">
                <a:latin typeface="华文中宋" panose="02010600040101010101" pitchFamily="2" charset="-122"/>
                <a:ea typeface="华文中宋" panose="02010600040101010101" pitchFamily="2" charset="-122"/>
              </a:rPr>
              <a:t>即时显示进程动态命令</a:t>
            </a:r>
            <a:r>
              <a:rPr lang="en-US" altLang="zh-CN" dirty="0">
                <a:latin typeface="华文中宋" panose="02010600040101010101" pitchFamily="2" charset="-122"/>
                <a:ea typeface="华文中宋" panose="02010600040101010101" pitchFamily="2" charset="-122"/>
              </a:rPr>
              <a:t>top</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770021" y="2406316"/>
            <a:ext cx="10507579" cy="3914273"/>
          </a:xfrm>
        </p:spPr>
        <p:txBody>
          <a:bodyPr/>
          <a:lstStyle/>
          <a:p>
            <a:r>
              <a:rPr lang="zh-CN" altLang="zh-CN" sz="2000" dirty="0">
                <a:latin typeface="华文中宋" panose="02010600040101010101" pitchFamily="2" charset="-122"/>
                <a:ea typeface="华文中宋" panose="02010600040101010101" pitchFamily="2" charset="-122"/>
              </a:rPr>
              <a:t>使用方式</a:t>
            </a:r>
            <a:r>
              <a:rPr lang="zh-CN" altLang="en-US" sz="2000" dirty="0">
                <a:latin typeface="华文中宋" panose="02010600040101010101" pitchFamily="2" charset="-122"/>
                <a:ea typeface="华文中宋" panose="02010600040101010101" pitchFamily="2" charset="-122"/>
              </a:rPr>
              <a:t>：</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top [-] [d delay] [q] [c] [S] [s] [</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i</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 [n] [b]</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     </a:t>
            </a:r>
            <a:r>
              <a:rPr lang="zh-CN" altLang="zh-CN" sz="2000" dirty="0">
                <a:solidFill>
                  <a:srgbClr val="FF0000"/>
                </a:solidFill>
                <a:latin typeface="华文中宋" panose="02010600040101010101" pitchFamily="2" charset="-122"/>
                <a:ea typeface="华文中宋" panose="02010600040101010101" pitchFamily="2" charset="-122"/>
              </a:rPr>
              <a:t>即时显示</a:t>
            </a:r>
            <a:r>
              <a:rPr lang="en-US" altLang="zh-CN" sz="2000" dirty="0">
                <a:solidFill>
                  <a:srgbClr val="FF0000"/>
                </a:solidFill>
                <a:latin typeface="华文中宋" panose="02010600040101010101" pitchFamily="2" charset="-122"/>
                <a:ea typeface="华文中宋" panose="02010600040101010101" pitchFamily="2" charset="-122"/>
              </a:rPr>
              <a:t> process </a:t>
            </a:r>
            <a:r>
              <a:rPr lang="zh-CN" altLang="zh-CN" sz="2000" dirty="0">
                <a:solidFill>
                  <a:srgbClr val="FF0000"/>
                </a:solidFill>
                <a:latin typeface="华文中宋" panose="02010600040101010101" pitchFamily="2" charset="-122"/>
                <a:ea typeface="华文中宋" panose="02010600040101010101" pitchFamily="2" charset="-122"/>
              </a:rPr>
              <a:t>的动态</a:t>
            </a:r>
          </a:p>
          <a:p>
            <a:r>
              <a:rPr lang="en-US" altLang="zh-CN" sz="2000" dirty="0">
                <a:highlight>
                  <a:srgbClr val="FFFF00"/>
                </a:highlight>
                <a:latin typeface="华文中宋" panose="02010600040101010101" pitchFamily="2" charset="-122"/>
                <a:ea typeface="华文中宋" panose="02010600040101010101" pitchFamily="2" charset="-122"/>
              </a:rPr>
              <a:t>d</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改变显示的更新速度，或是在交谈式指令列</a:t>
            </a:r>
            <a:r>
              <a:rPr lang="en-US" altLang="zh-CN" sz="2000" dirty="0">
                <a:latin typeface="华文中宋" panose="02010600040101010101" pitchFamily="2" charset="-122"/>
                <a:ea typeface="华文中宋" panose="02010600040101010101" pitchFamily="2" charset="-122"/>
              </a:rPr>
              <a:t>( interactive command)</a:t>
            </a:r>
            <a:r>
              <a:rPr lang="zh-CN" altLang="zh-CN" sz="2000" dirty="0">
                <a:latin typeface="华文中宋" panose="02010600040101010101" pitchFamily="2" charset="-122"/>
                <a:ea typeface="华文中宋" panose="02010600040101010101" pitchFamily="2" charset="-122"/>
              </a:rPr>
              <a:t>按</a:t>
            </a:r>
            <a:r>
              <a:rPr lang="en-US" altLang="zh-CN" sz="2000" dirty="0">
                <a:latin typeface="华文中宋" panose="02010600040101010101" pitchFamily="2" charset="-122"/>
                <a:ea typeface="华文中宋" panose="02010600040101010101" pitchFamily="2" charset="-122"/>
              </a:rPr>
              <a:t> s</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q</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没有任何延迟的显示速度，如果使用者是有</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superuser</a:t>
            </a:r>
            <a:r>
              <a:rPr lang="en-US" altLang="zh-CN" sz="2000" dirty="0">
                <a:latin typeface="华文中宋" panose="02010600040101010101" pitchFamily="2" charset="-122"/>
                <a:ea typeface="华文中宋" panose="02010600040101010101" pitchFamily="2" charset="-122"/>
              </a:rPr>
              <a:t> </a:t>
            </a:r>
            <a:r>
              <a:rPr lang="zh-CN" altLang="zh-CN" sz="2000" dirty="0">
                <a:latin typeface="华文中宋" panose="02010600040101010101" pitchFamily="2" charset="-122"/>
                <a:ea typeface="华文中宋" panose="02010600040101010101" pitchFamily="2" charset="-122"/>
              </a:rPr>
              <a:t>的权限，则</a:t>
            </a:r>
            <a:r>
              <a:rPr lang="en-US" altLang="zh-CN" sz="2000" dirty="0">
                <a:latin typeface="华文中宋" panose="02010600040101010101" pitchFamily="2" charset="-122"/>
                <a:ea typeface="华文中宋" panose="02010600040101010101" pitchFamily="2" charset="-122"/>
              </a:rPr>
              <a:t> top </a:t>
            </a:r>
            <a:r>
              <a:rPr lang="zh-CN" altLang="zh-CN" sz="2000" dirty="0">
                <a:latin typeface="华文中宋" panose="02010600040101010101" pitchFamily="2" charset="-122"/>
                <a:ea typeface="华文中宋" panose="02010600040101010101" pitchFamily="2" charset="-122"/>
              </a:rPr>
              <a:t>将会以最高的优先序执行</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c </a:t>
            </a:r>
            <a:r>
              <a:rPr lang="en-US" altLang="zh-CN" sz="2000" dirty="0">
                <a:latin typeface="华文中宋" panose="02010600040101010101" pitchFamily="2" charset="-122"/>
                <a:ea typeface="华文中宋" panose="02010600040101010101" pitchFamily="2" charset="-122"/>
              </a:rPr>
              <a:t>: </a:t>
            </a:r>
            <a:r>
              <a:rPr lang="zh-CN" altLang="zh-CN" sz="2000" dirty="0">
                <a:latin typeface="华文中宋" panose="02010600040101010101" pitchFamily="2" charset="-122"/>
                <a:ea typeface="华文中宋" panose="02010600040101010101" pitchFamily="2" charset="-122"/>
              </a:rPr>
              <a:t>切换显示模式，共有两种模式，一是只显示执行档的名称，另一种是显示完整的路径与名称</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S </a:t>
            </a:r>
            <a:r>
              <a:rPr lang="en-US" altLang="zh-CN" sz="2000" dirty="0">
                <a:latin typeface="华文中宋" panose="02010600040101010101" pitchFamily="2" charset="-122"/>
                <a:ea typeface="华文中宋" panose="02010600040101010101" pitchFamily="2" charset="-122"/>
              </a:rPr>
              <a:t>: </a:t>
            </a:r>
            <a:r>
              <a:rPr lang="zh-CN" altLang="zh-CN" sz="2000" dirty="0">
                <a:latin typeface="华文中宋" panose="02010600040101010101" pitchFamily="2" charset="-122"/>
                <a:ea typeface="华文中宋" panose="02010600040101010101" pitchFamily="2" charset="-122"/>
              </a:rPr>
              <a:t>累积模式，会将己完成或消失的子行程</a:t>
            </a:r>
            <a:r>
              <a:rPr lang="en-US" altLang="zh-CN" sz="2000" dirty="0">
                <a:latin typeface="华文中宋" panose="02010600040101010101" pitchFamily="2" charset="-122"/>
                <a:ea typeface="华文中宋" panose="02010600040101010101" pitchFamily="2" charset="-122"/>
              </a:rPr>
              <a:t> ( dead child process ) </a:t>
            </a:r>
            <a:r>
              <a:rPr lang="zh-CN" altLang="zh-CN" sz="2000" dirty="0">
                <a:latin typeface="华文中宋" panose="02010600040101010101" pitchFamily="2" charset="-122"/>
                <a:ea typeface="华文中宋" panose="02010600040101010101" pitchFamily="2" charset="-122"/>
              </a:rPr>
              <a:t>的</a:t>
            </a:r>
            <a:r>
              <a:rPr lang="en-US" altLang="zh-CN" sz="2000" dirty="0">
                <a:latin typeface="华文中宋" panose="02010600040101010101" pitchFamily="2" charset="-122"/>
                <a:ea typeface="华文中宋" panose="02010600040101010101" pitchFamily="2" charset="-122"/>
              </a:rPr>
              <a:t> CPU time </a:t>
            </a:r>
            <a:r>
              <a:rPr lang="zh-CN" altLang="zh-CN" sz="2000" dirty="0">
                <a:latin typeface="华文中宋" panose="02010600040101010101" pitchFamily="2" charset="-122"/>
                <a:ea typeface="华文中宋" panose="02010600040101010101" pitchFamily="2" charset="-122"/>
              </a:rPr>
              <a:t>累积起来</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s</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安全模式，将交谈式指令取消</a:t>
            </a:r>
            <a:r>
              <a:rPr lang="en-US" altLang="zh-CN" sz="2000" dirty="0">
                <a:latin typeface="华文中宋" panose="02010600040101010101" pitchFamily="2" charset="-122"/>
                <a:ea typeface="华文中宋" panose="02010600040101010101" pitchFamily="2" charset="-122"/>
              </a:rPr>
              <a:t>, </a:t>
            </a:r>
            <a:r>
              <a:rPr lang="zh-CN" altLang="zh-CN" sz="2000" dirty="0">
                <a:latin typeface="华文中宋" panose="02010600040101010101" pitchFamily="2" charset="-122"/>
                <a:ea typeface="华文中宋" panose="02010600040101010101" pitchFamily="2" charset="-122"/>
              </a:rPr>
              <a:t>避免潜在的危机</a:t>
            </a:r>
            <a:r>
              <a:rPr lang="zh-CN" altLang="en-US" sz="2000" dirty="0">
                <a:latin typeface="华文中宋" panose="02010600040101010101" pitchFamily="2" charset="-122"/>
                <a:ea typeface="华文中宋" panose="02010600040101010101" pitchFamily="2" charset="-122"/>
              </a:rPr>
              <a:t>；</a:t>
            </a:r>
            <a:r>
              <a:rPr lang="en-US" altLang="zh-CN" sz="2000" dirty="0" err="1">
                <a:highlight>
                  <a:srgbClr val="FFFF00"/>
                </a:highlight>
                <a:latin typeface="华文中宋" panose="02010600040101010101" pitchFamily="2" charset="-122"/>
                <a:ea typeface="华文中宋" panose="02010600040101010101" pitchFamily="2" charset="-122"/>
              </a:rPr>
              <a:t>i</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不显示任何闲置</a:t>
            </a:r>
            <a:r>
              <a:rPr lang="en-US" altLang="zh-CN" sz="2000" dirty="0">
                <a:latin typeface="华文中宋" panose="02010600040101010101" pitchFamily="2" charset="-122"/>
                <a:ea typeface="华文中宋" panose="02010600040101010101" pitchFamily="2" charset="-122"/>
              </a:rPr>
              <a:t> (idle) </a:t>
            </a:r>
            <a:r>
              <a:rPr lang="zh-CN" altLang="zh-CN" sz="2000" dirty="0">
                <a:latin typeface="华文中宋" panose="02010600040101010101" pitchFamily="2" charset="-122"/>
                <a:ea typeface="华文中宋" panose="02010600040101010101" pitchFamily="2" charset="-122"/>
              </a:rPr>
              <a:t>或无用</a:t>
            </a:r>
            <a:r>
              <a:rPr lang="en-US" altLang="zh-CN" sz="2000" dirty="0">
                <a:latin typeface="华文中宋" panose="02010600040101010101" pitchFamily="2" charset="-122"/>
                <a:ea typeface="华文中宋" panose="02010600040101010101" pitchFamily="2" charset="-122"/>
              </a:rPr>
              <a:t> (zombie) </a:t>
            </a:r>
            <a:r>
              <a:rPr lang="zh-CN" altLang="zh-CN" sz="2000" dirty="0">
                <a:latin typeface="华文中宋" panose="02010600040101010101" pitchFamily="2" charset="-122"/>
                <a:ea typeface="华文中宋" panose="02010600040101010101" pitchFamily="2" charset="-122"/>
              </a:rPr>
              <a:t>的行程</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n</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更新的次数，完成后将会退出</a:t>
            </a:r>
            <a:r>
              <a:rPr lang="en-US" altLang="zh-CN" sz="2000" dirty="0">
                <a:latin typeface="华文中宋" panose="02010600040101010101" pitchFamily="2" charset="-122"/>
                <a:ea typeface="华文中宋" panose="02010600040101010101" pitchFamily="2" charset="-122"/>
              </a:rPr>
              <a:t> top</a:t>
            </a:r>
            <a:r>
              <a:rPr lang="zh-CN" altLang="en-US"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b</a:t>
            </a:r>
            <a:r>
              <a:rPr lang="en-US" altLang="zh-CN" sz="2000" dirty="0">
                <a:latin typeface="华文中宋" panose="02010600040101010101" pitchFamily="2" charset="-122"/>
                <a:ea typeface="华文中宋" panose="02010600040101010101" pitchFamily="2" charset="-122"/>
              </a:rPr>
              <a:t> : </a:t>
            </a:r>
            <a:r>
              <a:rPr lang="zh-CN" altLang="zh-CN" sz="2000" dirty="0">
                <a:latin typeface="华文中宋" panose="02010600040101010101" pitchFamily="2" charset="-122"/>
                <a:ea typeface="华文中宋" panose="02010600040101010101" pitchFamily="2" charset="-122"/>
              </a:rPr>
              <a:t>批次档模式，搭配</a:t>
            </a:r>
            <a:r>
              <a:rPr lang="en-US" altLang="zh-CN" sz="2000" dirty="0">
                <a:latin typeface="华文中宋" panose="02010600040101010101" pitchFamily="2" charset="-122"/>
                <a:ea typeface="华文中宋" panose="02010600040101010101" pitchFamily="2" charset="-122"/>
              </a:rPr>
              <a:t> “n” </a:t>
            </a:r>
            <a:r>
              <a:rPr lang="zh-CN" altLang="zh-CN" sz="2000" dirty="0">
                <a:latin typeface="华文中宋" panose="02010600040101010101" pitchFamily="2" charset="-122"/>
                <a:ea typeface="华文中宋" panose="02010600040101010101" pitchFamily="2" charset="-122"/>
              </a:rPr>
              <a:t>参数一起使用，可以用来将</a:t>
            </a:r>
            <a:r>
              <a:rPr lang="en-US" altLang="zh-CN" sz="2000" dirty="0">
                <a:latin typeface="华文中宋" panose="02010600040101010101" pitchFamily="2" charset="-122"/>
                <a:ea typeface="华文中宋" panose="02010600040101010101" pitchFamily="2" charset="-122"/>
              </a:rPr>
              <a:t> top </a:t>
            </a:r>
            <a:r>
              <a:rPr lang="zh-CN" altLang="zh-CN" sz="2000" dirty="0">
                <a:latin typeface="华文中宋" panose="02010600040101010101" pitchFamily="2" charset="-122"/>
                <a:ea typeface="华文中宋" panose="02010600040101010101" pitchFamily="2" charset="-122"/>
              </a:rPr>
              <a:t>的结果输出到档案内</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r>
              <a:rPr lang="en-US" altLang="zh-CN" sz="2000" dirty="0" err="1">
                <a:solidFill>
                  <a:srgbClr val="FF0000"/>
                </a:solidFill>
                <a:latin typeface="华文中宋" panose="02010600040101010101" pitchFamily="2" charset="-122"/>
                <a:ea typeface="华文中宋" panose="02010600040101010101" pitchFamily="2" charset="-122"/>
              </a:rPr>
              <a:t>htop</a:t>
            </a:r>
            <a:r>
              <a:rPr lang="zh-CN" altLang="en-US" sz="2000" dirty="0">
                <a:latin typeface="华文中宋" panose="02010600040101010101" pitchFamily="2" charset="-122"/>
                <a:ea typeface="华文中宋" panose="02010600040101010101" pitchFamily="2" charset="-122"/>
              </a:rPr>
              <a:t>与</a:t>
            </a:r>
            <a:r>
              <a:rPr lang="en-US" altLang="zh-CN" sz="2000" dirty="0">
                <a:solidFill>
                  <a:srgbClr val="FF0000"/>
                </a:solidFill>
                <a:latin typeface="华文中宋" panose="02010600040101010101" pitchFamily="2" charset="-122"/>
                <a:ea typeface="华文中宋" panose="02010600040101010101" pitchFamily="2" charset="-122"/>
              </a:rPr>
              <a:t>top</a:t>
            </a:r>
            <a:r>
              <a:rPr lang="zh-CN" altLang="en-US" sz="2000" dirty="0">
                <a:latin typeface="华文中宋" panose="02010600040101010101" pitchFamily="2" charset="-122"/>
                <a:ea typeface="华文中宋" panose="02010600040101010101" pitchFamily="2" charset="-122"/>
              </a:rPr>
              <a:t>很类似，但是</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htop</a:t>
            </a:r>
            <a:r>
              <a:rPr lang="zh-CN" altLang="en-US" sz="2000" dirty="0">
                <a:highlight>
                  <a:srgbClr val="FFFF00"/>
                </a:highlight>
                <a:latin typeface="华文中宋" panose="02010600040101010101" pitchFamily="2" charset="-122"/>
                <a:ea typeface="华文中宋" panose="02010600040101010101" pitchFamily="2" charset="-122"/>
              </a:rPr>
              <a:t>是</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交互式</a:t>
            </a:r>
            <a:r>
              <a:rPr lang="zh-CN" altLang="en-US" sz="2000" dirty="0">
                <a:highlight>
                  <a:srgbClr val="FFFF00"/>
                </a:highlight>
                <a:latin typeface="华文中宋" panose="02010600040101010101" pitchFamily="2" charset="-122"/>
                <a:ea typeface="华文中宋" panose="02010600040101010101" pitchFamily="2" charset="-122"/>
              </a:rPr>
              <a:t>的文本模式的进程查看器</a:t>
            </a:r>
            <a:r>
              <a:rPr lang="zh-CN" altLang="en-US" sz="2000" dirty="0">
                <a:latin typeface="华文中宋" panose="02010600040101010101" pitchFamily="2" charset="-122"/>
                <a:ea typeface="华文中宋" panose="02010600040101010101" pitchFamily="2" charset="-122"/>
              </a:rPr>
              <a:t>。它通过文字图形化地显示</a:t>
            </a:r>
            <a:r>
              <a:rPr lang="zh-CN" altLang="en-US" sz="2000" dirty="0">
                <a:solidFill>
                  <a:srgbClr val="FF0000"/>
                </a:solidFill>
                <a:latin typeface="华文中宋" panose="02010600040101010101" pitchFamily="2" charset="-122"/>
                <a:ea typeface="华文中宋" panose="02010600040101010101" pitchFamily="2" charset="-122"/>
              </a:rPr>
              <a:t>每一个进程的</a:t>
            </a:r>
            <a:r>
              <a:rPr lang="en-US" altLang="zh-CN" sz="2000" dirty="0">
                <a:solidFill>
                  <a:srgbClr val="FF0000"/>
                </a:solidFill>
                <a:latin typeface="华文中宋" panose="02010600040101010101" pitchFamily="2" charset="-122"/>
                <a:ea typeface="华文中宋" panose="02010600040101010101" pitchFamily="2" charset="-122"/>
              </a:rPr>
              <a:t>CPU</a:t>
            </a:r>
            <a:r>
              <a:rPr lang="zh-CN" altLang="en-US" sz="2000" dirty="0">
                <a:solidFill>
                  <a:srgbClr val="FF0000"/>
                </a:solidFill>
                <a:latin typeface="华文中宋" panose="02010600040101010101" pitchFamily="2" charset="-122"/>
                <a:ea typeface="华文中宋" panose="02010600040101010101" pitchFamily="2" charset="-122"/>
              </a:rPr>
              <a:t>和内存使用量、</a:t>
            </a:r>
            <a:r>
              <a:rPr lang="en-US" altLang="zh-CN" sz="2000" dirty="0">
                <a:solidFill>
                  <a:srgbClr val="FF0000"/>
                </a:solidFill>
                <a:latin typeface="华文中宋" panose="02010600040101010101" pitchFamily="2" charset="-122"/>
                <a:ea typeface="华文中宋" panose="02010600040101010101" pitchFamily="2" charset="-122"/>
              </a:rPr>
              <a:t>swap</a:t>
            </a:r>
            <a:r>
              <a:rPr lang="zh-CN" altLang="en-US" sz="2000" dirty="0">
                <a:solidFill>
                  <a:srgbClr val="FF0000"/>
                </a:solidFill>
                <a:latin typeface="华文中宋" panose="02010600040101010101" pitchFamily="2" charset="-122"/>
                <a:ea typeface="华文中宋" panose="02010600040101010101" pitchFamily="2" charset="-122"/>
              </a:rPr>
              <a:t>使用量</a:t>
            </a:r>
            <a:r>
              <a:rPr lang="zh-CN" altLang="en-US" sz="2000" dirty="0">
                <a:latin typeface="华文中宋" panose="02010600040101010101" pitchFamily="2" charset="-122"/>
                <a:ea typeface="华文中宋" panose="02010600040101010101" pitchFamily="2" charset="-122"/>
              </a:rPr>
              <a:t>。使用上下光标键选择进程，</a:t>
            </a:r>
            <a:r>
              <a:rPr lang="en-US" altLang="zh-CN" sz="2000" dirty="0">
                <a:latin typeface="华文中宋" panose="02010600040101010101" pitchFamily="2" charset="-122"/>
                <a:ea typeface="华文中宋" panose="02010600040101010101" pitchFamily="2" charset="-122"/>
              </a:rPr>
              <a:t>F7</a:t>
            </a:r>
            <a:r>
              <a:rPr lang="zh-CN" altLang="en-US" sz="2000" dirty="0">
                <a:latin typeface="华文中宋" panose="02010600040101010101" pitchFamily="2" charset="-122"/>
                <a:ea typeface="华文中宋" panose="02010600040101010101" pitchFamily="2" charset="-122"/>
              </a:rPr>
              <a:t>和</a:t>
            </a:r>
            <a:r>
              <a:rPr lang="en-US" altLang="zh-CN" sz="2000" dirty="0">
                <a:latin typeface="华文中宋" panose="02010600040101010101" pitchFamily="2" charset="-122"/>
                <a:ea typeface="华文中宋" panose="02010600040101010101" pitchFamily="2" charset="-122"/>
              </a:rPr>
              <a:t>F8</a:t>
            </a:r>
            <a:r>
              <a:rPr lang="zh-CN" altLang="en-US" sz="2000" dirty="0">
                <a:latin typeface="华文中宋" panose="02010600040101010101" pitchFamily="2" charset="-122"/>
                <a:ea typeface="华文中宋" panose="02010600040101010101" pitchFamily="2" charset="-122"/>
              </a:rPr>
              <a:t>改变优先级，</a:t>
            </a:r>
            <a:r>
              <a:rPr lang="en-US" altLang="zh-CN" sz="2000" dirty="0">
                <a:latin typeface="华文中宋" panose="02010600040101010101" pitchFamily="2" charset="-122"/>
                <a:ea typeface="华文中宋" panose="02010600040101010101" pitchFamily="2" charset="-122"/>
              </a:rPr>
              <a:t>F9</a:t>
            </a:r>
            <a:r>
              <a:rPr lang="zh-CN" altLang="en-US" sz="2000" dirty="0">
                <a:latin typeface="华文中宋" panose="02010600040101010101" pitchFamily="2" charset="-122"/>
                <a:ea typeface="华文中宋" panose="02010600040101010101" pitchFamily="2" charset="-122"/>
              </a:rPr>
              <a:t>杀死进程。</a:t>
            </a:r>
            <a:r>
              <a:rPr lang="en-US" altLang="zh-CN" sz="2000" dirty="0">
                <a:highlight>
                  <a:srgbClr val="FFFF00"/>
                </a:highlight>
                <a:latin typeface="华文中宋" panose="02010600040101010101" pitchFamily="2" charset="-122"/>
                <a:ea typeface="华文中宋" panose="02010600040101010101" pitchFamily="2" charset="-122"/>
              </a:rPr>
              <a:t>top</a:t>
            </a:r>
            <a:r>
              <a:rPr lang="zh-CN" altLang="en-US" sz="2000" dirty="0">
                <a:highlight>
                  <a:srgbClr val="FFFF00"/>
                </a:highlight>
                <a:latin typeface="华文中宋" panose="02010600040101010101" pitchFamily="2" charset="-122"/>
                <a:ea typeface="华文中宋" panose="02010600040101010101" pitchFamily="2" charset="-122"/>
              </a:rPr>
              <a:t>不是系统默认安装的，所以</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需要额外安装</a:t>
            </a:r>
            <a:r>
              <a:rPr lang="zh-CN" altLang="en-US" sz="2000" dirty="0">
                <a:latin typeface="华文中宋" panose="02010600040101010101" pitchFamily="2" charset="-122"/>
                <a:ea typeface="华文中宋" panose="02010600040101010101" pitchFamily="2" charset="-122"/>
              </a:rPr>
              <a:t>。</a:t>
            </a:r>
            <a:endParaRPr lang="zh-CN"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2609767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使用</a:t>
            </a:r>
            <a:r>
              <a:rPr lang="en-US" altLang="zh-CN" b="1" dirty="0" err="1">
                <a:latin typeface="华文中宋" panose="02010600040101010101" pitchFamily="2" charset="-122"/>
                <a:ea typeface="华文中宋" panose="02010600040101010101" pitchFamily="2" charset="-122"/>
              </a:rPr>
              <a:t>lsof</a:t>
            </a:r>
            <a:r>
              <a:rPr lang="zh-CN" altLang="en-US" b="1" dirty="0">
                <a:latin typeface="华文中宋" panose="02010600040101010101" pitchFamily="2" charset="-122"/>
                <a:ea typeface="华文中宋" panose="02010600040101010101" pitchFamily="2" charset="-122"/>
              </a:rPr>
              <a:t>命令监控系统进程</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786063" y="2557463"/>
            <a:ext cx="10668000" cy="3715000"/>
          </a:xfrm>
        </p:spPr>
        <p:txBody>
          <a:bodyPr/>
          <a:lstStyle/>
          <a:p>
            <a:r>
              <a:rPr lang="en-US" altLang="zh-CN" dirty="0" err="1">
                <a:solidFill>
                  <a:srgbClr val="FF0000"/>
                </a:solidFill>
                <a:latin typeface="华文中宋" panose="02010600040101010101" pitchFamily="2" charset="-122"/>
                <a:ea typeface="华文中宋" panose="02010600040101010101" pitchFamily="2" charset="-122"/>
              </a:rPr>
              <a:t>lsof</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list open files</a:t>
            </a:r>
            <a:r>
              <a:rPr lang="zh-CN" altLang="en-US" dirty="0">
                <a:latin typeface="华文中宋" panose="02010600040101010101" pitchFamily="2" charset="-122"/>
                <a:ea typeface="华文中宋" panose="02010600040101010101" pitchFamily="2" charset="-122"/>
              </a:rPr>
              <a:t>）是一个列出当前系统打开文件的工具。</a:t>
            </a:r>
            <a:r>
              <a:rPr lang="en-US" altLang="zh-CN" dirty="0" err="1">
                <a:solidFill>
                  <a:srgbClr val="FF0000"/>
                </a:solidFill>
                <a:latin typeface="华文中宋" panose="02010600040101010101" pitchFamily="2" charset="-122"/>
                <a:ea typeface="华文中宋" panose="02010600040101010101" pitchFamily="2" charset="-122"/>
              </a:rPr>
              <a:t>lsof</a:t>
            </a:r>
            <a:r>
              <a:rPr lang="zh-CN" altLang="en-US" dirty="0">
                <a:latin typeface="华文中宋" panose="02010600040101010101" pitchFamily="2" charset="-122"/>
                <a:ea typeface="华文中宋" panose="02010600040101010101" pitchFamily="2" charset="-122"/>
              </a:rPr>
              <a:t>输出各列信息的意义如下：</a:t>
            </a:r>
          </a:p>
          <a:p>
            <a:r>
              <a:rPr lang="en-US" altLang="zh-CN" dirty="0">
                <a:solidFill>
                  <a:srgbClr val="FF0000"/>
                </a:solidFill>
                <a:latin typeface="华文中宋" panose="02010600040101010101" pitchFamily="2" charset="-122"/>
                <a:ea typeface="华文中宋" panose="02010600040101010101" pitchFamily="2" charset="-122"/>
              </a:rPr>
              <a:t>COMMAND</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进程的名称；</a:t>
            </a:r>
            <a:r>
              <a:rPr lang="en-US" altLang="zh-CN" dirty="0">
                <a:solidFill>
                  <a:srgbClr val="FF0000"/>
                </a:solidFill>
                <a:latin typeface="华文中宋" panose="02010600040101010101" pitchFamily="2" charset="-122"/>
                <a:ea typeface="华文中宋" panose="02010600040101010101" pitchFamily="2" charset="-122"/>
              </a:rPr>
              <a:t>PID</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进程标识符；</a:t>
            </a:r>
            <a:r>
              <a:rPr lang="en-US" altLang="zh-CN" dirty="0">
                <a:solidFill>
                  <a:srgbClr val="FF0000"/>
                </a:solidFill>
                <a:latin typeface="华文中宋" panose="02010600040101010101" pitchFamily="2" charset="-122"/>
                <a:ea typeface="华文中宋" panose="02010600040101010101" pitchFamily="2" charset="-122"/>
              </a:rPr>
              <a:t>USER</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进程所有者；</a:t>
            </a:r>
            <a:r>
              <a:rPr lang="en-US" altLang="zh-CN" dirty="0">
                <a:solidFill>
                  <a:srgbClr val="FF0000"/>
                </a:solidFill>
                <a:latin typeface="华文中宋" panose="02010600040101010101" pitchFamily="2" charset="-122"/>
                <a:ea typeface="华文中宋" panose="02010600040101010101" pitchFamily="2" charset="-122"/>
              </a:rPr>
              <a:t>DEVICE</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指定磁盘的名称；</a:t>
            </a:r>
            <a:r>
              <a:rPr lang="en-US" altLang="zh-CN" dirty="0">
                <a:solidFill>
                  <a:srgbClr val="FF0000"/>
                </a:solidFill>
                <a:latin typeface="华文中宋" panose="02010600040101010101" pitchFamily="2" charset="-122"/>
                <a:ea typeface="华文中宋" panose="02010600040101010101" pitchFamily="2" charset="-122"/>
              </a:rPr>
              <a:t>SIZE</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文件的大小；</a:t>
            </a:r>
            <a:r>
              <a:rPr lang="en-US" altLang="zh-CN" dirty="0">
                <a:solidFill>
                  <a:srgbClr val="FF0000"/>
                </a:solidFill>
                <a:latin typeface="华文中宋" panose="02010600040101010101" pitchFamily="2" charset="-122"/>
                <a:ea typeface="华文中宋" panose="02010600040101010101" pitchFamily="2" charset="-122"/>
              </a:rPr>
              <a:t>NODE</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索引节点（文件在磁盘上的标识）；</a:t>
            </a:r>
            <a:r>
              <a:rPr lang="en-US" altLang="zh-CN" dirty="0">
                <a:solidFill>
                  <a:srgbClr val="FF0000"/>
                </a:solidFill>
                <a:latin typeface="华文中宋" panose="02010600040101010101" pitchFamily="2" charset="-122"/>
                <a:ea typeface="华文中宋" panose="02010600040101010101" pitchFamily="2" charset="-122"/>
              </a:rPr>
              <a:t>NAME</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打开文件的确切名称；</a:t>
            </a:r>
            <a:r>
              <a:rPr lang="en-US" altLang="zh-CN" dirty="0">
                <a:solidFill>
                  <a:srgbClr val="FF0000"/>
                </a:solidFill>
                <a:latin typeface="华文中宋" panose="02010600040101010101" pitchFamily="2" charset="-122"/>
                <a:ea typeface="华文中宋" panose="02010600040101010101" pitchFamily="2" charset="-122"/>
              </a:rPr>
              <a:t>FD</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文件描述符，应用程序通过文件描述符识别该文件。如</a:t>
            </a:r>
            <a:r>
              <a:rPr lang="en-US" altLang="zh-CN" dirty="0" err="1">
                <a:latin typeface="华文中宋" panose="02010600040101010101" pitchFamily="2" charset="-122"/>
                <a:ea typeface="华文中宋" panose="02010600040101010101" pitchFamily="2" charset="-122"/>
              </a:rPr>
              <a:t>cwd</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txt</a:t>
            </a:r>
            <a:r>
              <a:rPr lang="zh-CN" altLang="en-US" dirty="0">
                <a:latin typeface="华文中宋" panose="02010600040101010101" pitchFamily="2" charset="-122"/>
                <a:ea typeface="华文中宋" panose="02010600040101010101" pitchFamily="2" charset="-122"/>
              </a:rPr>
              <a:t>等；</a:t>
            </a:r>
            <a:r>
              <a:rPr lang="en-US" altLang="zh-CN" dirty="0">
                <a:solidFill>
                  <a:srgbClr val="FF0000"/>
                </a:solidFill>
                <a:latin typeface="华文中宋" panose="02010600040101010101" pitchFamily="2" charset="-122"/>
                <a:ea typeface="华文中宋" panose="02010600040101010101" pitchFamily="2" charset="-122"/>
              </a:rPr>
              <a:t>TYPE</a:t>
            </a:r>
            <a:r>
              <a:rPr lang="zh-CN" altLang="en-US" dirty="0">
                <a:solidFill>
                  <a:srgbClr val="FF0000"/>
                </a:solidFill>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文件类型，如</a:t>
            </a:r>
            <a:r>
              <a:rPr lang="en-US" altLang="zh-CN" dirty="0">
                <a:latin typeface="华文中宋" panose="02010600040101010101" pitchFamily="2" charset="-122"/>
                <a:ea typeface="华文中宋" panose="02010600040101010101" pitchFamily="2" charset="-122"/>
              </a:rPr>
              <a:t>DIR</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REG</a:t>
            </a:r>
            <a:r>
              <a:rPr lang="zh-CN" altLang="en-US" dirty="0">
                <a:latin typeface="华文中宋" panose="02010600040101010101" pitchFamily="2" charset="-122"/>
                <a:ea typeface="华文中宋" panose="02010600040101010101" pitchFamily="2" charset="-122"/>
              </a:rPr>
              <a:t>等常见的文件类型。</a:t>
            </a:r>
          </a:p>
        </p:txBody>
      </p:sp>
    </p:spTree>
    <p:extLst>
      <p:ext uri="{BB962C8B-B14F-4D97-AF65-F5344CB8AC3E}">
        <p14:creationId xmlns:p14="http://schemas.microsoft.com/office/powerpoint/2010/main" val="34645630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使用</a:t>
            </a:r>
            <a:r>
              <a:rPr lang="en-US" altLang="zh-CN" b="1" dirty="0" err="1">
                <a:latin typeface="华文中宋" panose="02010600040101010101" pitchFamily="2" charset="-122"/>
                <a:ea typeface="华文中宋" panose="02010600040101010101" pitchFamily="2" charset="-122"/>
              </a:rPr>
              <a:t>lsof</a:t>
            </a:r>
            <a:r>
              <a:rPr lang="zh-CN" altLang="en-US" b="1" dirty="0">
                <a:latin typeface="华文中宋" panose="02010600040101010101" pitchFamily="2" charset="-122"/>
                <a:ea typeface="华文中宋" panose="02010600040101010101" pitchFamily="2" charset="-122"/>
              </a:rPr>
              <a:t>命令监控系统进程</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1074821" y="2438401"/>
            <a:ext cx="10282990" cy="3930316"/>
          </a:xfrm>
        </p:spPr>
        <p:txBody>
          <a:bodyPr/>
          <a:lstStyle/>
          <a:p>
            <a:r>
              <a:rPr lang="en-US" altLang="zh-CN" dirty="0" err="1">
                <a:solidFill>
                  <a:srgbClr val="FF0000"/>
                </a:solidFill>
                <a:latin typeface="华文中宋" panose="02010600040101010101" pitchFamily="2" charset="-122"/>
                <a:ea typeface="华文中宋" panose="02010600040101010101" pitchFamily="2" charset="-122"/>
              </a:rPr>
              <a:t>lsof</a:t>
            </a:r>
            <a:r>
              <a:rPr lang="zh-CN" altLang="en-US" dirty="0">
                <a:latin typeface="华文中宋" panose="02010600040101010101" pitchFamily="2" charset="-122"/>
                <a:ea typeface="华文中宋" panose="02010600040101010101" pitchFamily="2" charset="-122"/>
              </a:rPr>
              <a:t>语法格式是：</a:t>
            </a:r>
            <a:r>
              <a:rPr lang="en-US" altLang="zh-CN" i="1" dirty="0" err="1">
                <a:highlight>
                  <a:srgbClr val="FFFF00"/>
                </a:highlight>
                <a:latin typeface="华文中宋" panose="02010600040101010101" pitchFamily="2" charset="-122"/>
                <a:ea typeface="华文中宋" panose="02010600040101010101" pitchFamily="2" charset="-122"/>
              </a:rPr>
              <a:t>lsof</a:t>
            </a:r>
            <a:r>
              <a:rPr lang="en-US" altLang="zh-CN" i="1" dirty="0">
                <a:highlight>
                  <a:srgbClr val="FFFF00"/>
                </a:highlight>
                <a:latin typeface="华文中宋" panose="02010600040101010101" pitchFamily="2" charset="-122"/>
                <a:ea typeface="华文中宋" panose="02010600040101010101" pitchFamily="2" charset="-122"/>
              </a:rPr>
              <a:t> </a:t>
            </a:r>
            <a:r>
              <a:rPr lang="zh-CN" altLang="en-US" i="1" dirty="0">
                <a:highlight>
                  <a:srgbClr val="FFFF00"/>
                </a:highlight>
                <a:latin typeface="华文中宋" panose="02010600040101010101" pitchFamily="2" charset="-122"/>
                <a:ea typeface="华文中宋" panose="02010600040101010101" pitchFamily="2" charset="-122"/>
              </a:rPr>
              <a:t>［</a:t>
            </a:r>
            <a:r>
              <a:rPr lang="en-US" altLang="zh-CN" i="1" dirty="0">
                <a:highlight>
                  <a:srgbClr val="FFFF00"/>
                </a:highlight>
                <a:latin typeface="华文中宋" panose="02010600040101010101" pitchFamily="2" charset="-122"/>
                <a:ea typeface="华文中宋" panose="02010600040101010101" pitchFamily="2" charset="-122"/>
              </a:rPr>
              <a:t>options</a:t>
            </a:r>
            <a:r>
              <a:rPr lang="zh-CN" altLang="en-US" i="1" dirty="0">
                <a:highlight>
                  <a:srgbClr val="FFFF00"/>
                </a:highlight>
                <a:latin typeface="华文中宋" panose="02010600040101010101" pitchFamily="2" charset="-122"/>
                <a:ea typeface="华文中宋" panose="02010600040101010101" pitchFamily="2" charset="-122"/>
              </a:rPr>
              <a:t>］ </a:t>
            </a:r>
            <a:r>
              <a:rPr lang="en-US" altLang="zh-CN" i="1" dirty="0">
                <a:highlight>
                  <a:srgbClr val="FFFF00"/>
                </a:highlight>
                <a:latin typeface="华文中宋" panose="02010600040101010101" pitchFamily="2" charset="-122"/>
                <a:ea typeface="华文中宋" panose="02010600040101010101" pitchFamily="2" charset="-122"/>
              </a:rPr>
              <a:t>filename</a:t>
            </a:r>
            <a:endParaRPr lang="zh-CN" altLang="en-US" dirty="0">
              <a:highlight>
                <a:srgbClr val="FFFF00"/>
              </a:highlight>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命令参数：</a:t>
            </a:r>
          </a:p>
          <a:p>
            <a:r>
              <a:rPr lang="en-US" altLang="zh-CN" dirty="0">
                <a:solidFill>
                  <a:srgbClr val="FF0000"/>
                </a:solidFill>
                <a:latin typeface="华文中宋" panose="02010600040101010101" pitchFamily="2" charset="-122"/>
                <a:ea typeface="华文中宋" panose="02010600040101010101" pitchFamily="2" charset="-122"/>
              </a:rPr>
              <a:t>-a</a:t>
            </a:r>
            <a:r>
              <a:rPr lang="zh-CN" altLang="en-US" dirty="0">
                <a:latin typeface="华文中宋" panose="02010600040101010101" pitchFamily="2" charset="-122"/>
                <a:ea typeface="华文中宋" panose="02010600040101010101" pitchFamily="2" charset="-122"/>
              </a:rPr>
              <a:t>：列出打开文件存在的进程；</a:t>
            </a:r>
            <a:r>
              <a:rPr lang="en-US" altLang="zh-CN" dirty="0">
                <a:solidFill>
                  <a:srgbClr val="FF0000"/>
                </a:solidFill>
                <a:latin typeface="华文中宋" panose="02010600040101010101" pitchFamily="2" charset="-122"/>
                <a:ea typeface="华文中宋" panose="02010600040101010101" pitchFamily="2" charset="-122"/>
              </a:rPr>
              <a:t>-c</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进程名</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：列出指定进程所打开的文件；</a:t>
            </a:r>
            <a:r>
              <a:rPr lang="en-US" altLang="zh-CN" dirty="0">
                <a:solidFill>
                  <a:srgbClr val="FF0000"/>
                </a:solidFill>
                <a:latin typeface="华文中宋" panose="02010600040101010101" pitchFamily="2" charset="-122"/>
                <a:ea typeface="华文中宋" panose="02010600040101010101" pitchFamily="2" charset="-122"/>
              </a:rPr>
              <a:t>-g</a:t>
            </a:r>
            <a:r>
              <a:rPr lang="zh-CN" altLang="en-US" dirty="0">
                <a:latin typeface="华文中宋" panose="02010600040101010101" pitchFamily="2" charset="-122"/>
                <a:ea typeface="华文中宋" panose="02010600040101010101" pitchFamily="2" charset="-122"/>
              </a:rPr>
              <a:t>：列出</a:t>
            </a:r>
            <a:r>
              <a:rPr lang="en-US" altLang="zh-CN" dirty="0">
                <a:latin typeface="华文中宋" panose="02010600040101010101" pitchFamily="2" charset="-122"/>
                <a:ea typeface="华文中宋" panose="02010600040101010101" pitchFamily="2" charset="-122"/>
              </a:rPr>
              <a:t>GID</a:t>
            </a:r>
            <a:r>
              <a:rPr lang="zh-CN" altLang="en-US" dirty="0">
                <a:latin typeface="华文中宋" panose="02010600040101010101" pitchFamily="2" charset="-122"/>
                <a:ea typeface="华文中宋" panose="02010600040101010101" pitchFamily="2" charset="-122"/>
              </a:rPr>
              <a:t>号进程详情；</a:t>
            </a:r>
            <a:r>
              <a:rPr lang="en-US" altLang="zh-CN" dirty="0">
                <a:solidFill>
                  <a:srgbClr val="FF0000"/>
                </a:solidFill>
                <a:latin typeface="华文中宋" panose="02010600040101010101" pitchFamily="2" charset="-122"/>
                <a:ea typeface="华文中宋" panose="02010600040101010101" pitchFamily="2" charset="-122"/>
              </a:rPr>
              <a:t>-d</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文件号</a:t>
            </a:r>
            <a:r>
              <a:rPr lang="en-US" altLang="zh-CN" dirty="0">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：列出占用该文件号的进程；</a:t>
            </a:r>
            <a:r>
              <a:rPr lang="en-US" altLang="zh-CN" dirty="0">
                <a:solidFill>
                  <a:srgbClr val="FF0000"/>
                </a:solidFill>
                <a:latin typeface="华文中宋" panose="02010600040101010101" pitchFamily="2" charset="-122"/>
                <a:ea typeface="华文中宋" panose="02010600040101010101" pitchFamily="2" charset="-122"/>
              </a:rPr>
              <a:t>+d</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目录</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：列出目录下被打开的文件；</a:t>
            </a:r>
            <a:r>
              <a:rPr lang="en-US" altLang="zh-CN" dirty="0">
                <a:solidFill>
                  <a:srgbClr val="FF0000"/>
                </a:solidFill>
                <a:latin typeface="华文中宋" panose="02010600040101010101" pitchFamily="2" charset="-122"/>
                <a:ea typeface="华文中宋" panose="02010600040101010101" pitchFamily="2" charset="-122"/>
              </a:rPr>
              <a:t>+D</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目录</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：递归列出目录下被打开的文件；</a:t>
            </a:r>
            <a:r>
              <a:rPr lang="en-US" altLang="zh-CN" dirty="0">
                <a:solidFill>
                  <a:srgbClr val="FF0000"/>
                </a:solidFill>
                <a:latin typeface="华文中宋" panose="02010600040101010101" pitchFamily="2" charset="-122"/>
                <a:ea typeface="华文中宋" panose="02010600040101010101" pitchFamily="2" charset="-122"/>
              </a:rPr>
              <a:t>-n</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目录</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：列出使用</a:t>
            </a:r>
            <a:r>
              <a:rPr lang="en-US" altLang="zh-CN" dirty="0">
                <a:latin typeface="华文中宋" panose="02010600040101010101" pitchFamily="2" charset="-122"/>
                <a:ea typeface="华文中宋" panose="02010600040101010101" pitchFamily="2" charset="-122"/>
              </a:rPr>
              <a:t>NFS</a:t>
            </a:r>
            <a:r>
              <a:rPr lang="zh-CN" altLang="en-US" dirty="0">
                <a:latin typeface="华文中宋" panose="02010600040101010101" pitchFamily="2" charset="-122"/>
                <a:ea typeface="华文中宋" panose="02010600040101010101" pitchFamily="2" charset="-122"/>
              </a:rPr>
              <a:t>的文件；</a:t>
            </a:r>
            <a:r>
              <a:rPr lang="en-US" altLang="zh-CN" dirty="0">
                <a:solidFill>
                  <a:srgbClr val="FF0000"/>
                </a:solidFill>
                <a:latin typeface="华文中宋" panose="02010600040101010101" pitchFamily="2" charset="-122"/>
                <a:ea typeface="华文中宋" panose="02010600040101010101" pitchFamily="2" charset="-122"/>
              </a:rPr>
              <a:t>-</a:t>
            </a:r>
            <a:r>
              <a:rPr lang="en-US" altLang="zh-CN" dirty="0" err="1">
                <a:solidFill>
                  <a:srgbClr val="FF0000"/>
                </a:solidFill>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条件</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：列出符合条件的网络进程。（</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6</a:t>
            </a:r>
            <a:r>
              <a:rPr lang="zh-CN" altLang="en-US" dirty="0">
                <a:latin typeface="华文中宋" panose="02010600040101010101" pitchFamily="2" charset="-122"/>
                <a:ea typeface="华文中宋" panose="02010600040101010101" pitchFamily="2" charset="-122"/>
              </a:rPr>
              <a:t>、协议、</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端口、 </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ip</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-p</a:t>
            </a:r>
            <a:r>
              <a:rPr lang="en-US" altLang="zh-CN" dirty="0">
                <a:latin typeface="华文中宋" panose="02010600040101010101" pitchFamily="2" charset="-122"/>
                <a:ea typeface="华文中宋" panose="02010600040101010101" pitchFamily="2" charset="-122"/>
              </a:rPr>
              <a:t>&lt;</a:t>
            </a:r>
            <a:r>
              <a:rPr lang="zh-CN" altLang="en-US" dirty="0">
                <a:latin typeface="华文中宋" panose="02010600040101010101" pitchFamily="2" charset="-122"/>
                <a:ea typeface="华文中宋" panose="02010600040101010101" pitchFamily="2" charset="-122"/>
              </a:rPr>
              <a:t>进程号</a:t>
            </a:r>
            <a:r>
              <a:rPr lang="en-US" altLang="zh-CN" dirty="0">
                <a:latin typeface="华文中宋" panose="02010600040101010101" pitchFamily="2" charset="-122"/>
                <a:ea typeface="华文中宋" panose="02010600040101010101" pitchFamily="2" charset="-122"/>
              </a:rPr>
              <a:t>&gt; </a:t>
            </a:r>
            <a:r>
              <a:rPr lang="zh-CN" altLang="en-US" dirty="0">
                <a:latin typeface="华文中宋" panose="02010600040101010101" pitchFamily="2" charset="-122"/>
                <a:ea typeface="华文中宋" panose="02010600040101010101" pitchFamily="2" charset="-122"/>
              </a:rPr>
              <a:t>：列出指定进程号所打开的文件；</a:t>
            </a:r>
            <a:r>
              <a:rPr lang="en-US" altLang="zh-CN" dirty="0">
                <a:solidFill>
                  <a:srgbClr val="FF0000"/>
                </a:solidFill>
                <a:latin typeface="华文中宋" panose="02010600040101010101" pitchFamily="2" charset="-122"/>
                <a:ea typeface="华文中宋" panose="02010600040101010101" pitchFamily="2" charset="-122"/>
              </a:rPr>
              <a:t>-u</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：列出</a:t>
            </a:r>
            <a:r>
              <a:rPr lang="en-US" altLang="zh-CN" dirty="0">
                <a:latin typeface="华文中宋" panose="02010600040101010101" pitchFamily="2" charset="-122"/>
                <a:ea typeface="华文中宋" panose="02010600040101010101" pitchFamily="2" charset="-122"/>
              </a:rPr>
              <a:t>UID</a:t>
            </a:r>
            <a:r>
              <a:rPr lang="zh-CN" altLang="en-US" dirty="0">
                <a:latin typeface="华文中宋" panose="02010600040101010101" pitchFamily="2" charset="-122"/>
                <a:ea typeface="华文中宋" panose="02010600040101010101" pitchFamily="2" charset="-122"/>
              </a:rPr>
              <a:t>号进程详情；</a:t>
            </a:r>
            <a:r>
              <a:rPr lang="en-US" altLang="zh-CN" dirty="0">
                <a:solidFill>
                  <a:srgbClr val="FF0000"/>
                </a:solidFill>
                <a:latin typeface="华文中宋" panose="02010600040101010101" pitchFamily="2" charset="-122"/>
                <a:ea typeface="华文中宋" panose="02010600040101010101" pitchFamily="2" charset="-122"/>
              </a:rPr>
              <a:t>-h</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：显示帮助信息；</a:t>
            </a:r>
            <a:r>
              <a:rPr lang="en-US" altLang="zh-CN" dirty="0">
                <a:solidFill>
                  <a:srgbClr val="FF0000"/>
                </a:solidFill>
                <a:latin typeface="华文中宋" panose="02010600040101010101" pitchFamily="2" charset="-122"/>
                <a:ea typeface="华文中宋" panose="02010600040101010101" pitchFamily="2" charset="-122"/>
              </a:rPr>
              <a:t>-v</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：显示版本信息。</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010526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1705" y="569495"/>
            <a:ext cx="9601200" cy="1303337"/>
          </a:xfrm>
        </p:spPr>
        <p:txBody>
          <a:bodyPr/>
          <a:lstStyle/>
          <a:p>
            <a:r>
              <a:rPr lang="en-US" altLang="zh-CN" kern="1800" dirty="0">
                <a:latin typeface="Times New Roman"/>
                <a:ea typeface="黑体"/>
              </a:rPr>
              <a:t>10.3  </a:t>
            </a:r>
            <a:r>
              <a:rPr lang="zh-CN" altLang="en-US" kern="1800" dirty="0">
                <a:latin typeface="Times New Roman"/>
                <a:ea typeface="黑体"/>
              </a:rPr>
              <a:t>向进程发送信号</a:t>
            </a:r>
            <a:endParaRPr lang="zh-CN" altLang="en-US" dirty="0"/>
          </a:p>
        </p:txBody>
      </p:sp>
      <p:sp>
        <p:nvSpPr>
          <p:cNvPr id="3" name="内容占位符 2"/>
          <p:cNvSpPr>
            <a:spLocks noGrp="1"/>
          </p:cNvSpPr>
          <p:nvPr>
            <p:ph idx="1"/>
          </p:nvPr>
        </p:nvSpPr>
        <p:spPr>
          <a:xfrm>
            <a:off x="753979" y="2438400"/>
            <a:ext cx="10732168" cy="3850105"/>
          </a:xfrm>
        </p:spPr>
        <p:txBody>
          <a:bodyPr/>
          <a:lstStyle/>
          <a:p>
            <a:pPr lvl="0"/>
            <a:r>
              <a:rPr lang="en-US" altLang="zh-CN" sz="2000" dirty="0">
                <a:latin typeface="华文中宋" panose="02010600040101010101" pitchFamily="2" charset="-122"/>
                <a:ea typeface="华文中宋" panose="02010600040101010101" pitchFamily="2" charset="-122"/>
              </a:rPr>
              <a:t>1.</a:t>
            </a:r>
            <a:r>
              <a:rPr lang="en-US" altLang="zh-CN" sz="2000" dirty="0">
                <a:solidFill>
                  <a:srgbClr val="FF0000"/>
                </a:solidFill>
                <a:latin typeface="华文中宋" panose="02010600040101010101" pitchFamily="2" charset="-122"/>
                <a:ea typeface="华文中宋" panose="02010600040101010101" pitchFamily="2" charset="-122"/>
              </a:rPr>
              <a:t>Kill</a:t>
            </a:r>
            <a:r>
              <a:rPr lang="zh-CN" altLang="en-US" sz="2000" dirty="0">
                <a:solidFill>
                  <a:srgbClr val="FF0000"/>
                </a:solidFill>
                <a:latin typeface="华文中宋" panose="02010600040101010101" pitchFamily="2" charset="-122"/>
                <a:ea typeface="华文中宋" panose="02010600040101010101" pitchFamily="2" charset="-122"/>
              </a:rPr>
              <a:t>命令</a:t>
            </a:r>
            <a:r>
              <a:rPr lang="en-US" altLang="zh-CN" sz="2000" dirty="0">
                <a:latin typeface="华文中宋" panose="02010600040101010101" pitchFamily="2" charset="-122"/>
                <a:ea typeface="华文中宋" panose="02010600040101010101" pitchFamily="2" charset="-122"/>
              </a:rPr>
              <a:t>——</a:t>
            </a:r>
            <a:r>
              <a:rPr lang="zh-CN" altLang="en-US" sz="2000" dirty="0">
                <a:highlight>
                  <a:srgbClr val="FFFF00"/>
                </a:highlight>
                <a:latin typeface="华文中宋" panose="02010600040101010101" pitchFamily="2" charset="-122"/>
                <a:ea typeface="华文中宋" panose="02010600040101010101" pitchFamily="2" charset="-122"/>
              </a:rPr>
              <a:t>向指定进程发送某种信号以使其终止运行</a:t>
            </a:r>
            <a:r>
              <a:rPr lang="zh-CN" altLang="en-US" sz="2000" dirty="0">
                <a:latin typeface="华文中宋" panose="02010600040101010101" pitchFamily="2" charset="-122"/>
                <a:ea typeface="华文中宋" panose="02010600040101010101" pitchFamily="2" charset="-122"/>
              </a:rPr>
              <a:t>。</a:t>
            </a:r>
            <a:r>
              <a:rPr lang="en-US" altLang="zh-CN" sz="2000" b="1" dirty="0">
                <a:latin typeface="华文中宋" panose="02010600040101010101" pitchFamily="2" charset="-122"/>
                <a:ea typeface="华文中宋" panose="02010600040101010101" pitchFamily="2" charset="-122"/>
              </a:rPr>
              <a:t>kill</a:t>
            </a:r>
            <a:r>
              <a:rPr lang="zh-CN" altLang="en-US" sz="2000" b="1" dirty="0">
                <a:latin typeface="华文中宋" panose="02010600040101010101" pitchFamily="2" charset="-122"/>
                <a:ea typeface="华文中宋" panose="02010600040101010101" pitchFamily="2" charset="-122"/>
              </a:rPr>
              <a:t>命令</a:t>
            </a:r>
            <a:r>
              <a:rPr lang="zh-CN" altLang="en-US" sz="2000" dirty="0">
                <a:latin typeface="华文中宋" panose="02010600040101010101" pitchFamily="2" charset="-122"/>
                <a:ea typeface="华文中宋" panose="02010600040101010101" pitchFamily="2" charset="-122"/>
              </a:rPr>
              <a:t>默认的信息为</a:t>
            </a:r>
            <a:r>
              <a:rPr lang="en-US" altLang="zh-CN" sz="2000" dirty="0">
                <a:latin typeface="华文中宋" panose="02010600040101010101" pitchFamily="2" charset="-122"/>
                <a:ea typeface="华文中宋" panose="02010600040101010101" pitchFamily="2" charset="-122"/>
              </a:rPr>
              <a:t>SIGTERM(15)</a:t>
            </a:r>
            <a:r>
              <a:rPr lang="zh-CN" altLang="en-US" sz="2000" dirty="0">
                <a:latin typeface="华文中宋" panose="02010600040101010101" pitchFamily="2" charset="-122"/>
                <a:ea typeface="华文中宋" panose="02010600040101010101" pitchFamily="2" charset="-122"/>
              </a:rPr>
              <a:t>，可将指定程序终止。若仍无法终止该程序，可使用</a:t>
            </a:r>
            <a:r>
              <a:rPr lang="en-US" altLang="zh-CN" sz="2000" dirty="0">
                <a:latin typeface="华文中宋" panose="02010600040101010101" pitchFamily="2" charset="-122"/>
                <a:ea typeface="华文中宋" panose="02010600040101010101" pitchFamily="2" charset="-122"/>
              </a:rPr>
              <a:t>SIGKILL(9)</a:t>
            </a:r>
            <a:r>
              <a:rPr lang="zh-CN" altLang="en-US" sz="2000" dirty="0">
                <a:latin typeface="华文中宋" panose="02010600040101010101" pitchFamily="2" charset="-122"/>
                <a:ea typeface="华文中宋" panose="02010600040101010101" pitchFamily="2" charset="-122"/>
              </a:rPr>
              <a:t>信息尝试强制删除程序。程序或工作的编号可利用</a:t>
            </a:r>
            <a:r>
              <a:rPr lang="en-US" altLang="zh-CN" sz="2000" dirty="0">
                <a:latin typeface="华文中宋" panose="02010600040101010101" pitchFamily="2" charset="-122"/>
                <a:ea typeface="华文中宋" panose="02010600040101010101" pitchFamily="2" charset="-122"/>
              </a:rPr>
              <a:t>ps</a:t>
            </a:r>
            <a:r>
              <a:rPr lang="zh-CN" altLang="en-US" sz="2000" dirty="0">
                <a:latin typeface="华文中宋" panose="02010600040101010101" pitchFamily="2" charset="-122"/>
                <a:ea typeface="华文中宋" panose="02010600040101010101" pitchFamily="2" charset="-122"/>
              </a:rPr>
              <a:t>指令或</a:t>
            </a:r>
            <a:r>
              <a:rPr lang="en-US" altLang="zh-CN" sz="2000" dirty="0">
                <a:latin typeface="华文中宋" panose="02010600040101010101" pitchFamily="2" charset="-122"/>
                <a:ea typeface="华文中宋" panose="02010600040101010101" pitchFamily="2" charset="-122"/>
              </a:rPr>
              <a:t>job</a:t>
            </a:r>
            <a:r>
              <a:rPr lang="zh-CN" altLang="en-US" sz="2000" dirty="0">
                <a:latin typeface="华文中宋" panose="02010600040101010101" pitchFamily="2" charset="-122"/>
                <a:ea typeface="华文中宋" panose="02010600040101010101" pitchFamily="2" charset="-122"/>
              </a:rPr>
              <a:t>指令查看。</a:t>
            </a:r>
          </a:p>
          <a:p>
            <a:pPr lvl="0"/>
            <a:r>
              <a:rPr lang="en-US" altLang="zh-CN" sz="2000" dirty="0">
                <a:latin typeface="华文中宋" panose="02010600040101010101" pitchFamily="2" charset="-122"/>
                <a:ea typeface="华文中宋" panose="02010600040101010101" pitchFamily="2" charset="-122"/>
              </a:rPr>
              <a:t>kill</a:t>
            </a:r>
            <a:r>
              <a:rPr lang="zh-CN" altLang="en-US" sz="2000" dirty="0">
                <a:latin typeface="华文中宋" panose="02010600040101010101" pitchFamily="2" charset="-122"/>
                <a:ea typeface="华文中宋" panose="02010600040101010101" pitchFamily="2" charset="-122"/>
              </a:rPr>
              <a:t>命令的标准语法如下：</a:t>
            </a:r>
            <a:r>
              <a:rPr lang="en-US" altLang="zh-CN" sz="2000" dirty="0">
                <a:highlight>
                  <a:srgbClr val="FFFF00"/>
                </a:highlight>
                <a:latin typeface="华文中宋" panose="02010600040101010101" pitchFamily="2" charset="-122"/>
                <a:ea typeface="华文中宋" panose="02010600040101010101" pitchFamily="2" charset="-122"/>
              </a:rPr>
              <a:t>kill [-signal] </a:t>
            </a:r>
            <a:r>
              <a:rPr lang="en-US" altLang="zh-CN" sz="2000" i="1" dirty="0" err="1">
                <a:highlight>
                  <a:srgbClr val="FFFF00"/>
                </a:highlight>
                <a:latin typeface="华文中宋" panose="02010600040101010101" pitchFamily="2" charset="-122"/>
                <a:ea typeface="华文中宋" panose="02010600040101010101" pitchFamily="2" charset="-122"/>
              </a:rPr>
              <a:t>pid</a:t>
            </a:r>
            <a:endParaRPr lang="en-US" altLang="zh-CN" sz="2000" i="1" dirty="0">
              <a:highlight>
                <a:srgbClr val="FFFF00"/>
              </a:highlight>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2.Kill</a:t>
            </a:r>
            <a:r>
              <a:rPr lang="zh-CN" altLang="en-US" sz="2000" dirty="0">
                <a:latin typeface="华文中宋" panose="02010600040101010101" pitchFamily="2" charset="-122"/>
                <a:ea typeface="华文中宋" panose="02010600040101010101" pitchFamily="2" charset="-122"/>
              </a:rPr>
              <a:t>几个常用信号及其编号：</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solidFill>
                  <a:srgbClr val="FF0000"/>
                </a:solidFill>
                <a:latin typeface="华文中宋" panose="02010600040101010101" pitchFamily="2" charset="-122"/>
                <a:ea typeface="华文中宋" panose="02010600040101010101" pitchFamily="2" charset="-122"/>
              </a:rPr>
              <a:t>HUP 1 </a:t>
            </a:r>
            <a:r>
              <a:rPr lang="zh-CN" altLang="en-US" sz="2000" dirty="0">
                <a:latin typeface="华文中宋" panose="02010600040101010101" pitchFamily="2" charset="-122"/>
                <a:ea typeface="华文中宋" panose="02010600040101010101" pitchFamily="2" charset="-122"/>
              </a:rPr>
              <a:t>终端断线； </a:t>
            </a:r>
            <a:r>
              <a:rPr lang="en-US" altLang="zh-CN" sz="2000" dirty="0">
                <a:solidFill>
                  <a:srgbClr val="FF0000"/>
                </a:solidFill>
                <a:latin typeface="华文中宋" panose="02010600040101010101" pitchFamily="2" charset="-122"/>
                <a:ea typeface="华文中宋" panose="02010600040101010101" pitchFamily="2" charset="-122"/>
              </a:rPr>
              <a:t>INT 2</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中断（同 </a:t>
            </a:r>
            <a:r>
              <a:rPr lang="en-US" altLang="zh-CN" sz="2000" dirty="0">
                <a:latin typeface="华文中宋" panose="02010600040101010101" pitchFamily="2" charset="-122"/>
                <a:ea typeface="华文中宋" panose="02010600040101010101" pitchFamily="2" charset="-122"/>
              </a:rPr>
              <a:t>Ctrl + C</a:t>
            </a:r>
            <a:r>
              <a:rPr lang="zh-CN" altLang="en-US" sz="2000" dirty="0">
                <a:latin typeface="华文中宋" panose="02010600040101010101" pitchFamily="2" charset="-122"/>
                <a:ea typeface="华文中宋" panose="02010600040101010101" pitchFamily="2" charset="-122"/>
              </a:rPr>
              <a:t>）； </a:t>
            </a:r>
            <a:r>
              <a:rPr lang="en-US" altLang="zh-CN" sz="2000" dirty="0">
                <a:solidFill>
                  <a:srgbClr val="FF0000"/>
                </a:solidFill>
                <a:latin typeface="华文中宋" panose="02010600040101010101" pitchFamily="2" charset="-122"/>
                <a:ea typeface="华文中宋" panose="02010600040101010101" pitchFamily="2" charset="-122"/>
              </a:rPr>
              <a:t>QUIT 3 </a:t>
            </a:r>
            <a:r>
              <a:rPr lang="zh-CN" altLang="en-US" sz="2000" dirty="0">
                <a:latin typeface="华文中宋" panose="02010600040101010101" pitchFamily="2" charset="-122"/>
                <a:ea typeface="华文中宋" panose="02010600040101010101" pitchFamily="2" charset="-122"/>
              </a:rPr>
              <a:t>退出（同 </a:t>
            </a:r>
            <a:r>
              <a:rPr lang="en-US" altLang="zh-CN" sz="2000" dirty="0">
                <a:latin typeface="华文中宋" panose="02010600040101010101" pitchFamily="2" charset="-122"/>
                <a:ea typeface="华文中宋" panose="02010600040101010101" pitchFamily="2" charset="-122"/>
              </a:rPr>
              <a:t>Ctrl + \</a:t>
            </a:r>
            <a:r>
              <a:rPr lang="zh-CN" altLang="en-US" sz="2000" dirty="0">
                <a:latin typeface="华文中宋" panose="02010600040101010101" pitchFamily="2" charset="-122"/>
                <a:ea typeface="华文中宋" panose="02010600040101010101" pitchFamily="2" charset="-122"/>
              </a:rPr>
              <a:t>）； </a:t>
            </a:r>
            <a:r>
              <a:rPr lang="en-US" altLang="zh-CN" sz="2000" dirty="0">
                <a:solidFill>
                  <a:srgbClr val="FF0000"/>
                </a:solidFill>
                <a:latin typeface="华文中宋" panose="02010600040101010101" pitchFamily="2" charset="-122"/>
                <a:ea typeface="华文中宋" panose="02010600040101010101" pitchFamily="2" charset="-122"/>
              </a:rPr>
              <a:t>TERM 15 </a:t>
            </a:r>
            <a:r>
              <a:rPr lang="zh-CN" altLang="en-US" sz="2000" dirty="0">
                <a:latin typeface="华文中宋" panose="02010600040101010101" pitchFamily="2" charset="-122"/>
                <a:ea typeface="华文中宋" panose="02010600040101010101" pitchFamily="2" charset="-122"/>
              </a:rPr>
              <a:t>终止； </a:t>
            </a:r>
            <a:r>
              <a:rPr lang="en-US" altLang="zh-CN" sz="2000" dirty="0">
                <a:solidFill>
                  <a:srgbClr val="FF0000"/>
                </a:solidFill>
                <a:latin typeface="华文中宋" panose="02010600040101010101" pitchFamily="2" charset="-122"/>
                <a:ea typeface="华文中宋" panose="02010600040101010101" pitchFamily="2" charset="-122"/>
              </a:rPr>
              <a:t>KILL 9 </a:t>
            </a:r>
            <a:r>
              <a:rPr lang="zh-CN" altLang="en-US" sz="2000" dirty="0">
                <a:latin typeface="华文中宋" panose="02010600040101010101" pitchFamily="2" charset="-122"/>
                <a:ea typeface="华文中宋" panose="02010600040101010101" pitchFamily="2" charset="-122"/>
              </a:rPr>
              <a:t>强制终止； </a:t>
            </a:r>
            <a:r>
              <a:rPr lang="en-US" altLang="zh-CN" sz="2000" dirty="0">
                <a:solidFill>
                  <a:srgbClr val="FF0000"/>
                </a:solidFill>
                <a:latin typeface="华文中宋" panose="02010600040101010101" pitchFamily="2" charset="-122"/>
                <a:ea typeface="华文中宋" panose="02010600040101010101" pitchFamily="2" charset="-122"/>
              </a:rPr>
              <a:t>CONT 18 </a:t>
            </a:r>
            <a:r>
              <a:rPr lang="zh-CN" altLang="en-US" sz="2000" dirty="0">
                <a:latin typeface="华文中宋" panose="02010600040101010101" pitchFamily="2" charset="-122"/>
                <a:ea typeface="华文中宋" panose="02010600040101010101" pitchFamily="2" charset="-122"/>
              </a:rPr>
              <a:t>继续（与</a:t>
            </a:r>
            <a:r>
              <a:rPr lang="en-US" altLang="zh-CN" sz="2000" dirty="0">
                <a:latin typeface="华文中宋" panose="02010600040101010101" pitchFamily="2" charset="-122"/>
                <a:ea typeface="华文中宋" panose="02010600040101010101" pitchFamily="2" charset="-122"/>
              </a:rPr>
              <a:t>STOP</a:t>
            </a:r>
            <a:r>
              <a:rPr lang="zh-CN" altLang="en-US" sz="2000" dirty="0">
                <a:latin typeface="华文中宋" panose="02010600040101010101" pitchFamily="2" charset="-122"/>
                <a:ea typeface="华文中宋" panose="02010600040101010101" pitchFamily="2" charset="-122"/>
              </a:rPr>
              <a:t>相反， </a:t>
            </a:r>
            <a:r>
              <a:rPr lang="en-US" altLang="zh-CN" sz="2000" dirty="0" err="1">
                <a:latin typeface="华文中宋" panose="02010600040101010101" pitchFamily="2" charset="-122"/>
                <a:ea typeface="华文中宋" panose="02010600040101010101" pitchFamily="2" charset="-122"/>
                <a:hlinkClick r:id="rId2" tooltip="fg命令"/>
              </a:rPr>
              <a:t>fg</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hlinkClick r:id="rId3" tooltip="bg命令"/>
              </a:rPr>
              <a:t>bg</a:t>
            </a:r>
            <a:r>
              <a:rPr lang="zh-CN" altLang="en-US" sz="2000" dirty="0">
                <a:latin typeface="华文中宋" panose="02010600040101010101" pitchFamily="2" charset="-122"/>
                <a:ea typeface="华文中宋" panose="02010600040101010101" pitchFamily="2" charset="-122"/>
              </a:rPr>
              <a:t>命令）； </a:t>
            </a:r>
            <a:r>
              <a:rPr lang="en-US" altLang="zh-CN" sz="2000" dirty="0">
                <a:solidFill>
                  <a:srgbClr val="FF0000"/>
                </a:solidFill>
                <a:latin typeface="华文中宋" panose="02010600040101010101" pitchFamily="2" charset="-122"/>
                <a:ea typeface="华文中宋" panose="02010600040101010101" pitchFamily="2" charset="-122"/>
              </a:rPr>
              <a:t>STOP 19 </a:t>
            </a:r>
            <a:r>
              <a:rPr lang="zh-CN" altLang="en-US" sz="2000" dirty="0">
                <a:latin typeface="华文中宋" panose="02010600040101010101" pitchFamily="2" charset="-122"/>
                <a:ea typeface="华文中宋" panose="02010600040101010101" pitchFamily="2" charset="-122"/>
              </a:rPr>
              <a:t>暂停（同 </a:t>
            </a:r>
            <a:r>
              <a:rPr lang="en-US" altLang="zh-CN" sz="2000" dirty="0">
                <a:latin typeface="华文中宋" panose="02010600040101010101" pitchFamily="2" charset="-122"/>
                <a:ea typeface="华文中宋" panose="02010600040101010101" pitchFamily="2" charset="-122"/>
              </a:rPr>
              <a:t>Ctrl + Z</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vl="0"/>
            <a:r>
              <a:rPr lang="zh-CN" altLang="en-US" sz="2000" dirty="0">
                <a:latin typeface="华文中宋" panose="02010600040101010101" pitchFamily="2" charset="-122"/>
                <a:ea typeface="华文中宋" panose="02010600040101010101" pitchFamily="2" charset="-122"/>
              </a:rPr>
              <a:t>除了第</a:t>
            </a:r>
            <a:r>
              <a:rPr lang="en-US" altLang="zh-CN" sz="2000" dirty="0">
                <a:latin typeface="华文中宋" panose="02010600040101010101" pitchFamily="2" charset="-122"/>
                <a:ea typeface="华文中宋" panose="02010600040101010101" pitchFamily="2" charset="-122"/>
              </a:rPr>
              <a:t>9</a:t>
            </a:r>
            <a:r>
              <a:rPr lang="zh-CN" altLang="en-US" sz="2000" dirty="0">
                <a:latin typeface="华文中宋" panose="02010600040101010101" pitchFamily="2" charset="-122"/>
                <a:ea typeface="华文中宋" panose="02010600040101010101" pitchFamily="2" charset="-122"/>
              </a:rPr>
              <a:t>种信号</a:t>
            </a:r>
            <a:r>
              <a:rPr lang="en-US" altLang="zh-CN" sz="2000" dirty="0">
                <a:latin typeface="华文中宋" panose="02010600040101010101" pitchFamily="2" charset="-122"/>
                <a:ea typeface="华文中宋" panose="02010600040101010101" pitchFamily="2" charset="-122"/>
              </a:rPr>
              <a:t>(SIGKILL)</a:t>
            </a:r>
            <a:r>
              <a:rPr lang="zh-CN" altLang="en-US" sz="2000" dirty="0">
                <a:latin typeface="华文中宋" panose="02010600040101010101" pitchFamily="2" charset="-122"/>
                <a:ea typeface="华文中宋" panose="02010600040101010101" pitchFamily="2" charset="-122"/>
              </a:rPr>
              <a:t>是无条件终止进程，其他信号进程都有权利在程序编程忽略不理。</a:t>
            </a:r>
            <a:endParaRPr lang="en-US" altLang="zh-CN" sz="2000" dirty="0">
              <a:latin typeface="华文中宋" panose="02010600040101010101" pitchFamily="2" charset="-122"/>
              <a:ea typeface="华文中宋" panose="02010600040101010101" pitchFamily="2" charset="-122"/>
            </a:endParaRPr>
          </a:p>
          <a:p>
            <a:pPr lvl="0"/>
            <a:r>
              <a:rPr lang="zh-CN" altLang="en-US" sz="2000" dirty="0">
                <a:highlight>
                  <a:srgbClr val="FFFF00"/>
                </a:highlight>
                <a:latin typeface="华文中宋" panose="02010600040101010101" pitchFamily="2" charset="-122"/>
                <a:ea typeface="华文中宋" panose="02010600040101010101" pitchFamily="2" charset="-122"/>
              </a:rPr>
              <a:t>先用</a:t>
            </a:r>
            <a:r>
              <a:rPr lang="en-US" altLang="zh-CN" sz="2000" dirty="0">
                <a:highlight>
                  <a:srgbClr val="FFFF00"/>
                </a:highlight>
                <a:latin typeface="华文中宋" panose="02010600040101010101" pitchFamily="2" charset="-122"/>
                <a:ea typeface="华文中宋" panose="02010600040101010101" pitchFamily="2" charset="-122"/>
              </a:rPr>
              <a:t>ps</a:t>
            </a:r>
            <a:r>
              <a:rPr lang="zh-CN" altLang="en-US" sz="2000" dirty="0">
                <a:highlight>
                  <a:srgbClr val="FFFF00"/>
                </a:highlight>
                <a:latin typeface="华文中宋" panose="02010600040101010101" pitchFamily="2" charset="-122"/>
                <a:ea typeface="华文中宋" panose="02010600040101010101" pitchFamily="2" charset="-122"/>
              </a:rPr>
              <a:t>查找进程，然后用</a:t>
            </a:r>
            <a:r>
              <a:rPr lang="en-US" altLang="zh-CN" sz="2000" dirty="0">
                <a:highlight>
                  <a:srgbClr val="FFFF00"/>
                </a:highlight>
                <a:latin typeface="华文中宋" panose="02010600040101010101" pitchFamily="2" charset="-122"/>
                <a:ea typeface="华文中宋" panose="02010600040101010101" pitchFamily="2" charset="-122"/>
              </a:rPr>
              <a:t>kill</a:t>
            </a:r>
            <a:r>
              <a:rPr lang="zh-CN" altLang="en-US" sz="2000" dirty="0">
                <a:highlight>
                  <a:srgbClr val="FFFF00"/>
                </a:highlight>
                <a:latin typeface="华文中宋" panose="02010600040101010101" pitchFamily="2" charset="-122"/>
                <a:ea typeface="华文中宋" panose="02010600040101010101" pitchFamily="2" charset="-122"/>
              </a:rPr>
              <a:t>杀掉。</a:t>
            </a:r>
          </a:p>
          <a:p>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229139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调整进程谦让渡</a:t>
            </a:r>
          </a:p>
        </p:txBody>
      </p:sp>
      <p:sp>
        <p:nvSpPr>
          <p:cNvPr id="3" name="内容占位符 2"/>
          <p:cNvSpPr>
            <a:spLocks noGrp="1"/>
          </p:cNvSpPr>
          <p:nvPr>
            <p:ph idx="1"/>
          </p:nvPr>
        </p:nvSpPr>
        <p:spPr>
          <a:xfrm>
            <a:off x="657727" y="2470485"/>
            <a:ext cx="10908632" cy="3785936"/>
          </a:xfrm>
        </p:spPr>
        <p:txBody>
          <a:bodyPr/>
          <a:lstStyle/>
          <a:p>
            <a:r>
              <a:rPr lang="en-US" altLang="zh-CN" b="1" dirty="0">
                <a:latin typeface="华文中宋" panose="02010600040101010101" pitchFamily="2" charset="-122"/>
                <a:ea typeface="华文中宋" panose="02010600040101010101" pitchFamily="2" charset="-122"/>
              </a:rPr>
              <a:t>1.</a:t>
            </a:r>
            <a:r>
              <a:rPr lang="en-US" altLang="zh-CN" b="1" dirty="0">
                <a:solidFill>
                  <a:srgbClr val="FF0000"/>
                </a:solidFill>
                <a:latin typeface="华文中宋" panose="02010600040101010101" pitchFamily="2" charset="-122"/>
                <a:ea typeface="华文中宋" panose="02010600040101010101" pitchFamily="2" charset="-122"/>
              </a:rPr>
              <a:t>nice</a:t>
            </a:r>
            <a:r>
              <a:rPr lang="zh-CN" altLang="en-US" b="1" dirty="0">
                <a:solidFill>
                  <a:srgbClr val="FF0000"/>
                </a:solidFill>
                <a:latin typeface="华文中宋" panose="02010600040101010101" pitchFamily="2" charset="-122"/>
                <a:ea typeface="华文中宋" panose="02010600040101010101" pitchFamily="2" charset="-122"/>
              </a:rPr>
              <a:t>命令</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a:t>
            </a:r>
            <a:r>
              <a:rPr lang="zh-CN" altLang="en-US" dirty="0">
                <a:solidFill>
                  <a:srgbClr val="FF0000"/>
                </a:solidFill>
                <a:latin typeface="华文中宋" panose="02010600040101010101" pitchFamily="2" charset="-122"/>
                <a:ea typeface="华文中宋" panose="02010600040101010101" pitchFamily="2" charset="-122"/>
              </a:rPr>
              <a:t>开始前</a:t>
            </a:r>
            <a:r>
              <a:rPr lang="zh-CN" altLang="en-US" dirty="0">
                <a:latin typeface="华文中宋" panose="02010600040101010101" pitchFamily="2" charset="-122"/>
                <a:ea typeface="华文中宋" panose="02010600040101010101" pitchFamily="2" charset="-122"/>
              </a:rPr>
              <a:t>调整优先级。用于调整一个命令的调度优先级。</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系统的调度优先级是内核分配给进程的代表执行先后可能的整数（</a:t>
            </a:r>
            <a:r>
              <a:rPr lang="en-US" altLang="zh-CN" dirty="0">
                <a:latin typeface="华文中宋" panose="02010600040101010101" pitchFamily="2" charset="-122"/>
                <a:ea typeface="华文中宋" panose="02010600040101010101" pitchFamily="2" charset="-122"/>
              </a:rPr>
              <a:t>-20-20</a:t>
            </a:r>
            <a:r>
              <a:rPr lang="zh-CN" altLang="en-US" dirty="0">
                <a:latin typeface="华文中宋" panose="02010600040101010101" pitchFamily="2" charset="-122"/>
                <a:ea typeface="华文中宋" panose="02010600040101010101" pitchFamily="2" charset="-122"/>
              </a:rPr>
              <a:t>） 整数值</a:t>
            </a:r>
            <a:r>
              <a:rPr lang="zh-CN" altLang="en-US" dirty="0">
                <a:highlight>
                  <a:srgbClr val="FFFF00"/>
                </a:highlight>
                <a:latin typeface="华文中宋" panose="02010600040101010101" pitchFamily="2" charset="-122"/>
                <a:ea typeface="华文中宋" panose="02010600040101010101" pitchFamily="2" charset="-122"/>
              </a:rPr>
              <a:t>越小</a:t>
            </a:r>
            <a:r>
              <a:rPr lang="zh-CN" altLang="en-US" dirty="0">
                <a:latin typeface="华文中宋" panose="02010600040101010101" pitchFamily="2" charset="-122"/>
                <a:ea typeface="华文中宋" panose="02010600040101010101" pitchFamily="2" charset="-122"/>
              </a:rPr>
              <a:t>，优先级</a:t>
            </a:r>
            <a:r>
              <a:rPr lang="zh-CN" altLang="en-US" dirty="0">
                <a:highlight>
                  <a:srgbClr val="FFFF00"/>
                </a:highlight>
                <a:latin typeface="华文中宋" panose="02010600040101010101" pitchFamily="2" charset="-122"/>
                <a:ea typeface="华文中宋" panose="02010600040101010101" pitchFamily="2" charset="-122"/>
              </a:rPr>
              <a:t>越高</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bash shell</a:t>
            </a:r>
            <a:r>
              <a:rPr lang="zh-CN" altLang="en-US" dirty="0">
                <a:latin typeface="华文中宋" panose="02010600040101010101" pitchFamily="2" charset="-122"/>
                <a:ea typeface="华文中宋" panose="02010600040101010101" pitchFamily="2" charset="-122"/>
              </a:rPr>
              <a:t>默认以优先级</a:t>
            </a:r>
            <a:r>
              <a:rPr lang="en-US" altLang="zh-CN" dirty="0">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来启动所有进程，可通过</a:t>
            </a:r>
            <a:r>
              <a:rPr lang="en-US" altLang="zh-CN" dirty="0">
                <a:latin typeface="华文中宋" panose="02010600040101010101" pitchFamily="2" charset="-122"/>
                <a:ea typeface="华文中宋" panose="02010600040101010101" pitchFamily="2" charset="-122"/>
              </a:rPr>
              <a:t>nice</a:t>
            </a:r>
            <a:r>
              <a:rPr lang="zh-CN" altLang="en-US" dirty="0">
                <a:latin typeface="华文中宋" panose="02010600040101010101" pitchFamily="2" charset="-122"/>
                <a:ea typeface="华文中宋" panose="02010600040101010101" pitchFamily="2" charset="-122"/>
              </a:rPr>
              <a:t>命令调整。</a:t>
            </a:r>
            <a:r>
              <a:rPr lang="en-US" altLang="zh-CN" dirty="0">
                <a:latin typeface="华文中宋" panose="02010600040101010101" pitchFamily="2" charset="-122"/>
                <a:ea typeface="华文中宋" panose="02010600040101010101" pitchFamily="2" charset="-122"/>
              </a:rPr>
              <a:t>nice(</a:t>
            </a:r>
            <a:r>
              <a:rPr lang="zh-CN" altLang="en-US" dirty="0">
                <a:latin typeface="华文中宋" panose="02010600040101010101" pitchFamily="2" charset="-122"/>
                <a:ea typeface="华文中宋" panose="02010600040101010101" pitchFamily="2" charset="-122"/>
              </a:rPr>
              <a:t>选项</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参数</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。选项：</a:t>
            </a:r>
            <a:r>
              <a:rPr lang="en-US" altLang="zh-CN"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-20~19</a:t>
            </a:r>
            <a:r>
              <a:rPr lang="zh-CN" altLang="en-US" dirty="0">
                <a:latin typeface="华文中宋" panose="02010600040101010101" pitchFamily="2" charset="-122"/>
                <a:ea typeface="华文中宋" panose="02010600040101010101" pitchFamily="2" charset="-122"/>
              </a:rPr>
              <a:t>之间的整数，默认为</a:t>
            </a:r>
            <a:r>
              <a:rPr lang="en-US" altLang="zh-CN" dirty="0">
                <a:latin typeface="华文中宋" panose="02010600040101010101" pitchFamily="2" charset="-122"/>
                <a:ea typeface="华文中宋" panose="02010600040101010101" pitchFamily="2" charset="-122"/>
              </a:rPr>
              <a:t>10</a:t>
            </a:r>
            <a:r>
              <a:rPr lang="zh-CN" altLang="en-US" dirty="0">
                <a:latin typeface="华文中宋" panose="02010600040101010101" pitchFamily="2" charset="-122"/>
                <a:ea typeface="华文中宋" panose="02010600040101010101" pitchFamily="2" charset="-122"/>
              </a:rPr>
              <a:t>；参数：要调整的命令（进程名）；例：</a:t>
            </a:r>
            <a:r>
              <a:rPr lang="en-US" altLang="zh-CN" dirty="0">
                <a:latin typeface="华文中宋" panose="02010600040101010101" pitchFamily="2" charset="-122"/>
                <a:ea typeface="华文中宋" panose="02010600040101010101" pitchFamily="2" charset="-122"/>
              </a:rPr>
              <a:t>nice --19 tar </a:t>
            </a:r>
            <a:r>
              <a:rPr lang="en-US" altLang="zh-CN" dirty="0" err="1">
                <a:latin typeface="华文中宋" panose="02010600040101010101" pitchFamily="2" charset="-122"/>
                <a:ea typeface="华文中宋" panose="02010600040101010101" pitchFamily="2" charset="-122"/>
              </a:rPr>
              <a:t>zcf</a:t>
            </a:r>
            <a:r>
              <a:rPr lang="en-US" altLang="zh-CN" dirty="0">
                <a:latin typeface="华文中宋" panose="02010600040101010101" pitchFamily="2" charset="-122"/>
                <a:ea typeface="华文中宋" panose="02010600040101010101" pitchFamily="2" charset="-122"/>
              </a:rPr>
              <a:t> pack.tar.gz documents </a:t>
            </a:r>
            <a:r>
              <a:rPr lang="zh-CN" altLang="en-US" dirty="0">
                <a:latin typeface="华文中宋" panose="02010600040101010101" pitchFamily="2" charset="-122"/>
                <a:ea typeface="华文中宋" panose="02010600040101010101" pitchFamily="2" charset="-122"/>
              </a:rPr>
              <a:t>将该打包进程赋予最高优先级（最低谦让度</a:t>
            </a:r>
            <a:r>
              <a:rPr lang="en-US" altLang="zh-CN" dirty="0">
                <a:latin typeface="华文中宋" panose="02010600040101010101" pitchFamily="2" charset="-122"/>
                <a:ea typeface="华文中宋" panose="02010600040101010101" pitchFamily="2" charset="-122"/>
              </a:rPr>
              <a:t>-19</a:t>
            </a:r>
            <a:r>
              <a:rPr lang="zh-CN" altLang="en-US" dirty="0">
                <a:latin typeface="华文中宋" panose="02010600040101010101" pitchFamily="2" charset="-122"/>
                <a:ea typeface="华文中宋" panose="02010600040101010101" pitchFamily="2" charset="-122"/>
              </a:rPr>
              <a:t>）。</a:t>
            </a:r>
          </a:p>
          <a:p>
            <a:pPr lvl="0"/>
            <a:r>
              <a:rPr lang="en-US" altLang="zh-CN" dirty="0">
                <a:latin typeface="华文中宋" panose="02010600040101010101" pitchFamily="2" charset="-122"/>
                <a:ea typeface="华文中宋" panose="02010600040101010101" pitchFamily="2" charset="-122"/>
              </a:rPr>
              <a:t>2.</a:t>
            </a:r>
            <a:r>
              <a:rPr lang="en-US" altLang="zh-CN" b="1" dirty="0">
                <a:solidFill>
                  <a:srgbClr val="FF0000"/>
                </a:solidFill>
                <a:latin typeface="华文中宋" panose="02010600040101010101" pitchFamily="2" charset="-122"/>
                <a:ea typeface="华文中宋" panose="02010600040101010101" pitchFamily="2" charset="-122"/>
              </a:rPr>
              <a:t>renice</a:t>
            </a:r>
            <a:r>
              <a:rPr lang="zh-CN" altLang="en-US" b="1" dirty="0">
                <a:solidFill>
                  <a:srgbClr val="FF0000"/>
                </a:solidFill>
                <a:latin typeface="华文中宋" panose="02010600040101010101" pitchFamily="2" charset="-122"/>
                <a:ea typeface="华文中宋" panose="02010600040101010101" pitchFamily="2" charset="-122"/>
              </a:rPr>
              <a:t>命令</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a:t>
            </a:r>
            <a:r>
              <a:rPr lang="zh-CN" altLang="en-US" dirty="0">
                <a:solidFill>
                  <a:srgbClr val="FF0000"/>
                </a:solidFill>
                <a:latin typeface="华文中宋" panose="02010600040101010101" pitchFamily="2" charset="-122"/>
                <a:ea typeface="华文中宋" panose="02010600040101010101" pitchFamily="2" charset="-122"/>
              </a:rPr>
              <a:t>进行中</a:t>
            </a:r>
            <a:r>
              <a:rPr lang="zh-CN" altLang="en-US" dirty="0">
                <a:latin typeface="华文中宋" panose="02010600040101010101" pitchFamily="2" charset="-122"/>
                <a:ea typeface="华文中宋" panose="02010600040101010101" pitchFamily="2" charset="-122"/>
              </a:rPr>
              <a:t>调整优先级。</a:t>
            </a:r>
            <a:r>
              <a:rPr lang="en-US" altLang="zh-CN" dirty="0"/>
              <a:t>~$ </a:t>
            </a:r>
            <a:r>
              <a:rPr lang="en-US" altLang="zh-CN" dirty="0" err="1"/>
              <a:t>renice</a:t>
            </a:r>
            <a:r>
              <a:rPr lang="en-US" altLang="zh-CN" dirty="0"/>
              <a:t> 15 14265 </a:t>
            </a:r>
          </a:p>
          <a:p>
            <a:pPr lvl="0"/>
            <a:r>
              <a:rPr lang="en-US" altLang="zh-CN" dirty="0"/>
              <a:t>14265 (process ID) old priority 5, new priority 15</a:t>
            </a:r>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注意，</a:t>
            </a:r>
            <a:r>
              <a:rPr lang="zh-CN" altLang="en-US" dirty="0">
                <a:highlight>
                  <a:srgbClr val="FFFF00"/>
                </a:highlight>
                <a:latin typeface="华文中宋" panose="02010600040101010101" pitchFamily="2" charset="-122"/>
                <a:ea typeface="华文中宋" panose="02010600040101010101" pitchFamily="2" charset="-122"/>
              </a:rPr>
              <a:t>用户只能改变属于他们自己的进程的优先值</a:t>
            </a:r>
            <a:r>
              <a:rPr lang="zh-CN" altLang="en-US"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4266475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其他进程管理命令</a:t>
            </a:r>
          </a:p>
        </p:txBody>
      </p:sp>
      <p:sp>
        <p:nvSpPr>
          <p:cNvPr id="3" name="内容占位符 2"/>
          <p:cNvSpPr>
            <a:spLocks noGrp="1"/>
          </p:cNvSpPr>
          <p:nvPr>
            <p:ph idx="1"/>
          </p:nvPr>
        </p:nvSpPr>
        <p:spPr>
          <a:xfrm>
            <a:off x="641684" y="2397881"/>
            <a:ext cx="10908631" cy="3801979"/>
          </a:xfrm>
        </p:spPr>
        <p:txBody>
          <a:bodyPr/>
          <a:lstStyle/>
          <a:p>
            <a:r>
              <a:rPr lang="en-US" altLang="zh-CN" b="1" dirty="0" err="1">
                <a:solidFill>
                  <a:srgbClr val="FF0000"/>
                </a:solidFill>
                <a:latin typeface="华文中宋" panose="02010600040101010101" pitchFamily="2" charset="-122"/>
                <a:ea typeface="华文中宋" panose="02010600040101010101" pitchFamily="2" charset="-122"/>
              </a:rPr>
              <a:t>ulimit</a:t>
            </a:r>
            <a:r>
              <a:rPr lang="en-US" altLang="zh-CN"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该命令用于控制系统资源在</a:t>
            </a:r>
            <a:r>
              <a:rPr lang="en-US" altLang="zh-CN" dirty="0">
                <a:latin typeface="华文中宋" panose="02010600040101010101" pitchFamily="2" charset="-122"/>
                <a:ea typeface="华文中宋" panose="02010600040101010101" pitchFamily="2" charset="-122"/>
              </a:rPr>
              <a:t>shell</a:t>
            </a:r>
            <a:r>
              <a:rPr lang="zh-CN" altLang="en-US" dirty="0">
                <a:latin typeface="华文中宋" panose="02010600040101010101" pitchFamily="2" charset="-122"/>
                <a:ea typeface="华文中宋" panose="02010600040101010101" pitchFamily="2" charset="-122"/>
              </a:rPr>
              <a:t>和进程上的分配量。对于系统管理员是最有用的，可以管理重度使用和存在性能问题的系统。限制资源大小可以确保重要进程持续运行，其他进程不会占用过多资源。</a:t>
            </a:r>
          </a:p>
          <a:p>
            <a:r>
              <a:rPr lang="en-US" altLang="zh-CN" dirty="0" err="1">
                <a:highlight>
                  <a:srgbClr val="FFFF00"/>
                </a:highlight>
                <a:latin typeface="华文中宋" panose="02010600040101010101" pitchFamily="2" charset="-122"/>
                <a:ea typeface="华文中宋" panose="02010600040101010101" pitchFamily="2" charset="-122"/>
              </a:rPr>
              <a:t>ulimit</a:t>
            </a:r>
            <a:r>
              <a:rPr lang="en-US" altLang="zh-CN" dirty="0">
                <a:latin typeface="华文中宋" panose="02010600040101010101" pitchFamily="2" charset="-122"/>
                <a:ea typeface="华文中宋" panose="02010600040101010101" pitchFamily="2" charset="-122"/>
              </a:rPr>
              <a:t> -</a:t>
            </a:r>
            <a:r>
              <a:rPr lang="en-US" altLang="zh-CN" dirty="0">
                <a:solidFill>
                  <a:srgbClr val="FF0000"/>
                </a:solidFill>
                <a:latin typeface="华文中宋" panose="02010600040101010101" pitchFamily="2" charset="-122"/>
                <a:ea typeface="华文中宋" panose="02010600040101010101" pitchFamily="2" charset="-122"/>
              </a:rPr>
              <a:t>a</a:t>
            </a:r>
            <a:r>
              <a:rPr lang="en-US" altLang="zh-CN" dirty="0">
                <a:latin typeface="华文中宋" panose="02010600040101010101" pitchFamily="2" charset="-122"/>
                <a:ea typeface="华文中宋" panose="02010600040101010101" pitchFamily="2" charset="-122"/>
              </a:rPr>
              <a:t> - </a:t>
            </a:r>
            <a:r>
              <a:rPr lang="zh-CN" altLang="en-US" dirty="0">
                <a:latin typeface="华文中宋" panose="02010600040101010101" pitchFamily="2" charset="-122"/>
                <a:ea typeface="华文中宋" panose="02010600040101010101" pitchFamily="2" charset="-122"/>
              </a:rPr>
              <a:t>显示当前用户关联的资源限制；</a:t>
            </a:r>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f </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最大文件尺寸大小；</a:t>
            </a:r>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v</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最大虚拟内存大小（</a:t>
            </a:r>
            <a:r>
              <a:rPr lang="en-US" altLang="zh-CN" dirty="0">
                <a:latin typeface="华文中宋" panose="02010600040101010101" pitchFamily="2" charset="-122"/>
                <a:ea typeface="华文中宋" panose="02010600040101010101" pitchFamily="2" charset="-122"/>
              </a:rPr>
              <a:t>KB</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n</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增加最大文件描述符数量；</a:t>
            </a:r>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H</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改变和报告硬限制；</a:t>
            </a:r>
            <a:r>
              <a:rPr lang="en-US" altLang="zh-CN" dirty="0">
                <a:latin typeface="华文中宋" panose="02010600040101010101" pitchFamily="2" charset="-122"/>
                <a:ea typeface="华文中宋" panose="02010600040101010101" pitchFamily="2" charset="-122"/>
              </a:rPr>
              <a:t>-</a:t>
            </a:r>
            <a:r>
              <a:rPr lang="en-US" altLang="zh-CN" dirty="0">
                <a:solidFill>
                  <a:srgbClr val="FF0000"/>
                </a:solidFill>
                <a:latin typeface="华文中宋" panose="02010600040101010101" pitchFamily="2" charset="-122"/>
                <a:ea typeface="华文中宋" panose="02010600040101010101" pitchFamily="2" charset="-122"/>
              </a:rPr>
              <a:t>S</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改变和报告软限制。</a:t>
            </a:r>
            <a:endParaRPr lang="en-US" altLang="zh-CN" dirty="0">
              <a:latin typeface="华文中宋" panose="02010600040101010101" pitchFamily="2" charset="-122"/>
              <a:ea typeface="华文中宋" panose="02010600040101010101" pitchFamily="2" charset="-122"/>
            </a:endParaRPr>
          </a:p>
          <a:p>
            <a:r>
              <a:rPr lang="en-US" altLang="zh-CN" b="1" dirty="0" err="1">
                <a:solidFill>
                  <a:srgbClr val="FF0000"/>
                </a:solidFill>
                <a:latin typeface="华文中宋" panose="02010600040101010101" pitchFamily="2" charset="-122"/>
                <a:ea typeface="华文中宋" panose="02010600040101010101" pitchFamily="2" charset="-122"/>
              </a:rPr>
              <a:t>pgrep</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进程号全局正则匹配输出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。该命令扫描当前运行进程，然后按照命令匹配条件列出匹配结果到标准输出。对于通过名字</a:t>
            </a:r>
            <a:r>
              <a:rPr lang="zh-CN" altLang="en-US" dirty="0">
                <a:highlight>
                  <a:srgbClr val="FFFF00"/>
                </a:highlight>
                <a:latin typeface="华文中宋" panose="02010600040101010101" pitchFamily="2" charset="-122"/>
                <a:ea typeface="华文中宋" panose="02010600040101010101" pitchFamily="2" charset="-122"/>
              </a:rPr>
              <a:t>检索进程号</a:t>
            </a:r>
            <a:r>
              <a:rPr lang="zh-CN" altLang="en-US" dirty="0">
                <a:latin typeface="华文中宋" panose="02010600040101010101" pitchFamily="2" charset="-122"/>
                <a:ea typeface="华文中宋" panose="02010600040101010101" pitchFamily="2" charset="-122"/>
              </a:rPr>
              <a:t>是很有用。</a:t>
            </a:r>
          </a:p>
          <a:p>
            <a:r>
              <a:rPr lang="en-US" altLang="zh-CN" dirty="0" err="1">
                <a:solidFill>
                  <a:srgbClr val="FF0000"/>
                </a:solidFill>
                <a:latin typeface="华文中宋" panose="02010600040101010101" pitchFamily="2" charset="-122"/>
                <a:ea typeface="华文中宋" panose="02010600040101010101" pitchFamily="2" charset="-122"/>
              </a:rPr>
              <a:t>pgrep</a:t>
            </a:r>
            <a:r>
              <a:rPr lang="en-US" altLang="zh-CN" dirty="0">
                <a:solidFill>
                  <a:srgbClr val="FF0000"/>
                </a:solidFill>
                <a:latin typeface="华文中宋" panose="02010600040101010101" pitchFamily="2" charset="-122"/>
                <a:ea typeface="华文中宋" panose="02010600040101010101" pitchFamily="2" charset="-122"/>
              </a:rPr>
              <a:t> -u mint </a:t>
            </a:r>
            <a:r>
              <a:rPr lang="en-US" altLang="zh-CN" dirty="0" err="1">
                <a:solidFill>
                  <a:srgbClr val="FF0000"/>
                </a:solidFill>
                <a:latin typeface="华文中宋" panose="02010600040101010101" pitchFamily="2" charset="-122"/>
                <a:ea typeface="华文中宋" panose="02010600040101010101" pitchFamily="2" charset="-122"/>
              </a:rPr>
              <a:t>sh</a:t>
            </a:r>
            <a:r>
              <a:rPr lang="zh-CN" altLang="en-US" dirty="0">
                <a:solidFill>
                  <a:srgbClr val="FF0000"/>
                </a:solidFill>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该命令</a:t>
            </a:r>
            <a:r>
              <a:rPr lang="zh-CN" altLang="en-US" dirty="0">
                <a:highlight>
                  <a:srgbClr val="FFFF00"/>
                </a:highlight>
                <a:latin typeface="华文中宋" panose="02010600040101010101" pitchFamily="2" charset="-122"/>
                <a:ea typeface="华文中宋" panose="02010600040101010101" pitchFamily="2" charset="-122"/>
              </a:rPr>
              <a:t>显示用户为‘</a:t>
            </a:r>
            <a:r>
              <a:rPr lang="en-US" altLang="zh-CN" dirty="0">
                <a:highlight>
                  <a:srgbClr val="FFFF00"/>
                </a:highlight>
                <a:latin typeface="华文中宋" panose="02010600040101010101" pitchFamily="2" charset="-122"/>
                <a:ea typeface="华文中宋" panose="02010600040101010101" pitchFamily="2" charset="-122"/>
              </a:rPr>
              <a:t>mint’</a:t>
            </a:r>
            <a:r>
              <a:rPr lang="zh-CN" altLang="en-US" dirty="0">
                <a:highlight>
                  <a:srgbClr val="FFFF00"/>
                </a:highlight>
                <a:latin typeface="华文中宋" panose="02010600040101010101" pitchFamily="2" charset="-122"/>
                <a:ea typeface="华文中宋" panose="02010600040101010101" pitchFamily="2" charset="-122"/>
              </a:rPr>
              <a:t>且进程名为‘</a:t>
            </a:r>
            <a:r>
              <a:rPr lang="en-US" altLang="zh-CN" dirty="0" err="1">
                <a:highlight>
                  <a:srgbClr val="FFFF00"/>
                </a:highlight>
                <a:latin typeface="华文中宋" panose="02010600040101010101" pitchFamily="2" charset="-122"/>
                <a:ea typeface="华文中宋" panose="02010600040101010101" pitchFamily="2" charset="-122"/>
              </a:rPr>
              <a:t>sh</a:t>
            </a:r>
            <a:r>
              <a:rPr lang="en-US" altLang="zh-CN" dirty="0">
                <a:highlight>
                  <a:srgbClr val="FFFF00"/>
                </a:highlight>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的进程</a:t>
            </a:r>
            <a:r>
              <a:rPr lang="en-US" altLang="zh-CN" dirty="0">
                <a:highlight>
                  <a:srgbClr val="FFFF00"/>
                </a:highlight>
                <a:latin typeface="华文中宋" panose="02010600040101010101" pitchFamily="2" charset="-122"/>
                <a:ea typeface="华文中宋" panose="02010600040101010101" pitchFamily="2" charset="-122"/>
              </a:rPr>
              <a:t>ID</a:t>
            </a:r>
          </a:p>
        </p:txBody>
      </p:sp>
    </p:spTree>
    <p:extLst>
      <p:ext uri="{BB962C8B-B14F-4D97-AF65-F5344CB8AC3E}">
        <p14:creationId xmlns:p14="http://schemas.microsoft.com/office/powerpoint/2010/main" val="15028396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华文中宋" panose="02010600040101010101" pitchFamily="2" charset="-122"/>
                <a:ea typeface="华文中宋" panose="02010600040101010101" pitchFamily="2" charset="-122"/>
              </a:rPr>
              <a:t>ipcs</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w</a:t>
            </a:r>
            <a:r>
              <a:rPr lang="zh-CN" altLang="en-US" dirty="0">
                <a:latin typeface="华文中宋" panose="02010600040101010101" pitchFamily="2" charset="-122"/>
                <a:ea typeface="华文中宋" panose="02010600040101010101" pitchFamily="2" charset="-122"/>
              </a:rPr>
              <a:t>命令</a:t>
            </a:r>
            <a:endParaRPr lang="zh-CN" altLang="en-US" dirty="0"/>
          </a:p>
        </p:txBody>
      </p:sp>
      <p:sp>
        <p:nvSpPr>
          <p:cNvPr id="3" name="内容占位符 2"/>
          <p:cNvSpPr>
            <a:spLocks noGrp="1"/>
          </p:cNvSpPr>
          <p:nvPr>
            <p:ph idx="1"/>
          </p:nvPr>
        </p:nvSpPr>
        <p:spPr>
          <a:xfrm>
            <a:off x="866275" y="2422359"/>
            <a:ext cx="10635914" cy="3914274"/>
          </a:xfrm>
        </p:spPr>
        <p:txBody>
          <a:bodyPr/>
          <a:lstStyle/>
          <a:p>
            <a:r>
              <a:rPr lang="en-US" altLang="zh-CN" dirty="0" err="1">
                <a:solidFill>
                  <a:srgbClr val="FF0000"/>
                </a:solidFill>
                <a:latin typeface="华文中宋" panose="02010600040101010101" pitchFamily="2" charset="-122"/>
                <a:ea typeface="华文中宋" panose="02010600040101010101" pitchFamily="2" charset="-122"/>
              </a:rPr>
              <a:t>ipcs</a:t>
            </a:r>
            <a:r>
              <a:rPr lang="zh-CN" altLang="en-US" dirty="0">
                <a:solidFill>
                  <a:srgbClr val="FF0000"/>
                </a:solidFill>
                <a:latin typeface="华文中宋" panose="02010600040101010101" pitchFamily="2" charset="-122"/>
                <a:ea typeface="华文中宋" panose="02010600040101010101" pitchFamily="2" charset="-122"/>
              </a:rPr>
              <a:t>命令</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报告</a:t>
            </a:r>
            <a:r>
              <a:rPr lang="zh-CN" altLang="en-US" dirty="0">
                <a:highlight>
                  <a:srgbClr val="FFFF00"/>
                </a:highlight>
                <a:latin typeface="华文中宋" panose="02010600040101010101" pitchFamily="2" charset="-122"/>
                <a:ea typeface="华文中宋" panose="02010600040101010101" pitchFamily="2" charset="-122"/>
              </a:rPr>
              <a:t>进程间通信</a:t>
            </a:r>
            <a:r>
              <a:rPr lang="zh-CN" altLang="en-US" dirty="0">
                <a:latin typeface="华文中宋" panose="02010600040101010101" pitchFamily="2" charset="-122"/>
                <a:ea typeface="华文中宋" panose="02010600040101010101" pitchFamily="2" charset="-122"/>
              </a:rPr>
              <a:t>设施状态。（共享内存，信号量和消息队列）</a:t>
            </a:r>
          </a:p>
          <a:p>
            <a:r>
              <a:rPr lang="zh-CN" altLang="en-US" dirty="0">
                <a:latin typeface="华文中宋" panose="02010600040101010101" pitchFamily="2" charset="-122"/>
                <a:ea typeface="华文中宋" panose="02010600040101010101" pitchFamily="2" charset="-122"/>
              </a:rPr>
              <a:t>用</a:t>
            </a:r>
            <a:r>
              <a:rPr lang="en-US" altLang="zh-CN" dirty="0">
                <a:latin typeface="华文中宋" panose="02010600040101010101" pitchFamily="2" charset="-122"/>
                <a:ea typeface="华文中宋" panose="02010600040101010101" pitchFamily="2" charset="-122"/>
              </a:rPr>
              <a:t>-p</a:t>
            </a:r>
            <a:r>
              <a:rPr lang="zh-CN" altLang="en-US" dirty="0">
                <a:latin typeface="华文中宋" panose="02010600040101010101" pitchFamily="2" charset="-122"/>
                <a:ea typeface="华文中宋" panose="02010600040101010101" pitchFamily="2" charset="-122"/>
              </a:rPr>
              <a:t>参数联合</a:t>
            </a:r>
            <a:r>
              <a:rPr lang="en-US" altLang="zh-CN" dirty="0">
                <a:latin typeface="华文中宋" panose="02010600040101010101" pitchFamily="2" charset="-122"/>
                <a:ea typeface="华文中宋" panose="02010600040101010101" pitchFamily="2" charset="-122"/>
              </a:rPr>
              <a:t>-m</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-s</a:t>
            </a:r>
            <a:r>
              <a:rPr lang="zh-CN" altLang="en-US" dirty="0">
                <a:latin typeface="华文中宋" panose="02010600040101010101" pitchFamily="2" charset="-122"/>
                <a:ea typeface="华文中宋" panose="02010600040101010101" pitchFamily="2" charset="-122"/>
              </a:rPr>
              <a:t>或</a:t>
            </a:r>
            <a:r>
              <a:rPr lang="en-US" altLang="zh-CN" dirty="0">
                <a:latin typeface="华文中宋" panose="02010600040101010101" pitchFamily="2" charset="-122"/>
                <a:ea typeface="华文中宋" panose="02010600040101010101" pitchFamily="2" charset="-122"/>
              </a:rPr>
              <a:t>-q</a:t>
            </a:r>
            <a:r>
              <a:rPr lang="zh-CN" altLang="en-US" dirty="0">
                <a:latin typeface="华文中宋" panose="02010600040101010101" pitchFamily="2" charset="-122"/>
                <a:ea typeface="华文中宋" panose="02010600040101010101" pitchFamily="2" charset="-122"/>
              </a:rPr>
              <a:t>使用，可以获得相关的进程间通信的进程</a:t>
            </a:r>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a:t>
            </a:r>
          </a:p>
          <a:p>
            <a:r>
              <a:rPr lang="en-US" altLang="zh-CN" dirty="0" err="1">
                <a:highlight>
                  <a:srgbClr val="FFFF00"/>
                </a:highlight>
                <a:latin typeface="华文中宋" panose="02010600040101010101" pitchFamily="2" charset="-122"/>
                <a:ea typeface="华文中宋" panose="02010600040101010101" pitchFamily="2" charset="-122"/>
              </a:rPr>
              <a:t>ipcs</a:t>
            </a:r>
            <a:r>
              <a:rPr lang="en-US" altLang="zh-CN" dirty="0">
                <a:highlight>
                  <a:srgbClr val="FFFF00"/>
                </a:highlight>
                <a:latin typeface="华文中宋" panose="02010600040101010101" pitchFamily="2" charset="-122"/>
                <a:ea typeface="华文中宋" panose="02010600040101010101" pitchFamily="2" charset="-122"/>
              </a:rPr>
              <a:t> -p –m</a:t>
            </a:r>
            <a:r>
              <a:rPr lang="zh-CN" altLang="en-US" dirty="0">
                <a:latin typeface="华文中宋" panose="02010600040101010101" pitchFamily="2" charset="-122"/>
                <a:ea typeface="华文中宋" panose="02010600040101010101" pitchFamily="2" charset="-122"/>
              </a:rPr>
              <a:t>；列出了</a:t>
            </a:r>
            <a:r>
              <a:rPr lang="zh-CN" altLang="en-US" dirty="0">
                <a:solidFill>
                  <a:srgbClr val="FF0000"/>
                </a:solidFill>
                <a:latin typeface="华文中宋" panose="02010600040101010101" pitchFamily="2" charset="-122"/>
                <a:ea typeface="华文中宋" panose="02010600040101010101" pitchFamily="2" charset="-122"/>
              </a:rPr>
              <a:t>最近访问了共享内存段的进程的创建者的</a:t>
            </a:r>
            <a:r>
              <a:rPr lang="en-US" altLang="zh-CN" dirty="0">
                <a:solidFill>
                  <a:srgbClr val="FF0000"/>
                </a:solidFill>
                <a:latin typeface="华文中宋" panose="02010600040101010101" pitchFamily="2" charset="-122"/>
                <a:ea typeface="华文中宋" panose="02010600040101010101" pitchFamily="2" charset="-122"/>
              </a:rPr>
              <a:t>ID</a:t>
            </a:r>
            <a:r>
              <a:rPr lang="zh-CN" altLang="en-US" dirty="0">
                <a:solidFill>
                  <a:srgbClr val="FF0000"/>
                </a:solidFill>
                <a:latin typeface="华文中宋" panose="02010600040101010101" pitchFamily="2" charset="-122"/>
                <a:ea typeface="华文中宋" panose="02010600040101010101" pitchFamily="2" charset="-122"/>
              </a:rPr>
              <a:t>和进程</a:t>
            </a:r>
            <a:r>
              <a:rPr lang="en-US" altLang="zh-CN" dirty="0">
                <a:solidFill>
                  <a:srgbClr val="FF0000"/>
                </a:solidFill>
                <a:latin typeface="华文中宋" panose="02010600040101010101" pitchFamily="2" charset="-122"/>
                <a:ea typeface="华文中宋" panose="02010600040101010101" pitchFamily="2" charset="-122"/>
              </a:rPr>
              <a:t>ID</a:t>
            </a:r>
          </a:p>
          <a:p>
            <a:r>
              <a:rPr lang="en-US" altLang="zh-CN" dirty="0">
                <a:solidFill>
                  <a:srgbClr val="FF0000"/>
                </a:solidFill>
                <a:latin typeface="华文中宋" panose="02010600040101010101" pitchFamily="2" charset="-122"/>
                <a:ea typeface="华文中宋" panose="02010600040101010101" pitchFamily="2" charset="-122"/>
              </a:rPr>
              <a:t>W</a:t>
            </a:r>
            <a:r>
              <a:rPr lang="zh-CN" altLang="en-US" dirty="0">
                <a:solidFill>
                  <a:srgbClr val="FF0000"/>
                </a:solidFill>
                <a:latin typeface="华文中宋" panose="02010600040101010101" pitchFamily="2" charset="-122"/>
                <a:ea typeface="华文中宋" panose="02010600040101010101" pitchFamily="2" charset="-122"/>
              </a:rPr>
              <a:t>命令</a:t>
            </a:r>
            <a:r>
              <a:rPr lang="en-US" altLang="zh-CN" dirty="0">
                <a:solidFill>
                  <a:srgbClr val="FF0000"/>
                </a:solidFill>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提供当前登录的用户及其正在执行的进程的信息</a:t>
            </a:r>
            <a:r>
              <a:rPr lang="zh-CN" altLang="en-US" dirty="0">
                <a:latin typeface="华文中宋" panose="02010600040101010101" pitchFamily="2" charset="-122"/>
                <a:ea typeface="华文中宋" panose="02010600040101010101" pitchFamily="2" charset="-122"/>
              </a:rPr>
              <a:t>。显示信息头包含信息，如当前时间、系统运行时长、登录用户总数、过去的</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15</a:t>
            </a:r>
            <a:r>
              <a:rPr lang="zh-CN" altLang="en-US" dirty="0">
                <a:latin typeface="华文中宋" panose="02010600040101010101" pitchFamily="2" charset="-122"/>
                <a:ea typeface="华文中宋" panose="02010600040101010101" pitchFamily="2" charset="-122"/>
              </a:rPr>
              <a:t>分钟内的负载均衡数。</a:t>
            </a:r>
          </a:p>
          <a:p>
            <a:r>
              <a:rPr lang="en-US" altLang="zh-CN" dirty="0">
                <a:solidFill>
                  <a:srgbClr val="FF0000"/>
                </a:solidFill>
                <a:latin typeface="华文中宋" panose="02010600040101010101" pitchFamily="2" charset="-122"/>
                <a:ea typeface="华文中宋" panose="02010600040101010101" pitchFamily="2" charset="-122"/>
              </a:rPr>
              <a:t>who</a:t>
            </a:r>
            <a:r>
              <a:rPr lang="zh-CN" altLang="en-US" dirty="0">
                <a:latin typeface="华文中宋" panose="02010600040101010101" pitchFamily="2" charset="-122"/>
                <a:ea typeface="华文中宋" panose="02010600040101010101" pitchFamily="2" charset="-122"/>
              </a:rPr>
              <a:t>是类似命令，提供当前登录用户列表、系统启动时间、运行级别等。</a:t>
            </a:r>
          </a:p>
          <a:p>
            <a:r>
              <a:rPr lang="en-US" altLang="zh-CN" dirty="0" err="1">
                <a:solidFill>
                  <a:srgbClr val="FF0000"/>
                </a:solidFill>
                <a:latin typeface="华文中宋" panose="02010600040101010101" pitchFamily="2" charset="-122"/>
                <a:ea typeface="华文中宋" panose="02010600040101010101" pitchFamily="2" charset="-122"/>
              </a:rPr>
              <a:t>whoami</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命令输出当前用户</a:t>
            </a:r>
            <a:r>
              <a:rPr lang="en-US" altLang="zh-CN" dirty="0">
                <a:latin typeface="华文中宋" panose="02010600040101010101" pitchFamily="2" charset="-122"/>
                <a:ea typeface="华文中宋" panose="02010600040101010101" pitchFamily="2" charset="-122"/>
              </a:rPr>
              <a:t>ID</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14643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6.3  Linux</a:t>
            </a:r>
            <a:r>
              <a:rPr lang="zh-CN" altLang="en-US" dirty="0">
                <a:latin typeface="华文中宋" panose="02010600040101010101" pitchFamily="2" charset="-122"/>
                <a:ea typeface="华文中宋" panose="02010600040101010101" pitchFamily="2" charset="-122"/>
              </a:rPr>
              <a:t>文件系统目录组织结构</a:t>
            </a:r>
          </a:p>
        </p:txBody>
      </p:sp>
      <p:pic>
        <p:nvPicPr>
          <p:cNvPr id="4" name="内容占位符 3" descr="im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0487" y="2541421"/>
            <a:ext cx="5741427" cy="3666874"/>
          </a:xfrm>
          <a:prstGeom prst="rect">
            <a:avLst/>
          </a:prstGeom>
          <a:noFill/>
          <a:ln>
            <a:noFill/>
          </a:ln>
        </p:spPr>
      </p:pic>
    </p:spTree>
    <p:extLst>
      <p:ext uri="{BB962C8B-B14F-4D97-AF65-F5344CB8AC3E}">
        <p14:creationId xmlns:p14="http://schemas.microsoft.com/office/powerpoint/2010/main" val="5972966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华文中宋" panose="02010600040101010101" pitchFamily="2" charset="-122"/>
                <a:ea typeface="华文中宋" panose="02010600040101010101" pitchFamily="2" charset="-122"/>
              </a:rPr>
              <a:t>fg</a:t>
            </a:r>
            <a:r>
              <a:rPr lang="en-US" altLang="zh-CN" dirty="0">
                <a:latin typeface="华文中宋" panose="02010600040101010101" pitchFamily="2" charset="-122"/>
                <a:ea typeface="华文中宋" panose="02010600040101010101" pitchFamily="2" charset="-122"/>
              </a:rPr>
              <a:t> , </a:t>
            </a:r>
            <a:r>
              <a:rPr lang="en-US" altLang="zh-CN" dirty="0" err="1">
                <a:latin typeface="华文中宋" panose="02010600040101010101" pitchFamily="2" charset="-122"/>
                <a:ea typeface="华文中宋" panose="02010600040101010101" pitchFamily="2" charset="-122"/>
              </a:rPr>
              <a:t>bg</a:t>
            </a:r>
            <a:r>
              <a:rPr lang="zh-CN" altLang="en-US" dirty="0">
                <a:latin typeface="华文中宋" panose="02010600040101010101" pitchFamily="2" charset="-122"/>
                <a:ea typeface="华文中宋" panose="02010600040101010101" pitchFamily="2" charset="-122"/>
              </a:rPr>
              <a:t>命令</a:t>
            </a:r>
            <a:endParaRPr lang="zh-CN" altLang="en-US" dirty="0"/>
          </a:p>
        </p:txBody>
      </p:sp>
      <p:sp>
        <p:nvSpPr>
          <p:cNvPr id="3" name="内容占位符 2"/>
          <p:cNvSpPr>
            <a:spLocks noGrp="1"/>
          </p:cNvSpPr>
          <p:nvPr>
            <p:ph idx="1"/>
          </p:nvPr>
        </p:nvSpPr>
        <p:spPr>
          <a:xfrm>
            <a:off x="898359" y="2470485"/>
            <a:ext cx="10523620" cy="3914274"/>
          </a:xfrm>
        </p:spPr>
        <p:txBody>
          <a:bodyPr/>
          <a:lstStyle/>
          <a:p>
            <a:r>
              <a:rPr lang="en-US" altLang="zh-CN" sz="2000" dirty="0" err="1">
                <a:latin typeface="华文中宋" panose="02010600040101010101" pitchFamily="2" charset="-122"/>
                <a:ea typeface="华文中宋" panose="02010600040101010101" pitchFamily="2" charset="-122"/>
              </a:rPr>
              <a:t>fg</a:t>
            </a:r>
            <a:r>
              <a:rPr lang="en-US" altLang="zh-CN" sz="2000" dirty="0">
                <a:latin typeface="华文中宋" panose="02010600040101010101" pitchFamily="2" charset="-122"/>
                <a:ea typeface="华文中宋" panose="02010600040101010101" pitchFamily="2" charset="-122"/>
              </a:rPr>
              <a:t> , </a:t>
            </a:r>
            <a:r>
              <a:rPr lang="en-US" altLang="zh-CN" sz="2000" dirty="0" err="1">
                <a:latin typeface="华文中宋" panose="02010600040101010101" pitchFamily="2" charset="-122"/>
                <a:ea typeface="华文中宋" panose="02010600040101010101" pitchFamily="2" charset="-122"/>
              </a:rPr>
              <a:t>bg</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将任务放在前台、后台执行。</a:t>
            </a:r>
          </a:p>
          <a:p>
            <a:r>
              <a:rPr lang="zh-CN" altLang="en-US" sz="2000" dirty="0">
                <a:latin typeface="华文中宋" panose="02010600040101010101" pitchFamily="2" charset="-122"/>
                <a:ea typeface="华文中宋" panose="02010600040101010101" pitchFamily="2" charset="-122"/>
              </a:rPr>
              <a:t>一个正在运行的程序可以</a:t>
            </a:r>
            <a:r>
              <a:rPr lang="zh-CN" altLang="en-US" sz="2000" dirty="0">
                <a:solidFill>
                  <a:srgbClr val="FF0000"/>
                </a:solidFill>
                <a:latin typeface="华文中宋" panose="02010600040101010101" pitchFamily="2" charset="-122"/>
                <a:ea typeface="华文中宋" panose="02010600040101010101" pitchFamily="2" charset="-122"/>
              </a:rPr>
              <a:t>通过“</a:t>
            </a:r>
            <a:r>
              <a:rPr lang="en-US" altLang="zh-CN" sz="2000" dirty="0">
                <a:solidFill>
                  <a:srgbClr val="FF0000"/>
                </a:solidFill>
                <a:latin typeface="华文中宋" panose="02010600040101010101" pitchFamily="2" charset="-122"/>
                <a:ea typeface="华文中宋" panose="02010600040101010101" pitchFamily="2" charset="-122"/>
              </a:rPr>
              <a:t>CTRL+Z”</a:t>
            </a:r>
            <a:r>
              <a:rPr lang="zh-CN" altLang="en-US" sz="2000" dirty="0">
                <a:solidFill>
                  <a:srgbClr val="FF0000"/>
                </a:solidFill>
                <a:latin typeface="华文中宋" panose="02010600040101010101" pitchFamily="2" charset="-122"/>
                <a:ea typeface="华文中宋" panose="02010600040101010101" pitchFamily="2" charset="-122"/>
              </a:rPr>
              <a:t>和“</a:t>
            </a:r>
            <a:r>
              <a:rPr lang="en-US" altLang="zh-CN" sz="2000" dirty="0" err="1">
                <a:solidFill>
                  <a:srgbClr val="FF0000"/>
                </a:solidFill>
                <a:latin typeface="华文中宋" panose="02010600040101010101" pitchFamily="2" charset="-122"/>
                <a:ea typeface="华文中宋" panose="02010600040101010101" pitchFamily="2" charset="-122"/>
              </a:rPr>
              <a:t>bg</a:t>
            </a:r>
            <a:r>
              <a:rPr lang="en-US" altLang="zh-CN" sz="2000" dirty="0">
                <a:solidFill>
                  <a:srgbClr val="FF0000"/>
                </a:solidFill>
                <a:latin typeface="华文中宋" panose="02010600040101010101" pitchFamily="2" charset="-122"/>
                <a:ea typeface="华文中宋" panose="02010600040101010101" pitchFamily="2" charset="-122"/>
              </a:rPr>
              <a:t>”</a:t>
            </a:r>
            <a:r>
              <a:rPr lang="zh-CN" altLang="en-US" sz="2000" dirty="0">
                <a:solidFill>
                  <a:srgbClr val="FF0000"/>
                </a:solidFill>
                <a:latin typeface="华文中宋" panose="02010600040101010101" pitchFamily="2" charset="-122"/>
                <a:ea typeface="华文中宋" panose="02010600040101010101" pitchFamily="2" charset="-122"/>
              </a:rPr>
              <a:t>命令组合</a:t>
            </a:r>
            <a:r>
              <a:rPr lang="zh-CN" altLang="en-US" sz="2000" dirty="0">
                <a:latin typeface="华文中宋" panose="02010600040101010101" pitchFamily="2" charset="-122"/>
                <a:ea typeface="华文中宋" panose="02010600040101010101" pitchFamily="2" charset="-122"/>
              </a:rPr>
              <a:t>放到后台运行。</a:t>
            </a:r>
          </a:p>
          <a:p>
            <a:r>
              <a:rPr lang="en-US" altLang="zh-CN" sz="2000" dirty="0">
                <a:latin typeface="华文中宋" panose="02010600040101010101" pitchFamily="2" charset="-122"/>
                <a:ea typeface="华文中宋" panose="02010600040101010101" pitchFamily="2" charset="-122"/>
              </a:rPr>
              <a:t>find . -name *</a:t>
            </a:r>
            <a:r>
              <a:rPr lang="en-US" altLang="zh-CN" sz="2000" dirty="0" err="1">
                <a:latin typeface="华文中宋" panose="02010600040101010101" pitchFamily="2" charset="-122"/>
                <a:ea typeface="华文中宋" panose="02010600040101010101" pitchFamily="2" charset="-122"/>
              </a:rPr>
              <a:t>iso</a:t>
            </a:r>
            <a:r>
              <a:rPr lang="en-US" altLang="zh-CN" sz="2000" dirty="0">
                <a:latin typeface="华文中宋" panose="02010600040101010101" pitchFamily="2" charset="-122"/>
                <a:ea typeface="华文中宋" panose="02010600040101010101" pitchFamily="2" charset="-122"/>
              </a:rPr>
              <a:t> &gt; /</a:t>
            </a:r>
            <a:r>
              <a:rPr lang="en-US" altLang="zh-CN" sz="2000" dirty="0" err="1">
                <a:latin typeface="华文中宋" panose="02010600040101010101" pitchFamily="2" charset="-122"/>
                <a:ea typeface="华文中宋" panose="02010600040101010101" pitchFamily="2" charset="-122"/>
              </a:rPr>
              <a:t>tmp</a:t>
            </a:r>
            <a:r>
              <a:rPr lang="en-US" altLang="zh-CN" sz="2000" dirty="0">
                <a:latin typeface="华文中宋" panose="02010600040101010101" pitchFamily="2" charset="-122"/>
                <a:ea typeface="华文中宋" panose="02010600040101010101" pitchFamily="2" charset="-122"/>
              </a:rPr>
              <a:t>/res.txt &amp; - </a:t>
            </a:r>
            <a:r>
              <a:rPr lang="zh-CN" altLang="en-US" sz="2000" dirty="0">
                <a:latin typeface="华文中宋" panose="02010600040101010101" pitchFamily="2" charset="-122"/>
                <a:ea typeface="华文中宋" panose="02010600040101010101" pitchFamily="2" charset="-122"/>
              </a:rPr>
              <a:t>启动一个程序</a:t>
            </a:r>
          </a:p>
          <a:p>
            <a:r>
              <a:rPr lang="en-US" altLang="zh-CN" sz="2000" dirty="0" err="1">
                <a:highlight>
                  <a:srgbClr val="FFFF00"/>
                </a:highlight>
                <a:latin typeface="华文中宋" panose="02010600040101010101" pitchFamily="2" charset="-122"/>
                <a:ea typeface="华文中宋" panose="02010600040101010101" pitchFamily="2" charset="-122"/>
              </a:rPr>
              <a:t>ctrl+z</a:t>
            </a:r>
            <a:r>
              <a:rPr lang="en-US" altLang="zh-CN" sz="2000" dirty="0">
                <a:highlight>
                  <a:srgbClr val="FFFF00"/>
                </a:highlight>
                <a:latin typeface="华文中宋" panose="02010600040101010101" pitchFamily="2" charset="-122"/>
                <a:ea typeface="华文中宋" panose="02010600040101010101" pitchFamily="2" charset="-122"/>
              </a:rPr>
              <a:t> - </a:t>
            </a:r>
            <a:r>
              <a:rPr lang="zh-CN" altLang="en-US" sz="2000" dirty="0">
                <a:highlight>
                  <a:srgbClr val="FFFF00"/>
                </a:highlight>
                <a:latin typeface="华文中宋" panose="02010600040101010101" pitchFamily="2" charset="-122"/>
                <a:ea typeface="华文中宋" panose="02010600040101010101" pitchFamily="2" charset="-122"/>
              </a:rPr>
              <a:t>挂起当前执行程序</a:t>
            </a:r>
          </a:p>
          <a:p>
            <a:r>
              <a:rPr lang="en-US" altLang="zh-CN" sz="2000" dirty="0" err="1">
                <a:solidFill>
                  <a:srgbClr val="FF0000"/>
                </a:solidFill>
                <a:latin typeface="华文中宋" panose="02010600040101010101" pitchFamily="2" charset="-122"/>
                <a:ea typeface="华文中宋" panose="02010600040101010101" pitchFamily="2" charset="-122"/>
              </a:rPr>
              <a:t>bg</a:t>
            </a:r>
            <a:r>
              <a:rPr lang="en-US" altLang="zh-CN" sz="2000" dirty="0">
                <a:solidFill>
                  <a:srgbClr val="FF0000"/>
                </a:solidFill>
                <a:latin typeface="华文中宋" panose="02010600040101010101" pitchFamily="2" charset="-122"/>
                <a:ea typeface="华文中宋" panose="02010600040101010101" pitchFamily="2" charset="-122"/>
              </a:rPr>
              <a:t> - </a:t>
            </a:r>
            <a:r>
              <a:rPr lang="zh-CN" altLang="en-US" sz="2000" dirty="0">
                <a:solidFill>
                  <a:srgbClr val="FF0000"/>
                </a:solidFill>
                <a:latin typeface="华文中宋" panose="02010600040101010101" pitchFamily="2" charset="-122"/>
                <a:ea typeface="华文中宋" panose="02010600040101010101" pitchFamily="2" charset="-122"/>
              </a:rPr>
              <a:t>将程序放到后台运行</a:t>
            </a:r>
          </a:p>
          <a:p>
            <a:endParaRPr lang="zh-CN" altLang="en-US"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使用</a:t>
            </a:r>
            <a:r>
              <a:rPr lang="zh-CN" altLang="en-US" sz="2000" dirty="0">
                <a:highlight>
                  <a:srgbClr val="FFFF00"/>
                </a:highlight>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jobs’</a:t>
            </a:r>
            <a:r>
              <a:rPr lang="zh-CN" altLang="en-US" sz="2000" dirty="0">
                <a:highlight>
                  <a:srgbClr val="FFFF00"/>
                </a:highlight>
                <a:latin typeface="华文中宋" panose="02010600040101010101" pitchFamily="2" charset="-122"/>
                <a:ea typeface="华文中宋" panose="02010600040101010101" pitchFamily="2" charset="-122"/>
              </a:rPr>
              <a:t>命令列出所有后台进程。使用‘</a:t>
            </a:r>
            <a:r>
              <a:rPr lang="en-US" altLang="zh-CN" sz="2000" dirty="0" err="1">
                <a:highlight>
                  <a:srgbClr val="FFFF00"/>
                </a:highlight>
                <a:latin typeface="华文中宋" panose="02010600040101010101" pitchFamily="2" charset="-122"/>
                <a:ea typeface="华文中宋" panose="02010600040101010101" pitchFamily="2" charset="-122"/>
              </a:rPr>
              <a:t>fg</a:t>
            </a:r>
            <a:r>
              <a:rPr lang="en-US" altLang="zh-CN" sz="2000" dirty="0">
                <a:highlight>
                  <a:srgbClr val="FFFF00"/>
                </a:highlight>
                <a:latin typeface="华文中宋" panose="02010600040101010101" pitchFamily="2" charset="-122"/>
                <a:ea typeface="华文中宋" panose="02010600040101010101" pitchFamily="2" charset="-122"/>
              </a:rPr>
              <a:t>’</a:t>
            </a:r>
            <a:r>
              <a:rPr lang="zh-CN" altLang="en-US" sz="2000" dirty="0">
                <a:highlight>
                  <a:srgbClr val="FFFF00"/>
                </a:highlight>
                <a:latin typeface="华文中宋" panose="02010600040101010101" pitchFamily="2" charset="-122"/>
                <a:ea typeface="华文中宋" panose="02010600040101010101" pitchFamily="2" charset="-122"/>
              </a:rPr>
              <a:t>命令可以将后台程序调到前台执行</a:t>
            </a:r>
            <a:r>
              <a:rPr lang="zh-CN" altLang="en-US" sz="2000" dirty="0">
                <a:latin typeface="华文中宋" panose="02010600040101010101" pitchFamily="2" charset="-122"/>
                <a:ea typeface="华文中宋" panose="02010600040101010101" pitchFamily="2" charset="-122"/>
              </a:rPr>
              <a:t>。</a:t>
            </a:r>
          </a:p>
          <a:p>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fg</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 %</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进程</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id</a:t>
            </a:r>
            <a:r>
              <a:rPr lang="zh-CN" altLang="en-US"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6986189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10.4   /PROC</a:t>
            </a:r>
            <a:r>
              <a:rPr lang="zh-CN" altLang="en-US" kern="1800" dirty="0">
                <a:latin typeface="Times New Roman"/>
                <a:ea typeface="黑体"/>
              </a:rPr>
              <a:t>文件系统</a:t>
            </a:r>
            <a:endParaRPr lang="zh-CN" altLang="en-US" dirty="0"/>
          </a:p>
        </p:txBody>
      </p:sp>
      <p:sp>
        <p:nvSpPr>
          <p:cNvPr id="3" name="内容占位符 2"/>
          <p:cNvSpPr>
            <a:spLocks noGrp="1"/>
          </p:cNvSpPr>
          <p:nvPr>
            <p:ph idx="1"/>
          </p:nvPr>
        </p:nvSpPr>
        <p:spPr>
          <a:xfrm>
            <a:off x="641684" y="2557463"/>
            <a:ext cx="10908632" cy="3618748"/>
          </a:xfrm>
        </p:spPr>
        <p:txBody>
          <a:bodyPr/>
          <a:lstStyle/>
          <a:p>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系统上的</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目录是一种文件系统，即</a:t>
            </a:r>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文件系统。与其它常见的文件系统不同的是，</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是一种伪文件系统（也即虚拟文件系统），存储的是</a:t>
            </a:r>
            <a:r>
              <a:rPr lang="zh-CN" altLang="en-US" sz="2000" dirty="0">
                <a:solidFill>
                  <a:srgbClr val="FF0000"/>
                </a:solidFill>
                <a:latin typeface="华文中宋" panose="02010600040101010101" pitchFamily="2" charset="-122"/>
                <a:ea typeface="华文中宋" panose="02010600040101010101" pitchFamily="2" charset="-122"/>
              </a:rPr>
              <a:t>当前内核运行状态</a:t>
            </a:r>
            <a:r>
              <a:rPr lang="zh-CN" altLang="en-US" sz="2000" dirty="0">
                <a:latin typeface="华文中宋" panose="02010600040101010101" pitchFamily="2" charset="-122"/>
                <a:ea typeface="华文中宋" panose="02010600040101010101" pitchFamily="2" charset="-122"/>
              </a:rPr>
              <a:t>的一系列特殊文件，用户可以通过这些文件查看有关</a:t>
            </a:r>
            <a:r>
              <a:rPr lang="zh-CN" altLang="en-US" sz="2000" dirty="0">
                <a:solidFill>
                  <a:srgbClr val="FF0000"/>
                </a:solidFill>
                <a:latin typeface="华文中宋" panose="02010600040101010101" pitchFamily="2" charset="-122"/>
                <a:ea typeface="华文中宋" panose="02010600040101010101" pitchFamily="2" charset="-122"/>
              </a:rPr>
              <a:t>系统硬件及当前正在运行进程</a:t>
            </a:r>
            <a:r>
              <a:rPr lang="zh-CN" altLang="en-US" sz="2000" dirty="0">
                <a:latin typeface="华文中宋" panose="02010600040101010101" pitchFamily="2" charset="-122"/>
                <a:ea typeface="华文中宋" panose="02010600040101010101" pitchFamily="2" charset="-122"/>
              </a:rPr>
              <a:t>的信息，甚至可以通过更改其中某些文件来改变内核的运行状态。</a:t>
            </a:r>
            <a:endParaRPr lang="en-US" altLang="zh-CN" sz="2000" dirty="0">
              <a:latin typeface="华文中宋" panose="02010600040101010101" pitchFamily="2" charset="-122"/>
              <a:ea typeface="华文中宋" panose="02010600040101010101" pitchFamily="2" charset="-122"/>
            </a:endParaRPr>
          </a:p>
          <a:p>
            <a:r>
              <a:rPr lang="en-US" altLang="zh-CN" sz="2000" dirty="0">
                <a:solidFill>
                  <a:srgbClr val="FF0000"/>
                </a:solidFill>
                <a:latin typeface="华文中宋" panose="02010600040101010101" pitchFamily="2" charset="-122"/>
                <a:ea typeface="华文中宋" panose="02010600040101010101" pitchFamily="2" charset="-122"/>
              </a:rPr>
              <a:t>ps</a:t>
            </a:r>
            <a:r>
              <a:rPr lang="zh-CN" altLang="en-US" sz="2000" dirty="0">
                <a:solidFill>
                  <a:srgbClr val="FF0000"/>
                </a:solidFill>
                <a:latin typeface="华文中宋" panose="02010600040101010101" pitchFamily="2" charset="-122"/>
                <a:ea typeface="华文中宋" panose="02010600040101010101" pitchFamily="2" charset="-122"/>
              </a:rPr>
              <a:t>、</a:t>
            </a:r>
            <a:r>
              <a:rPr lang="en-US" altLang="zh-CN" sz="2000" dirty="0">
                <a:solidFill>
                  <a:srgbClr val="FF0000"/>
                </a:solidFill>
                <a:latin typeface="华文中宋" panose="02010600040101010101" pitchFamily="2" charset="-122"/>
                <a:ea typeface="华文中宋" panose="02010600040101010101" pitchFamily="2" charset="-122"/>
              </a:rPr>
              <a:t>top</a:t>
            </a:r>
            <a:r>
              <a:rPr lang="zh-CN" altLang="en-US" sz="2000" dirty="0">
                <a:latin typeface="华文中宋" panose="02010600040101010101" pitchFamily="2" charset="-122"/>
                <a:ea typeface="华文中宋" panose="02010600040101010101" pitchFamily="2" charset="-122"/>
              </a:rPr>
              <a:t>等进程</a:t>
            </a:r>
            <a:r>
              <a:rPr lang="zh-CN" altLang="en-US" sz="2000" dirty="0">
                <a:highlight>
                  <a:srgbClr val="FFFF00"/>
                </a:highlight>
                <a:latin typeface="华文中宋" panose="02010600040101010101" pitchFamily="2" charset="-122"/>
                <a:ea typeface="华文中宋" panose="02010600040101010101" pitchFamily="2" charset="-122"/>
              </a:rPr>
              <a:t>监视命令的</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内容均来源于该文件系统</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下的文件可以使用文件查看命令如</a:t>
            </a:r>
            <a:r>
              <a:rPr lang="en-US" altLang="zh-CN" sz="2000" dirty="0">
                <a:latin typeface="华文中宋" panose="02010600040101010101" pitchFamily="2" charset="-122"/>
                <a:ea typeface="华文中宋" panose="02010600040101010101" pitchFamily="2" charset="-122"/>
              </a:rPr>
              <a:t>cat</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more</a:t>
            </a:r>
            <a:r>
              <a:rPr lang="zh-CN" altLang="en-US" sz="2000" dirty="0">
                <a:latin typeface="华文中宋" panose="02010600040101010101" pitchFamily="2" charset="-122"/>
                <a:ea typeface="华文中宋" panose="02010600040101010101" pitchFamily="2" charset="-122"/>
              </a:rPr>
              <a:t>或者</a:t>
            </a:r>
            <a:r>
              <a:rPr lang="en-US" altLang="zh-CN" sz="2000" dirty="0">
                <a:latin typeface="华文中宋" panose="02010600040101010101" pitchFamily="2" charset="-122"/>
                <a:ea typeface="华文中宋" panose="02010600040101010101" pitchFamily="2" charset="-122"/>
              </a:rPr>
              <a:t>less</a:t>
            </a:r>
            <a:r>
              <a:rPr lang="zh-CN" altLang="en-US" sz="2000" dirty="0">
                <a:latin typeface="华文中宋" panose="02010600040101010101" pitchFamily="2" charset="-122"/>
                <a:ea typeface="华文中宋" panose="02010600040101010101" pitchFamily="2" charset="-122"/>
              </a:rPr>
              <a:t>进行查看，有些文件信息表述的内容可以一目了然，但也有文件的信息却不怎么具有可读性。</a:t>
            </a:r>
            <a:endParaRPr lang="en-US" altLang="zh-CN" sz="2000" dirty="0">
              <a:latin typeface="华文中宋" panose="02010600040101010101" pitchFamily="2" charset="-122"/>
              <a:ea typeface="华文中宋" panose="02010600040101010101" pitchFamily="2" charset="-122"/>
            </a:endParaRPr>
          </a:p>
          <a:p>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以文件系统的方式</a:t>
            </a:r>
            <a:r>
              <a:rPr lang="zh-CN" altLang="en-US" sz="2000" b="1" dirty="0">
                <a:latin typeface="华文中宋" panose="02010600040101010101" pitchFamily="2" charset="-122"/>
                <a:ea typeface="华文中宋" panose="02010600040101010101" pitchFamily="2" charset="-122"/>
              </a:rPr>
              <a:t>为访问系统内核的操作提供接口</a:t>
            </a:r>
            <a:r>
              <a:rPr lang="zh-CN" altLang="en-US" sz="2000" dirty="0">
                <a:latin typeface="华文中宋" panose="02010600040101010101" pitchFamily="2" charset="-122"/>
                <a:ea typeface="华文中宋" panose="02010600040101010101" pitchFamily="2" charset="-122"/>
              </a:rPr>
              <a:t>。很多系统的信息，如内存使用情况， </a:t>
            </a:r>
            <a:r>
              <a:rPr lang="en-US" altLang="zh-CN" sz="2000" dirty="0" err="1">
                <a:latin typeface="华文中宋" panose="02010600040101010101" pitchFamily="2" charset="-122"/>
                <a:ea typeface="华文中宋" panose="02010600040101010101" pitchFamily="2" charset="-122"/>
              </a:rPr>
              <a:t>cpu</a:t>
            </a:r>
            <a:r>
              <a:rPr lang="zh-CN" altLang="en-US" sz="2000" dirty="0">
                <a:latin typeface="华文中宋" panose="02010600040101010101" pitchFamily="2" charset="-122"/>
                <a:ea typeface="华文中宋" panose="02010600040101010101" pitchFamily="2" charset="-122"/>
              </a:rPr>
              <a:t>使用情况，进程信息等等这些信息，都可以通过查看</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proc</a:t>
            </a:r>
            <a:r>
              <a:rPr lang="zh-CN" altLang="en-US" sz="2000" dirty="0">
                <a:latin typeface="华文中宋" panose="02010600040101010101" pitchFamily="2" charset="-122"/>
                <a:ea typeface="华文中宋" panose="02010600040101010101" pitchFamily="2" charset="-122"/>
              </a:rPr>
              <a:t>下的对应文件来获得。</a:t>
            </a:r>
            <a:r>
              <a:rPr lang="en-US" altLang="zh-CN" sz="2000" dirty="0" err="1">
                <a:solidFill>
                  <a:srgbClr val="FF0000"/>
                </a:solidFill>
                <a:latin typeface="华文中宋" panose="02010600040101010101" pitchFamily="2" charset="-122"/>
                <a:ea typeface="华文中宋" panose="02010600040101010101" pitchFamily="2" charset="-122"/>
              </a:rPr>
              <a:t>proc</a:t>
            </a:r>
            <a:r>
              <a:rPr lang="zh-CN" altLang="en-US" sz="2000" dirty="0">
                <a:solidFill>
                  <a:srgbClr val="FF0000"/>
                </a:solidFill>
                <a:latin typeface="华文中宋" panose="02010600040101010101" pitchFamily="2" charset="-122"/>
                <a:ea typeface="华文中宋" panose="02010600040101010101" pitchFamily="2" charset="-122"/>
              </a:rPr>
              <a:t>文件系统是</a:t>
            </a:r>
            <a:r>
              <a:rPr lang="zh-CN" altLang="en-US" sz="2000" b="1" dirty="0">
                <a:solidFill>
                  <a:srgbClr val="FF0000"/>
                </a:solidFill>
                <a:highlight>
                  <a:srgbClr val="FFFF00"/>
                </a:highlight>
                <a:latin typeface="华文中宋" panose="02010600040101010101" pitchFamily="2" charset="-122"/>
                <a:ea typeface="华文中宋" panose="02010600040101010101" pitchFamily="2" charset="-122"/>
              </a:rPr>
              <a:t>动态</a:t>
            </a:r>
            <a:r>
              <a:rPr lang="zh-CN" altLang="en-US" sz="2000" dirty="0">
                <a:solidFill>
                  <a:srgbClr val="FF0000"/>
                </a:solidFill>
                <a:latin typeface="华文中宋" panose="02010600040101010101" pitchFamily="2" charset="-122"/>
                <a:ea typeface="华文中宋" panose="02010600040101010101" pitchFamily="2" charset="-122"/>
              </a:rPr>
              <a:t>从系统内核</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读出</a:t>
            </a:r>
            <a:r>
              <a:rPr lang="zh-CN" altLang="en-US" sz="2000" dirty="0">
                <a:solidFill>
                  <a:srgbClr val="FF0000"/>
                </a:solidFill>
                <a:latin typeface="华文中宋" panose="02010600040101010101" pitchFamily="2" charset="-122"/>
                <a:ea typeface="华文中宋" panose="02010600040101010101" pitchFamily="2" charset="-122"/>
              </a:rPr>
              <a:t>所需信息的</a:t>
            </a:r>
            <a:r>
              <a:rPr lang="zh-CN" altLang="en-US" sz="2000" dirty="0">
                <a:latin typeface="华文中宋" panose="02010600040101010101" pitchFamily="2" charset="-122"/>
                <a:ea typeface="华文中宋" panose="02010600040101010101" pitchFamily="2" charset="-122"/>
              </a:rPr>
              <a:t>。</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118603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/PROC</a:t>
            </a:r>
            <a:r>
              <a:rPr lang="zh-CN" altLang="en-US" kern="1800" dirty="0">
                <a:latin typeface="Times New Roman"/>
                <a:ea typeface="黑体"/>
              </a:rPr>
              <a:t>文件系统内容</a:t>
            </a:r>
            <a:endParaRPr lang="zh-CN" altLang="en-US" dirty="0"/>
          </a:p>
        </p:txBody>
      </p:sp>
      <p:sp>
        <p:nvSpPr>
          <p:cNvPr id="3" name="内容占位符 2"/>
          <p:cNvSpPr>
            <a:spLocks noGrp="1"/>
          </p:cNvSpPr>
          <p:nvPr>
            <p:ph idx="1"/>
          </p:nvPr>
        </p:nvSpPr>
        <p:spPr>
          <a:xfrm>
            <a:off x="569082" y="2394078"/>
            <a:ext cx="10876546" cy="3914274"/>
          </a:xfrm>
        </p:spPr>
        <p:txBody>
          <a:bodyPr/>
          <a:lstStyle/>
          <a:p>
            <a:r>
              <a:rPr lang="en-US" altLang="zh-CN" sz="1800" dirty="0" err="1">
                <a:solidFill>
                  <a:srgbClr val="FF0000"/>
                </a:solidFill>
                <a:latin typeface="华文中宋" panose="02010600040101010101" pitchFamily="2" charset="-122"/>
                <a:ea typeface="华文中宋" panose="02010600040101010101" pitchFamily="2" charset="-122"/>
              </a:rPr>
              <a:t>cmdline</a:t>
            </a:r>
            <a:r>
              <a:rPr lang="zh-CN" altLang="en-US" sz="1800" dirty="0">
                <a:latin typeface="华文中宋" panose="02010600040101010101" pitchFamily="2" charset="-122"/>
                <a:ea typeface="华文中宋" panose="02010600040101010101" pitchFamily="2" charset="-122"/>
              </a:rPr>
              <a:t>：系统启动时输入给内核命令行参数</a:t>
            </a:r>
            <a:r>
              <a:rPr lang="zh-CN" altLang="en-US" sz="1800" dirty="0">
                <a:solidFill>
                  <a:srgbClr val="FF0000"/>
                </a:solidFill>
                <a:latin typeface="华文中宋" panose="02010600040101010101" pitchFamily="2" charset="-122"/>
                <a:ea typeface="华文中宋" panose="02010600040101010101" pitchFamily="2" charset="-122"/>
              </a:rPr>
              <a:t> </a:t>
            </a:r>
            <a:r>
              <a:rPr lang="en-US" altLang="zh-CN" sz="1800" dirty="0" err="1">
                <a:solidFill>
                  <a:srgbClr val="FF0000"/>
                </a:solidFill>
                <a:latin typeface="华文中宋" panose="02010600040101010101" pitchFamily="2" charset="-122"/>
                <a:ea typeface="华文中宋" panose="02010600040101010101" pitchFamily="2" charset="-122"/>
              </a:rPr>
              <a:t>cpuinfo</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CPU</a:t>
            </a:r>
            <a:r>
              <a:rPr lang="zh-CN" altLang="en-US" sz="1800" dirty="0">
                <a:latin typeface="华文中宋" panose="02010600040101010101" pitchFamily="2" charset="-122"/>
                <a:ea typeface="华文中宋" panose="02010600040101010101" pitchFamily="2" charset="-122"/>
              </a:rPr>
              <a:t>的硬件信息 </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型号</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家族</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缓存大小等</a:t>
            </a:r>
            <a:r>
              <a:rPr lang="en-US" altLang="zh-CN" sz="1800" dirty="0">
                <a:latin typeface="华文中宋" panose="02010600040101010101" pitchFamily="2" charset="-122"/>
                <a:ea typeface="华文中宋" panose="02010600040101010101" pitchFamily="2" charset="-122"/>
              </a:rPr>
              <a:t>)  </a:t>
            </a:r>
            <a:r>
              <a:rPr lang="en-US" altLang="zh-CN" sz="1800" dirty="0">
                <a:solidFill>
                  <a:srgbClr val="FF0000"/>
                </a:solidFill>
                <a:latin typeface="华文中宋" panose="02010600040101010101" pitchFamily="2" charset="-122"/>
                <a:ea typeface="华文中宋" panose="02010600040101010101" pitchFamily="2" charset="-122"/>
              </a:rPr>
              <a:t>devices</a:t>
            </a:r>
            <a:r>
              <a:rPr lang="zh-CN" altLang="en-US" sz="1800" dirty="0">
                <a:latin typeface="华文中宋" panose="02010600040101010101" pitchFamily="2" charset="-122"/>
                <a:ea typeface="华文中宋" panose="02010600040101010101" pitchFamily="2" charset="-122"/>
              </a:rPr>
              <a:t>：主设备号及设备组的列表，当前加载的各种设备（块设备</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字符设备） </a:t>
            </a:r>
            <a:r>
              <a:rPr lang="en-US" altLang="zh-CN" sz="1800" dirty="0" err="1">
                <a:solidFill>
                  <a:srgbClr val="FF0000"/>
                </a:solidFill>
                <a:latin typeface="华文中宋" panose="02010600040101010101" pitchFamily="2" charset="-122"/>
                <a:ea typeface="华文中宋" panose="02010600040101010101" pitchFamily="2" charset="-122"/>
              </a:rPr>
              <a:t>dma</a:t>
            </a:r>
            <a:r>
              <a:rPr lang="zh-CN" altLang="en-US" sz="1800" dirty="0">
                <a:latin typeface="华文中宋" panose="02010600040101010101" pitchFamily="2" charset="-122"/>
                <a:ea typeface="华文中宋" panose="02010600040101010101" pitchFamily="2" charset="-122"/>
              </a:rPr>
              <a:t>：使用的</a:t>
            </a:r>
            <a:r>
              <a:rPr lang="en-US" altLang="zh-CN" sz="1800" dirty="0">
                <a:latin typeface="华文中宋" panose="02010600040101010101" pitchFamily="2" charset="-122"/>
                <a:ea typeface="华文中宋" panose="02010600040101010101" pitchFamily="2" charset="-122"/>
              </a:rPr>
              <a:t>DMA</a:t>
            </a:r>
            <a:r>
              <a:rPr lang="zh-CN" altLang="en-US" sz="1800" dirty="0">
                <a:latin typeface="华文中宋" panose="02010600040101010101" pitchFamily="2" charset="-122"/>
                <a:ea typeface="华文中宋" panose="02010600040101010101" pitchFamily="2" charset="-122"/>
              </a:rPr>
              <a:t>通道</a:t>
            </a:r>
            <a:r>
              <a:rPr lang="zh-CN" altLang="en-US" sz="1800" dirty="0">
                <a:solidFill>
                  <a:srgbClr val="FF0000"/>
                </a:solidFill>
                <a:latin typeface="华文中宋" panose="02010600040101010101" pitchFamily="2" charset="-122"/>
                <a:ea typeface="华文中宋" panose="02010600040101010101" pitchFamily="2" charset="-122"/>
              </a:rPr>
              <a:t> </a:t>
            </a:r>
            <a:r>
              <a:rPr lang="en-US" altLang="zh-CN" sz="1800" dirty="0" err="1">
                <a:solidFill>
                  <a:srgbClr val="FF0000"/>
                </a:solidFill>
                <a:latin typeface="华文中宋" panose="02010600040101010101" pitchFamily="2" charset="-122"/>
                <a:ea typeface="华文中宋" panose="02010600040101010101" pitchFamily="2" charset="-122"/>
              </a:rPr>
              <a:t>filesystems</a:t>
            </a:r>
            <a:r>
              <a:rPr lang="zh-CN" altLang="en-US" sz="1800" dirty="0">
                <a:latin typeface="华文中宋" panose="02010600040101010101" pitchFamily="2" charset="-122"/>
                <a:ea typeface="华文中宋" panose="02010600040101010101" pitchFamily="2" charset="-122"/>
              </a:rPr>
              <a:t>：当前内核支持的文件系统，当没有给 </a:t>
            </a:r>
            <a:r>
              <a:rPr lang="en-US" altLang="zh-CN" sz="1800" dirty="0">
                <a:latin typeface="华文中宋" panose="02010600040101010101" pitchFamily="2" charset="-122"/>
                <a:ea typeface="华文中宋" panose="02010600040101010101" pitchFamily="2" charset="-122"/>
              </a:rPr>
              <a:t>mount(1) </a:t>
            </a:r>
            <a:r>
              <a:rPr lang="zh-CN" altLang="en-US" sz="1800" dirty="0">
                <a:latin typeface="华文中宋" panose="02010600040101010101" pitchFamily="2" charset="-122"/>
                <a:ea typeface="华文中宋" panose="02010600040101010101" pitchFamily="2" charset="-122"/>
              </a:rPr>
              <a:t>指明哪个文件系统的时候， </a:t>
            </a:r>
            <a:r>
              <a:rPr lang="en-US" altLang="zh-CN" sz="1800" dirty="0">
                <a:latin typeface="华文中宋" panose="02010600040101010101" pitchFamily="2" charset="-122"/>
                <a:ea typeface="华文中宋" panose="02010600040101010101" pitchFamily="2" charset="-122"/>
              </a:rPr>
              <a:t>mount(1) </a:t>
            </a:r>
            <a:r>
              <a:rPr lang="zh-CN" altLang="en-US" sz="1800" dirty="0">
                <a:latin typeface="华文中宋" panose="02010600040101010101" pitchFamily="2" charset="-122"/>
                <a:ea typeface="华文中宋" panose="02010600040101010101" pitchFamily="2" charset="-122"/>
              </a:rPr>
              <a:t>就依靠该文件遍历不同的文件系统</a:t>
            </a:r>
            <a:r>
              <a:rPr lang="en-US" altLang="zh-CN" sz="1800" dirty="0">
                <a:solidFill>
                  <a:srgbClr val="FF0000"/>
                </a:solidFill>
                <a:latin typeface="华文中宋" panose="02010600040101010101" pitchFamily="2" charset="-122"/>
                <a:ea typeface="华文中宋" panose="02010600040101010101" pitchFamily="2" charset="-122"/>
              </a:rPr>
              <a:t>interrupts</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：中断的使用及触发次数，调试中断时很有用 </a:t>
            </a:r>
            <a:r>
              <a:rPr lang="en-US" altLang="zh-CN" sz="1800" dirty="0" err="1">
                <a:solidFill>
                  <a:srgbClr val="FF0000"/>
                </a:solidFill>
                <a:latin typeface="华文中宋" panose="02010600040101010101" pitchFamily="2" charset="-122"/>
                <a:ea typeface="华文中宋" panose="02010600040101010101" pitchFamily="2" charset="-122"/>
              </a:rPr>
              <a:t>ioports</a:t>
            </a:r>
            <a:r>
              <a:rPr lang="en-US" altLang="zh-CN" sz="1800" dirty="0">
                <a:solidFill>
                  <a:srgbClr val="FF0000"/>
                </a:solidFill>
                <a:latin typeface="华文中宋" panose="02010600040101010101" pitchFamily="2" charset="-122"/>
                <a:ea typeface="华文中宋" panose="02010600040101010101" pitchFamily="2" charset="-122"/>
              </a:rPr>
              <a:t> I/O</a:t>
            </a:r>
            <a:r>
              <a:rPr lang="zh-CN" altLang="en-US" sz="1800" dirty="0">
                <a:latin typeface="华文中宋" panose="02010600040101010101" pitchFamily="2" charset="-122"/>
                <a:ea typeface="华文中宋" panose="02010600040101010101" pitchFamily="2" charset="-122"/>
              </a:rPr>
              <a:t>：当前在用的已注册 </a:t>
            </a:r>
            <a:r>
              <a:rPr lang="en-US" altLang="zh-CN" sz="1800" dirty="0">
                <a:latin typeface="华文中宋" panose="02010600040101010101" pitchFamily="2" charset="-122"/>
                <a:ea typeface="华文中宋" panose="02010600040101010101" pitchFamily="2" charset="-122"/>
              </a:rPr>
              <a:t>I/O </a:t>
            </a:r>
            <a:r>
              <a:rPr lang="zh-CN" altLang="en-US" sz="1800" dirty="0">
                <a:latin typeface="华文中宋" panose="02010600040101010101" pitchFamily="2" charset="-122"/>
                <a:ea typeface="华文中宋" panose="02010600040101010101" pitchFamily="2" charset="-122"/>
              </a:rPr>
              <a:t>端口范围 </a:t>
            </a:r>
            <a:r>
              <a:rPr lang="en-US" altLang="zh-CN" sz="1800" dirty="0" err="1">
                <a:solidFill>
                  <a:srgbClr val="FF0000"/>
                </a:solidFill>
                <a:latin typeface="华文中宋" panose="02010600040101010101" pitchFamily="2" charset="-122"/>
                <a:ea typeface="华文中宋" panose="02010600040101010101" pitchFamily="2" charset="-122"/>
              </a:rPr>
              <a:t>kcore</a:t>
            </a:r>
            <a:r>
              <a:rPr lang="zh-CN" altLang="en-US" sz="1800" dirty="0">
                <a:latin typeface="华文中宋" panose="02010600040101010101" pitchFamily="2" charset="-122"/>
                <a:ea typeface="华文中宋" panose="02010600040101010101" pitchFamily="2" charset="-122"/>
              </a:rPr>
              <a:t>：该伪文件以 </a:t>
            </a:r>
            <a:r>
              <a:rPr lang="en-US" altLang="zh-CN" sz="1800" dirty="0">
                <a:latin typeface="华文中宋" panose="02010600040101010101" pitchFamily="2" charset="-122"/>
                <a:ea typeface="华文中宋" panose="02010600040101010101" pitchFamily="2" charset="-122"/>
              </a:rPr>
              <a:t>core </a:t>
            </a:r>
            <a:r>
              <a:rPr lang="zh-CN" altLang="en-US" sz="1800" dirty="0">
                <a:latin typeface="华文中宋" panose="02010600040101010101" pitchFamily="2" charset="-122"/>
                <a:ea typeface="华文中宋" panose="02010600040101010101" pitchFamily="2" charset="-122"/>
              </a:rPr>
              <a:t>文件格式给出了系统的物理内存映象</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比较有用</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，可以用 </a:t>
            </a:r>
            <a:r>
              <a:rPr lang="en-US" altLang="zh-CN" sz="1800" dirty="0">
                <a:latin typeface="华文中宋" panose="02010600040101010101" pitchFamily="2" charset="-122"/>
                <a:ea typeface="华文中宋" panose="02010600040101010101" pitchFamily="2" charset="-122"/>
              </a:rPr>
              <a:t>GDB </a:t>
            </a:r>
            <a:r>
              <a:rPr lang="zh-CN" altLang="en-US" sz="1800" dirty="0">
                <a:latin typeface="华文中宋" panose="02010600040101010101" pitchFamily="2" charset="-122"/>
                <a:ea typeface="华文中宋" panose="02010600040101010101" pitchFamily="2" charset="-122"/>
              </a:rPr>
              <a:t>查探当前内核的任意数据结构。该文件的总长度是物理内存 </a:t>
            </a:r>
            <a:r>
              <a:rPr lang="en-US" altLang="zh-CN" sz="1800" dirty="0">
                <a:latin typeface="华文中宋" panose="02010600040101010101" pitchFamily="2" charset="-122"/>
                <a:ea typeface="华文中宋" panose="02010600040101010101" pitchFamily="2" charset="-122"/>
              </a:rPr>
              <a:t>(RAM) </a:t>
            </a:r>
            <a:r>
              <a:rPr lang="zh-CN" altLang="en-US" sz="1800" dirty="0">
                <a:latin typeface="华文中宋" panose="02010600040101010101" pitchFamily="2" charset="-122"/>
                <a:ea typeface="华文中宋" panose="02010600040101010101" pitchFamily="2" charset="-122"/>
              </a:rPr>
              <a:t>的大小再加上 </a:t>
            </a:r>
            <a:r>
              <a:rPr lang="en-US" altLang="zh-CN" sz="1800" dirty="0">
                <a:latin typeface="华文中宋" panose="02010600040101010101" pitchFamily="2" charset="-122"/>
                <a:ea typeface="华文中宋" panose="02010600040101010101" pitchFamily="2" charset="-122"/>
              </a:rPr>
              <a:t>4KB</a:t>
            </a:r>
            <a:r>
              <a:rPr lang="zh-CN" altLang="en-US" sz="1800" dirty="0">
                <a:latin typeface="华文中宋" panose="02010600040101010101" pitchFamily="2" charset="-122"/>
                <a:ea typeface="华文中宋" panose="02010600040101010101" pitchFamily="2" charset="-122"/>
              </a:rPr>
              <a:t>。 </a:t>
            </a:r>
            <a:r>
              <a:rPr lang="en-US" altLang="zh-CN" sz="1800" dirty="0" err="1">
                <a:solidFill>
                  <a:srgbClr val="FF0000"/>
                </a:solidFill>
                <a:latin typeface="华文中宋" panose="02010600040101010101" pitchFamily="2" charset="-122"/>
                <a:ea typeface="华文中宋" panose="02010600040101010101" pitchFamily="2" charset="-122"/>
              </a:rPr>
              <a:t>kmsg</a:t>
            </a:r>
            <a:r>
              <a:rPr lang="zh-CN" altLang="en-US" sz="1800" dirty="0">
                <a:latin typeface="华文中宋" panose="02010600040101010101" pitchFamily="2" charset="-122"/>
                <a:ea typeface="华文中宋" panose="02010600040101010101" pitchFamily="2" charset="-122"/>
              </a:rPr>
              <a:t>：可以用该文件取代系统调用 </a:t>
            </a:r>
            <a:r>
              <a:rPr lang="en-US" altLang="zh-CN" sz="1800" dirty="0">
                <a:latin typeface="华文中宋" panose="02010600040101010101" pitchFamily="2" charset="-122"/>
                <a:ea typeface="华文中宋" panose="02010600040101010101" pitchFamily="2" charset="-122"/>
              </a:rPr>
              <a:t>syslog(2) </a:t>
            </a:r>
            <a:r>
              <a:rPr lang="zh-CN" altLang="en-US" sz="1800" dirty="0">
                <a:latin typeface="华文中宋" panose="02010600040101010101" pitchFamily="2" charset="-122"/>
                <a:ea typeface="华文中宋" panose="02010600040101010101" pitchFamily="2" charset="-122"/>
              </a:rPr>
              <a:t>来记录内核日志信息，对应</a:t>
            </a:r>
            <a:r>
              <a:rPr lang="en-US" altLang="zh-CN" sz="1800" dirty="0" err="1">
                <a:latin typeface="华文中宋" panose="02010600040101010101" pitchFamily="2" charset="-122"/>
                <a:ea typeface="华文中宋" panose="02010600040101010101" pitchFamily="2" charset="-122"/>
              </a:rPr>
              <a:t>dmesg</a:t>
            </a:r>
            <a:r>
              <a:rPr lang="zh-CN" altLang="en-US" sz="1800" dirty="0">
                <a:latin typeface="华文中宋" panose="02010600040101010101" pitchFamily="2" charset="-122"/>
                <a:ea typeface="华文中宋" panose="02010600040101010101" pitchFamily="2" charset="-122"/>
              </a:rPr>
              <a:t>命令。</a:t>
            </a:r>
            <a:r>
              <a:rPr lang="en-US" altLang="zh-CN" sz="1800" dirty="0" err="1">
                <a:solidFill>
                  <a:srgbClr val="FF0000"/>
                </a:solidFill>
                <a:latin typeface="华文中宋" panose="02010600040101010101" pitchFamily="2" charset="-122"/>
                <a:ea typeface="华文中宋" panose="02010600040101010101" pitchFamily="2" charset="-122"/>
              </a:rPr>
              <a:t>kallsym</a:t>
            </a:r>
            <a:r>
              <a:rPr lang="zh-CN" altLang="en-US" sz="1800" dirty="0">
                <a:latin typeface="华文中宋" panose="02010600040101010101" pitchFamily="2" charset="-122"/>
                <a:ea typeface="华文中宋" panose="02010600040101010101" pitchFamily="2" charset="-122"/>
              </a:rPr>
              <a:t>：内核符号表，该文件保存了内核输出的符号定义</a:t>
            </a:r>
            <a:r>
              <a:rPr lang="en-US" altLang="zh-CN" sz="1800" dirty="0">
                <a:latin typeface="华文中宋" panose="02010600040101010101" pitchFamily="2" charset="-122"/>
                <a:ea typeface="华文中宋" panose="02010600040101010101" pitchFamily="2" charset="-122"/>
              </a:rPr>
              <a:t>, modules(X)</a:t>
            </a:r>
            <a:r>
              <a:rPr lang="zh-CN" altLang="en-US" sz="1800" dirty="0">
                <a:latin typeface="华文中宋" panose="02010600040101010101" pitchFamily="2" charset="-122"/>
                <a:ea typeface="华文中宋" panose="02010600040101010101" pitchFamily="2" charset="-122"/>
              </a:rPr>
              <a:t>使用该文件动态地连接和捆绑可装载的模块。</a:t>
            </a:r>
            <a:r>
              <a:rPr lang="en-US" altLang="zh-CN" sz="1800" dirty="0" err="1">
                <a:solidFill>
                  <a:srgbClr val="FF0000"/>
                </a:solidFill>
                <a:latin typeface="华文中宋" panose="02010600040101010101" pitchFamily="2" charset="-122"/>
                <a:ea typeface="华文中宋" panose="02010600040101010101" pitchFamily="2" charset="-122"/>
              </a:rPr>
              <a:t>loadavg</a:t>
            </a:r>
            <a:r>
              <a:rPr lang="zh-CN" altLang="en-US" sz="1800" dirty="0">
                <a:latin typeface="华文中宋" panose="02010600040101010101" pitchFamily="2" charset="-122"/>
                <a:ea typeface="华文中宋" panose="02010600040101010101" pitchFamily="2" charset="-122"/>
              </a:rPr>
              <a:t>：负载均衡，平均负载数给出了在过去的 </a:t>
            </a:r>
            <a:r>
              <a:rPr lang="en-US" altLang="zh-CN" sz="1800" dirty="0">
                <a:latin typeface="华文中宋" panose="02010600040101010101" pitchFamily="2" charset="-122"/>
                <a:ea typeface="华文中宋" panose="02010600040101010101" pitchFamily="2" charset="-122"/>
              </a:rPr>
              <a:t>1</a:t>
            </a:r>
            <a:r>
              <a:rPr lang="zh-CN" altLang="en-US" sz="1800" dirty="0">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5,</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15 </a:t>
            </a:r>
            <a:r>
              <a:rPr lang="zh-CN" altLang="en-US" sz="1800" dirty="0">
                <a:latin typeface="华文中宋" panose="02010600040101010101" pitchFamily="2" charset="-122"/>
                <a:ea typeface="华文中宋" panose="02010600040101010101" pitchFamily="2" charset="-122"/>
              </a:rPr>
              <a:t>分钟里在运行队列里的任务数、总作业数以及正在运行的作业总数。</a:t>
            </a:r>
            <a:r>
              <a:rPr lang="en-US" altLang="zh-CN" sz="1800" dirty="0">
                <a:solidFill>
                  <a:srgbClr val="FF0000"/>
                </a:solidFill>
                <a:latin typeface="华文中宋" panose="02010600040101010101" pitchFamily="2" charset="-122"/>
                <a:ea typeface="华文中宋" panose="02010600040101010101" pitchFamily="2" charset="-122"/>
              </a:rPr>
              <a:t>locks</a:t>
            </a:r>
            <a:r>
              <a:rPr lang="zh-CN" altLang="en-US" sz="1800" dirty="0">
                <a:latin typeface="华文中宋" panose="02010600040101010101" pitchFamily="2" charset="-122"/>
                <a:ea typeface="华文中宋" panose="02010600040101010101" pitchFamily="2" charset="-122"/>
              </a:rPr>
              <a:t>：内核锁 。</a:t>
            </a:r>
            <a:r>
              <a:rPr lang="en-US" altLang="zh-CN" sz="1800" dirty="0" err="1">
                <a:solidFill>
                  <a:srgbClr val="FF0000"/>
                </a:solidFill>
                <a:latin typeface="华文中宋" panose="02010600040101010101" pitchFamily="2" charset="-122"/>
                <a:ea typeface="华文中宋" panose="02010600040101010101" pitchFamily="2" charset="-122"/>
              </a:rPr>
              <a:t>meminfo</a:t>
            </a:r>
            <a:r>
              <a:rPr lang="zh-CN" altLang="en-US" sz="1800" dirty="0">
                <a:latin typeface="华文中宋" panose="02010600040101010101" pitchFamily="2" charset="-122"/>
                <a:ea typeface="华文中宋" panose="02010600040101010101" pitchFamily="2" charset="-122"/>
              </a:rPr>
              <a:t>物理内存、交换空间等的信息，系统内存占用情况，对应</a:t>
            </a:r>
            <a:r>
              <a:rPr lang="en-US" altLang="zh-CN" sz="1800" dirty="0" err="1">
                <a:latin typeface="华文中宋" panose="02010600040101010101" pitchFamily="2" charset="-122"/>
                <a:ea typeface="华文中宋" panose="02010600040101010101" pitchFamily="2" charset="-122"/>
              </a:rPr>
              <a:t>df</a:t>
            </a:r>
            <a:r>
              <a:rPr lang="zh-CN" altLang="en-US" sz="1800" dirty="0">
                <a:latin typeface="华文中宋" panose="02010600040101010101" pitchFamily="2" charset="-122"/>
                <a:ea typeface="华文中宋" panose="02010600040101010101" pitchFamily="2" charset="-122"/>
              </a:rPr>
              <a:t>命令。</a:t>
            </a:r>
            <a:r>
              <a:rPr lang="en-US" altLang="zh-CN" sz="1800" dirty="0" err="1">
                <a:solidFill>
                  <a:srgbClr val="FF0000"/>
                </a:solidFill>
                <a:latin typeface="华文中宋" panose="02010600040101010101" pitchFamily="2" charset="-122"/>
                <a:ea typeface="华文中宋" panose="02010600040101010101" pitchFamily="2" charset="-122"/>
              </a:rPr>
              <a:t>misc</a:t>
            </a:r>
            <a:r>
              <a:rPr lang="zh-CN" altLang="en-US" sz="1800" dirty="0">
                <a:latin typeface="华文中宋" panose="02010600040101010101" pitchFamily="2" charset="-122"/>
                <a:ea typeface="华文中宋" panose="02010600040101010101" pitchFamily="2" charset="-122"/>
              </a:rPr>
              <a:t>：杂项 。</a:t>
            </a:r>
            <a:r>
              <a:rPr lang="en-US" altLang="zh-CN" sz="1800" dirty="0">
                <a:solidFill>
                  <a:srgbClr val="FF0000"/>
                </a:solidFill>
                <a:latin typeface="华文中宋" panose="02010600040101010101" pitchFamily="2" charset="-122"/>
                <a:ea typeface="华文中宋" panose="02010600040101010101" pitchFamily="2" charset="-122"/>
              </a:rPr>
              <a:t>modules</a:t>
            </a:r>
            <a:r>
              <a:rPr lang="zh-CN" altLang="en-US" sz="1800" dirty="0">
                <a:latin typeface="华文中宋" panose="02010600040101010101" pitchFamily="2" charset="-122"/>
                <a:ea typeface="华文中宋" panose="02010600040101010101" pitchFamily="2" charset="-122"/>
              </a:rPr>
              <a:t>：已经加载的模块列表，对应</a:t>
            </a:r>
            <a:r>
              <a:rPr lang="en-US" altLang="zh-CN" sz="1800" dirty="0" err="1">
                <a:latin typeface="华文中宋" panose="02010600040101010101" pitchFamily="2" charset="-122"/>
                <a:ea typeface="华文中宋" panose="02010600040101010101" pitchFamily="2" charset="-122"/>
              </a:rPr>
              <a:t>lsmod</a:t>
            </a:r>
            <a:r>
              <a:rPr lang="zh-CN" altLang="en-US" sz="1800" dirty="0">
                <a:latin typeface="华文中宋" panose="02010600040101010101" pitchFamily="2" charset="-122"/>
                <a:ea typeface="华文中宋" panose="02010600040101010101" pitchFamily="2" charset="-122"/>
              </a:rPr>
              <a:t>命令 。</a:t>
            </a:r>
            <a:r>
              <a:rPr lang="en-US" altLang="zh-CN" sz="1800" dirty="0">
                <a:solidFill>
                  <a:srgbClr val="FF0000"/>
                </a:solidFill>
                <a:latin typeface="华文中宋" panose="02010600040101010101" pitchFamily="2" charset="-122"/>
                <a:ea typeface="华文中宋" panose="02010600040101010101" pitchFamily="2" charset="-122"/>
              </a:rPr>
              <a:t>mounts</a:t>
            </a:r>
            <a:r>
              <a:rPr lang="zh-CN" altLang="en-US" sz="1800" dirty="0">
                <a:latin typeface="华文中宋" panose="02010600040101010101" pitchFamily="2" charset="-122"/>
                <a:ea typeface="华文中宋" panose="02010600040101010101" pitchFamily="2" charset="-122"/>
              </a:rPr>
              <a:t>：已加载的文件系统的列表，对应</a:t>
            </a:r>
            <a:r>
              <a:rPr lang="en-US" altLang="zh-CN" sz="1800" dirty="0">
                <a:latin typeface="华文中宋" panose="02010600040101010101" pitchFamily="2" charset="-122"/>
                <a:ea typeface="华文中宋" panose="02010600040101010101" pitchFamily="2" charset="-122"/>
              </a:rPr>
              <a:t>mount</a:t>
            </a:r>
            <a:r>
              <a:rPr lang="zh-CN" altLang="en-US" sz="1800" dirty="0">
                <a:latin typeface="华文中宋" panose="02010600040101010101" pitchFamily="2" charset="-122"/>
                <a:ea typeface="华文中宋" panose="02010600040101010101" pitchFamily="2" charset="-122"/>
              </a:rPr>
              <a:t>命令，无参数。</a:t>
            </a:r>
            <a:r>
              <a:rPr lang="en-US" altLang="zh-CN" sz="1800" dirty="0">
                <a:solidFill>
                  <a:srgbClr val="FF0000"/>
                </a:solidFill>
                <a:latin typeface="华文中宋" panose="02010600040101010101" pitchFamily="2" charset="-122"/>
                <a:ea typeface="华文中宋" panose="02010600040101010101" pitchFamily="2" charset="-122"/>
              </a:rPr>
              <a:t>partitions</a:t>
            </a:r>
            <a:r>
              <a:rPr lang="zh-CN" altLang="en-US" sz="1800" dirty="0">
                <a:latin typeface="华文中宋" panose="02010600040101010101" pitchFamily="2" charset="-122"/>
                <a:ea typeface="华文中宋" panose="02010600040101010101" pitchFamily="2" charset="-122"/>
              </a:rPr>
              <a:t>：系统识别的分区表 。</a:t>
            </a:r>
            <a:r>
              <a:rPr lang="en-US" altLang="zh-CN" sz="1800" dirty="0" err="1">
                <a:solidFill>
                  <a:srgbClr val="FF0000"/>
                </a:solidFill>
                <a:latin typeface="华文中宋" panose="02010600040101010101" pitchFamily="2" charset="-122"/>
                <a:ea typeface="华文中宋" panose="02010600040101010101" pitchFamily="2" charset="-122"/>
              </a:rPr>
              <a:t>slabinfo</a:t>
            </a:r>
            <a:r>
              <a:rPr lang="zh-CN" altLang="en-US"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sla</a:t>
            </a:r>
            <a:r>
              <a:rPr lang="zh-CN" altLang="en-US" sz="1800" dirty="0">
                <a:latin typeface="华文中宋" panose="02010600040101010101" pitchFamily="2" charset="-122"/>
                <a:ea typeface="华文中宋" panose="02010600040101010101" pitchFamily="2" charset="-122"/>
              </a:rPr>
              <a:t>池信息。</a:t>
            </a:r>
            <a:r>
              <a:rPr lang="en-US" altLang="zh-CN" sz="1800" dirty="0">
                <a:solidFill>
                  <a:srgbClr val="FF0000"/>
                </a:solidFill>
                <a:latin typeface="华文中宋" panose="02010600040101010101" pitchFamily="2" charset="-122"/>
                <a:ea typeface="华文中宋" panose="02010600040101010101" pitchFamily="2" charset="-122"/>
              </a:rPr>
              <a:t>stat</a:t>
            </a:r>
            <a:r>
              <a:rPr lang="zh-CN" altLang="en-US" sz="1800" dirty="0">
                <a:latin typeface="华文中宋" panose="02010600040101010101" pitchFamily="2" charset="-122"/>
                <a:ea typeface="华文中宋" panose="02010600040101010101" pitchFamily="2" charset="-122"/>
              </a:rPr>
              <a:t>：全面统计状态表，</a:t>
            </a:r>
            <a:r>
              <a:rPr lang="en-US" altLang="zh-CN" sz="1800" dirty="0">
                <a:latin typeface="华文中宋" panose="02010600040101010101" pitchFamily="2" charset="-122"/>
                <a:ea typeface="华文中宋" panose="02010600040101010101" pitchFamily="2" charset="-122"/>
              </a:rPr>
              <a:t>CPU</a:t>
            </a:r>
            <a:r>
              <a:rPr lang="zh-CN" altLang="en-US" sz="1800" dirty="0">
                <a:latin typeface="华文中宋" panose="02010600040101010101" pitchFamily="2" charset="-122"/>
                <a:ea typeface="华文中宋" panose="02010600040101010101" pitchFamily="2" charset="-122"/>
              </a:rPr>
              <a:t>内存的利用率等都是从这里提取数据。对应</a:t>
            </a:r>
            <a:r>
              <a:rPr lang="en-US" altLang="zh-CN" sz="1800" dirty="0">
                <a:latin typeface="华文中宋" panose="02010600040101010101" pitchFamily="2" charset="-122"/>
                <a:ea typeface="华文中宋" panose="02010600040101010101" pitchFamily="2" charset="-122"/>
              </a:rPr>
              <a:t>ps</a:t>
            </a:r>
            <a:r>
              <a:rPr lang="zh-CN" altLang="en-US" sz="1800" dirty="0">
                <a:latin typeface="华文中宋" panose="02010600040101010101" pitchFamily="2" charset="-122"/>
                <a:ea typeface="华文中宋" panose="02010600040101010101" pitchFamily="2" charset="-122"/>
              </a:rPr>
              <a:t>命令。</a:t>
            </a:r>
            <a:r>
              <a:rPr lang="en-US" altLang="zh-CN" sz="1800" dirty="0">
                <a:solidFill>
                  <a:srgbClr val="FF0000"/>
                </a:solidFill>
                <a:latin typeface="华文中宋" panose="02010600040101010101" pitchFamily="2" charset="-122"/>
                <a:ea typeface="华文中宋" panose="02010600040101010101" pitchFamily="2" charset="-122"/>
              </a:rPr>
              <a:t>swaps</a:t>
            </a:r>
            <a:r>
              <a:rPr lang="zh-CN" altLang="en-US" sz="1800" dirty="0">
                <a:latin typeface="华文中宋" panose="02010600040101010101" pitchFamily="2" charset="-122"/>
                <a:ea typeface="华文中宋" panose="02010600040101010101" pitchFamily="2" charset="-122"/>
              </a:rPr>
              <a:t>：对换空间的利用情况。 </a:t>
            </a:r>
            <a:r>
              <a:rPr lang="en-US" altLang="zh-CN" sz="1800" dirty="0">
                <a:solidFill>
                  <a:srgbClr val="FF0000"/>
                </a:solidFill>
                <a:latin typeface="华文中宋" panose="02010600040101010101" pitchFamily="2" charset="-122"/>
                <a:ea typeface="华文中宋" panose="02010600040101010101" pitchFamily="2" charset="-122"/>
              </a:rPr>
              <a:t>version</a:t>
            </a:r>
            <a:r>
              <a:rPr lang="zh-CN" altLang="en-US" sz="1800" dirty="0">
                <a:latin typeface="华文中宋" panose="02010600040101010101" pitchFamily="2" charset="-122"/>
                <a:ea typeface="华文中宋" panose="02010600040101010101" pitchFamily="2" charset="-122"/>
              </a:rPr>
              <a:t>：指明了当前正在运行的内核版本。</a:t>
            </a:r>
          </a:p>
        </p:txBody>
      </p:sp>
    </p:spTree>
    <p:extLst>
      <p:ext uri="{BB962C8B-B14F-4D97-AF65-F5344CB8AC3E}">
        <p14:creationId xmlns:p14="http://schemas.microsoft.com/office/powerpoint/2010/main" val="3412164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必须置于根目录的目录</a:t>
            </a:r>
          </a:p>
        </p:txBody>
      </p:sp>
      <p:sp>
        <p:nvSpPr>
          <p:cNvPr id="3" name="内容占位符 2"/>
          <p:cNvSpPr>
            <a:spLocks noGrp="1"/>
          </p:cNvSpPr>
          <p:nvPr>
            <p:ph idx="1"/>
          </p:nvPr>
        </p:nvSpPr>
        <p:spPr/>
        <p:txBody>
          <a:bodyPr/>
          <a:lstStyle/>
          <a:p>
            <a:r>
              <a:rPr lang="en-US" altLang="zh-CN" b="1" dirty="0">
                <a:latin typeface="华文中宋" panose="02010600040101010101" pitchFamily="2" charset="-122"/>
                <a:ea typeface="华文中宋" panose="02010600040101010101" pitchFamily="2" charset="-122"/>
              </a:rPr>
              <a:t>/</a:t>
            </a:r>
            <a:r>
              <a:rPr lang="en-US" altLang="zh-CN" b="1" dirty="0" err="1">
                <a:latin typeface="华文中宋" panose="02010600040101010101" pitchFamily="2" charset="-122"/>
                <a:ea typeface="华文中宋" panose="02010600040101010101" pitchFamily="2" charset="-122"/>
              </a:rPr>
              <a:t>etc</a:t>
            </a:r>
            <a:r>
              <a:rPr lang="zh-CN" altLang="en-US"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配置文件</a:t>
            </a:r>
          </a:p>
          <a:p>
            <a:r>
              <a:rPr lang="en-US" altLang="zh-CN" b="1" dirty="0">
                <a:latin typeface="华文中宋" panose="02010600040101010101" pitchFamily="2" charset="-122"/>
                <a:ea typeface="华文中宋" panose="02010600040101010101" pitchFamily="2" charset="-122"/>
              </a:rPr>
              <a:t>/bin</a:t>
            </a:r>
            <a:r>
              <a:rPr lang="zh-CN" altLang="en-US"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重要执行档</a:t>
            </a:r>
          </a:p>
          <a:p>
            <a:r>
              <a:rPr lang="en-US" altLang="zh-CN" b="1" dirty="0">
                <a:latin typeface="华文中宋" panose="02010600040101010101" pitchFamily="2" charset="-122"/>
                <a:ea typeface="华文中宋" panose="02010600040101010101" pitchFamily="2" charset="-122"/>
              </a:rPr>
              <a:t>/dev</a:t>
            </a:r>
            <a:r>
              <a:rPr lang="zh-CN" altLang="en-US"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所需要的装置文件</a:t>
            </a:r>
          </a:p>
          <a:p>
            <a:r>
              <a:rPr lang="en-US" altLang="zh-CN" b="1" dirty="0">
                <a:latin typeface="华文中宋" panose="02010600040101010101" pitchFamily="2" charset="-122"/>
                <a:ea typeface="华文中宋" panose="02010600040101010101" pitchFamily="2" charset="-122"/>
              </a:rPr>
              <a:t>/lib</a:t>
            </a:r>
            <a:r>
              <a:rPr lang="zh-CN" altLang="en-US"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执行档所需的函式库与核心所需的模块</a:t>
            </a:r>
          </a:p>
          <a:p>
            <a:r>
              <a:rPr lang="en-US" altLang="zh-CN" b="1" dirty="0">
                <a:latin typeface="华文中宋" panose="02010600040101010101" pitchFamily="2" charset="-122"/>
                <a:ea typeface="华文中宋" panose="02010600040101010101" pitchFamily="2" charset="-122"/>
              </a:rPr>
              <a:t>/</a:t>
            </a:r>
            <a:r>
              <a:rPr lang="en-US" altLang="zh-CN" b="1" dirty="0" err="1">
                <a:latin typeface="华文中宋" panose="02010600040101010101" pitchFamily="2" charset="-122"/>
                <a:ea typeface="华文中宋" panose="02010600040101010101" pitchFamily="2" charset="-122"/>
              </a:rPr>
              <a:t>sbin</a:t>
            </a:r>
            <a:r>
              <a:rPr lang="zh-CN" altLang="en-US" b="1"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重要的系统执行文件</a:t>
            </a:r>
          </a:p>
          <a:p>
            <a:r>
              <a:rPr lang="zh-CN" altLang="en-US" dirty="0">
                <a:latin typeface="华文中宋" panose="02010600040101010101" pitchFamily="2" charset="-122"/>
                <a:ea typeface="华文中宋" panose="02010600040101010101" pitchFamily="2" charset="-122"/>
              </a:rPr>
              <a:t>这五个目录千万不可与根目录分开在不同的分区。</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037645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09947"/>
            <a:ext cx="9601200" cy="1303337"/>
          </a:xfrm>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根目录下各目录缩写全称</a:t>
            </a:r>
          </a:p>
        </p:txBody>
      </p:sp>
      <p:sp>
        <p:nvSpPr>
          <p:cNvPr id="3" name="内容占位符 2"/>
          <p:cNvSpPr>
            <a:spLocks noGrp="1"/>
          </p:cNvSpPr>
          <p:nvPr>
            <p:ph idx="1"/>
          </p:nvPr>
        </p:nvSpPr>
        <p:spPr>
          <a:xfrm>
            <a:off x="1295400" y="2557463"/>
            <a:ext cx="9601200" cy="3763126"/>
          </a:xfrm>
        </p:spPr>
        <p:txBody>
          <a:bodyPr/>
          <a:lstStyle/>
          <a:p>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etcetera</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所有程序所需要的配置文件</a:t>
            </a:r>
          </a:p>
          <a:p>
            <a:r>
              <a:rPr lang="en-US" altLang="zh-CN" dirty="0">
                <a:latin typeface="华文中宋" panose="02010600040101010101" pitchFamily="2" charset="-122"/>
                <a:ea typeface="华文中宋" panose="02010600040101010101" pitchFamily="2" charset="-122"/>
              </a:rPr>
              <a:t>bin</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binary</a:t>
            </a:r>
            <a:r>
              <a:rPr lang="zh-CN" altLang="en-US" dirty="0">
                <a:latin typeface="华文中宋" panose="02010600040101010101" pitchFamily="2" charset="-122"/>
                <a:ea typeface="华文中宋" panose="02010600040101010101" pitchFamily="2" charset="-122"/>
              </a:rPr>
              <a:t>） ：常见</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命令、系统所有用户命令目录文件</a:t>
            </a:r>
          </a:p>
          <a:p>
            <a:r>
              <a:rPr lang="en-US" altLang="zh-CN" dirty="0">
                <a:latin typeface="华文中宋" panose="02010600040101010101" pitchFamily="2" charset="-122"/>
                <a:ea typeface="华文中宋" panose="02010600040101010101" pitchFamily="2" charset="-122"/>
              </a:rPr>
              <a:t>dev</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device</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设备驱动存储目录文件</a:t>
            </a:r>
          </a:p>
          <a:p>
            <a:r>
              <a:rPr lang="en-US" altLang="zh-CN" dirty="0">
                <a:latin typeface="华文中宋" panose="02010600040101010101" pitchFamily="2" charset="-122"/>
                <a:ea typeface="华文中宋" panose="02010600040101010101" pitchFamily="2" charset="-122"/>
              </a:rPr>
              <a:t>lib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library</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系统默认库路径文件</a:t>
            </a:r>
          </a:p>
          <a:p>
            <a:r>
              <a:rPr lang="en-US" altLang="zh-CN" dirty="0" err="1">
                <a:latin typeface="华文中宋" panose="02010600040101010101" pitchFamily="2" charset="-122"/>
                <a:ea typeface="华文中宋" panose="02010600040101010101" pitchFamily="2" charset="-122"/>
              </a:rPr>
              <a:t>sbin</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superuser</a:t>
            </a:r>
            <a:r>
              <a:rPr lang="en-US" altLang="zh-CN" dirty="0">
                <a:latin typeface="华文中宋" panose="02010600040101010101" pitchFamily="2" charset="-122"/>
                <a:ea typeface="华文中宋" panose="02010600040101010101" pitchFamily="2" charset="-122"/>
              </a:rPr>
              <a:t> binary</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 root</a:t>
            </a:r>
            <a:r>
              <a:rPr lang="zh-CN" altLang="en-US" dirty="0">
                <a:latin typeface="华文中宋" panose="02010600040101010101" pitchFamily="2" charset="-122"/>
                <a:ea typeface="华文中宋" panose="02010600040101010101" pitchFamily="2" charset="-122"/>
              </a:rPr>
              <a:t>用户命令文件</a:t>
            </a:r>
          </a:p>
          <a:p>
            <a:r>
              <a:rPr lang="en-US" altLang="zh-CN" dirty="0" err="1">
                <a:latin typeface="华文中宋" panose="02010600040101010101" pitchFamily="2" charset="-122"/>
                <a:ea typeface="华文中宋" panose="02010600040101010101" pitchFamily="2" charset="-122"/>
              </a:rPr>
              <a:t>usr</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unix</a:t>
            </a:r>
            <a:r>
              <a:rPr lang="en-US" altLang="zh-CN" dirty="0">
                <a:latin typeface="华文中宋" panose="02010600040101010101" pitchFamily="2" charset="-122"/>
                <a:ea typeface="华文中宋" panose="02010600040101010101" pitchFamily="2" charset="-122"/>
              </a:rPr>
              <a:t> software resource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unix</a:t>
            </a:r>
            <a:r>
              <a:rPr lang="zh-CN" altLang="en-US" dirty="0">
                <a:latin typeface="华文中宋" panose="02010600040101010101" pitchFamily="2" charset="-122"/>
                <a:ea typeface="华文中宋" panose="02010600040101010101" pitchFamily="2" charset="-122"/>
              </a:rPr>
              <a:t>系统资源文件</a:t>
            </a:r>
          </a:p>
          <a:p>
            <a:r>
              <a:rPr lang="en-US" altLang="zh-CN" dirty="0" err="1">
                <a:latin typeface="华文中宋" panose="02010600040101010101" pitchFamily="2" charset="-122"/>
                <a:ea typeface="华文中宋" panose="02010600040101010101" pitchFamily="2" charset="-122"/>
              </a:rPr>
              <a:t>var</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variable</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变量文件</a:t>
            </a:r>
          </a:p>
        </p:txBody>
      </p:sp>
    </p:spTree>
    <p:extLst>
      <p:ext uri="{BB962C8B-B14F-4D97-AF65-F5344CB8AC3E}">
        <p14:creationId xmlns:p14="http://schemas.microsoft.com/office/powerpoint/2010/main" val="109304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09947"/>
            <a:ext cx="9601200" cy="1303337"/>
          </a:xfrm>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根目录下各目录缩写全称</a:t>
            </a:r>
          </a:p>
        </p:txBody>
      </p:sp>
      <p:sp>
        <p:nvSpPr>
          <p:cNvPr id="3" name="内容占位符 2"/>
          <p:cNvSpPr>
            <a:spLocks noGrp="1"/>
          </p:cNvSpPr>
          <p:nvPr>
            <p:ph idx="1"/>
          </p:nvPr>
        </p:nvSpPr>
        <p:spPr>
          <a:xfrm>
            <a:off x="1295400" y="1916440"/>
            <a:ext cx="9601200" cy="4107288"/>
          </a:xfrm>
        </p:spPr>
        <p:txBody>
          <a:bodyPr/>
          <a:lstStyle/>
          <a:p>
            <a:r>
              <a:rPr lang="en-US" altLang="zh-CN" dirty="0" err="1">
                <a:latin typeface="华文中宋" panose="02010600040101010101" pitchFamily="2" charset="-122"/>
                <a:ea typeface="华文中宋" panose="02010600040101010101" pitchFamily="2" charset="-122"/>
              </a:rPr>
              <a:t>proc</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process</a:t>
            </a:r>
            <a:r>
              <a:rPr lang="zh-CN" altLang="en-US" dirty="0">
                <a:latin typeface="华文中宋" panose="02010600040101010101" pitchFamily="2" charset="-122"/>
                <a:ea typeface="华文中宋" panose="02010600040101010101" pitchFamily="2" charset="-122"/>
              </a:rPr>
              <a:t>）：进程信息文件</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media: </a:t>
            </a:r>
            <a:r>
              <a:rPr lang="zh-CN" altLang="en-US" dirty="0">
                <a:latin typeface="华文中宋" panose="02010600040101010101" pitchFamily="2" charset="-122"/>
                <a:ea typeface="华文中宋" panose="02010600040101010101" pitchFamily="2" charset="-122"/>
              </a:rPr>
              <a:t>多媒体及挂载目录</a:t>
            </a:r>
          </a:p>
          <a:p>
            <a:r>
              <a:rPr lang="en-US" altLang="zh-CN" dirty="0" err="1">
                <a:latin typeface="华文中宋" panose="02010600040101010101" pitchFamily="2" charset="-122"/>
                <a:ea typeface="华文中宋" panose="02010600040101010101" pitchFamily="2" charset="-122"/>
              </a:rPr>
              <a:t>mnt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mount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挂载目录</a:t>
            </a:r>
          </a:p>
          <a:p>
            <a:r>
              <a:rPr lang="en-US" altLang="zh-CN" dirty="0" err="1">
                <a:latin typeface="华文中宋" panose="02010600040101010101" pitchFamily="2" charset="-122"/>
                <a:ea typeface="华文中宋" panose="02010600040101010101" pitchFamily="2" charset="-122"/>
              </a:rPr>
              <a:t>tmp</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temporary</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临时文件目录</a:t>
            </a:r>
          </a:p>
          <a:p>
            <a:r>
              <a:rPr lang="en-US" altLang="zh-CN" dirty="0">
                <a:latin typeface="华文中宋" panose="02010600040101010101" pitchFamily="2" charset="-122"/>
                <a:ea typeface="华文中宋" panose="02010600040101010101" pitchFamily="2" charset="-122"/>
              </a:rPr>
              <a:t>opt </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option</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可选目录（可以选择安装应用程序的目录）</a:t>
            </a:r>
          </a:p>
          <a:p>
            <a:r>
              <a:rPr lang="en-US" altLang="zh-CN" dirty="0">
                <a:latin typeface="华文中宋" panose="02010600040101010101" pitchFamily="2" charset="-122"/>
                <a:ea typeface="华文中宋" panose="02010600040101010101" pitchFamily="2" charset="-122"/>
              </a:rPr>
              <a:t>boot: </a:t>
            </a:r>
            <a:r>
              <a:rPr lang="zh-CN" altLang="en-US" dirty="0">
                <a:latin typeface="华文中宋" panose="02010600040101010101" pitchFamily="2" charset="-122"/>
                <a:ea typeface="华文中宋" panose="02010600040101010101" pitchFamily="2" charset="-122"/>
              </a:rPr>
              <a:t>引导程序文件</a:t>
            </a:r>
          </a:p>
          <a:p>
            <a:r>
              <a:rPr lang="en-US" altLang="zh-CN" dirty="0">
                <a:latin typeface="华文中宋" panose="02010600040101010101" pitchFamily="2" charset="-122"/>
                <a:ea typeface="华文中宋" panose="02010600040101010101" pitchFamily="2" charset="-122"/>
              </a:rPr>
              <a:t>root : root</a:t>
            </a:r>
            <a:r>
              <a:rPr lang="zh-CN" altLang="en-US" dirty="0">
                <a:latin typeface="华文中宋" panose="02010600040101010101" pitchFamily="2" charset="-122"/>
                <a:ea typeface="华文中宋" panose="02010600040101010101" pitchFamily="2" charset="-122"/>
              </a:rPr>
              <a:t>超级用户目录</a:t>
            </a:r>
          </a:p>
          <a:p>
            <a:r>
              <a:rPr lang="en-US" altLang="zh-CN" dirty="0">
                <a:latin typeface="华文中宋" panose="02010600040101010101" pitchFamily="2" charset="-122"/>
                <a:ea typeface="华文中宋" panose="02010600040101010101" pitchFamily="2" charset="-122"/>
              </a:rPr>
              <a:t>home: </a:t>
            </a:r>
            <a:r>
              <a:rPr lang="zh-CN" altLang="en-US" dirty="0">
                <a:latin typeface="华文中宋" panose="02010600040101010101" pitchFamily="2" charset="-122"/>
                <a:ea typeface="华文中宋" panose="02010600040101010101" pitchFamily="2" charset="-122"/>
              </a:rPr>
              <a:t>家目录（用户目录）</a:t>
            </a:r>
          </a:p>
        </p:txBody>
      </p:sp>
    </p:spTree>
    <p:extLst>
      <p:ext uri="{BB962C8B-B14F-4D97-AF65-F5344CB8AC3E}">
        <p14:creationId xmlns:p14="http://schemas.microsoft.com/office/powerpoint/2010/main" val="2477803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6.4  </a:t>
            </a:r>
            <a:r>
              <a:rPr lang="zh-CN" altLang="en-US" dirty="0">
                <a:latin typeface="华文中宋" panose="02010600040101010101" pitchFamily="2" charset="-122"/>
                <a:ea typeface="华文中宋" panose="02010600040101010101" pitchFamily="2" charset="-122"/>
              </a:rPr>
              <a:t>文件路径</a:t>
            </a:r>
          </a:p>
        </p:txBody>
      </p:sp>
      <p:sp>
        <p:nvSpPr>
          <p:cNvPr id="3" name="内容占位符 2"/>
          <p:cNvSpPr>
            <a:spLocks noGrp="1"/>
          </p:cNvSpPr>
          <p:nvPr>
            <p:ph idx="1"/>
          </p:nvPr>
        </p:nvSpPr>
        <p:spPr/>
        <p:txBody>
          <a:bodyPr/>
          <a:lstStyle/>
          <a:p>
            <a:r>
              <a:rPr lang="zh-CN" altLang="en-US" b="1" dirty="0">
                <a:latin typeface="华文中宋" panose="02010600040101010101" pitchFamily="2" charset="-122"/>
                <a:ea typeface="华文中宋" panose="02010600040101010101" pitchFamily="2" charset="-122"/>
              </a:rPr>
              <a:t>绝对路径：</a:t>
            </a:r>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　　由根目录</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开始写起的文件名或目录名称， 例如 </a:t>
            </a:r>
            <a:r>
              <a:rPr lang="en-US" altLang="zh-CN" dirty="0">
                <a:latin typeface="华文中宋" panose="02010600040101010101" pitchFamily="2" charset="-122"/>
                <a:ea typeface="华文中宋" panose="02010600040101010101" pitchFamily="2" charset="-122"/>
              </a:rPr>
              <a:t>/home/</a:t>
            </a:r>
            <a:r>
              <a:rPr lang="en-US" altLang="zh-CN" dirty="0" err="1">
                <a:latin typeface="华文中宋" panose="02010600040101010101" pitchFamily="2" charset="-122"/>
                <a:ea typeface="华文中宋" panose="02010600040101010101" pitchFamily="2" charset="-122"/>
              </a:rPr>
              <a:t>dmtsai</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bashrc</a:t>
            </a:r>
            <a:r>
              <a:rPr lang="zh-CN" altLang="en-US" dirty="0">
                <a:latin typeface="华文中宋" panose="02010600040101010101" pitchFamily="2" charset="-122"/>
                <a:ea typeface="华文中宋" panose="02010600040101010101" pitchFamily="2" charset="-122"/>
              </a:rPr>
              <a:t>；</a:t>
            </a:r>
          </a:p>
          <a:p>
            <a:r>
              <a:rPr lang="zh-CN" altLang="en-US" b="1" dirty="0">
                <a:latin typeface="华文中宋" panose="02010600040101010101" pitchFamily="2" charset="-122"/>
                <a:ea typeface="华文中宋" panose="02010600040101010101" pitchFamily="2" charset="-122"/>
              </a:rPr>
              <a:t>相对路径：</a:t>
            </a:r>
            <a:endParaRPr lang="zh-CN" altLang="en-US"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　　相对于目前路径的文件名写法。 例如 </a:t>
            </a:r>
            <a:r>
              <a:rPr lang="en-US" altLang="zh-CN" dirty="0">
                <a:latin typeface="华文中宋" panose="02010600040101010101" pitchFamily="2" charset="-122"/>
                <a:ea typeface="华文中宋" panose="02010600040101010101" pitchFamily="2" charset="-122"/>
              </a:rPr>
              <a:t>./home/</a:t>
            </a:r>
            <a:r>
              <a:rPr lang="en-US" altLang="zh-CN" dirty="0" err="1">
                <a:latin typeface="华文中宋" panose="02010600040101010101" pitchFamily="2" charset="-122"/>
                <a:ea typeface="华文中宋" panose="02010600040101010101" pitchFamily="2" charset="-122"/>
              </a:rPr>
              <a:t>dmtsai</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或 </a:t>
            </a:r>
            <a:r>
              <a:rPr lang="en-US" altLang="zh-CN" dirty="0">
                <a:latin typeface="华文中宋" panose="02010600040101010101" pitchFamily="2" charset="-122"/>
                <a:ea typeface="华文中宋" panose="02010600040101010101" pitchFamily="2" charset="-122"/>
              </a:rPr>
              <a:t>http://www.cnblogs.com/home/dmtsai/ </a:t>
            </a:r>
            <a:r>
              <a:rPr lang="zh-CN" altLang="en-US" dirty="0">
                <a:latin typeface="华文中宋" panose="02010600040101010101" pitchFamily="2" charset="-122"/>
                <a:ea typeface="华文中宋" panose="02010600040101010101" pitchFamily="2" charset="-122"/>
              </a:rPr>
              <a:t>等等。反正开头不是 </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就属于相对路径的写法</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30068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6.5  </a:t>
            </a:r>
            <a:r>
              <a:rPr lang="zh-CN" altLang="en-US" kern="1800" dirty="0">
                <a:latin typeface="Times New Roman"/>
                <a:ea typeface="黑体"/>
              </a:rPr>
              <a:t>目录的建立、移动、复制和删除</a:t>
            </a:r>
            <a:endParaRPr lang="zh-CN" altLang="en-US" dirty="0"/>
          </a:p>
        </p:txBody>
      </p:sp>
      <p:sp>
        <p:nvSpPr>
          <p:cNvPr id="3" name="内容占位符 2"/>
          <p:cNvSpPr>
            <a:spLocks noGrp="1"/>
          </p:cNvSpPr>
          <p:nvPr>
            <p:ph idx="1"/>
          </p:nvPr>
        </p:nvSpPr>
        <p:spPr/>
        <p:txBody>
          <a:bodyPr/>
          <a:lstStyle/>
          <a:p>
            <a:r>
              <a:rPr lang="en-US" altLang="zh-CN" dirty="0" err="1">
                <a:latin typeface="华文中宋" panose="02010600040101010101" pitchFamily="2" charset="-122"/>
                <a:ea typeface="华文中宋" panose="02010600040101010101" pitchFamily="2" charset="-122"/>
              </a:rPr>
              <a:t>mkdir</a:t>
            </a:r>
            <a:r>
              <a:rPr lang="zh-CN" altLang="en-US" dirty="0">
                <a:latin typeface="华文中宋" panose="02010600040101010101" pitchFamily="2" charset="-122"/>
                <a:ea typeface="华文中宋" panose="02010600040101010101" pitchFamily="2" charset="-122"/>
              </a:rPr>
              <a:t>：创建目录</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mv</a:t>
            </a:r>
            <a:r>
              <a:rPr lang="zh-CN" altLang="en-US" dirty="0">
                <a:latin typeface="华文中宋" panose="02010600040101010101" pitchFamily="2" charset="-122"/>
                <a:ea typeface="华文中宋" panose="02010600040101010101" pitchFamily="2" charset="-122"/>
              </a:rPr>
              <a:t>：移动目录和重命名目录</a:t>
            </a:r>
            <a:endParaRPr lang="en-US" altLang="zh-CN" dirty="0">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cp</a:t>
            </a:r>
            <a:r>
              <a:rPr lang="zh-CN" altLang="en-US" dirty="0">
                <a:latin typeface="华文中宋" panose="02010600040101010101" pitchFamily="2" charset="-122"/>
                <a:ea typeface="华文中宋" panose="02010600040101010101" pitchFamily="2" charset="-122"/>
              </a:rPr>
              <a:t>：复制目录</a:t>
            </a:r>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1.rmdir</a:t>
            </a:r>
            <a:r>
              <a:rPr lang="zh-CN" altLang="en-US" dirty="0">
                <a:latin typeface="华文中宋" panose="02010600040101010101" pitchFamily="2" charset="-122"/>
                <a:ea typeface="华文中宋" panose="02010600040101010101" pitchFamily="2" charset="-122"/>
              </a:rPr>
              <a:t>命令：删除空目录；</a:t>
            </a:r>
            <a:r>
              <a:rPr lang="en-US" altLang="zh-CN" dirty="0">
                <a:latin typeface="华文中宋" panose="02010600040101010101" pitchFamily="2" charset="-122"/>
                <a:ea typeface="华文中宋" panose="02010600040101010101" pitchFamily="2" charset="-122"/>
              </a:rPr>
              <a:t>2.rm</a:t>
            </a:r>
            <a:r>
              <a:rPr lang="zh-CN" altLang="en-US" dirty="0">
                <a:latin typeface="华文中宋" panose="02010600040101010101" pitchFamily="2" charset="-122"/>
                <a:ea typeface="华文中宋" panose="02010600040101010101" pitchFamily="2" charset="-122"/>
              </a:rPr>
              <a:t>命令：删除目录和文件（可使用通配符）</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71302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华文中宋" panose="02010600040101010101" pitchFamily="2" charset="-122"/>
                <a:ea typeface="华文中宋" panose="02010600040101010101" pitchFamily="2" charset="-122"/>
              </a:rPr>
              <a:t>第二篇   系统管理</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p:txBody>
          <a:bodyPr/>
          <a:lstStyle/>
          <a:p>
            <a:r>
              <a:rPr lang="en-US" altLang="zh-CN" sz="3600" dirty="0">
                <a:latin typeface="华文中宋" panose="02010600040101010101" pitchFamily="2" charset="-122"/>
                <a:ea typeface="华文中宋" panose="02010600040101010101" pitchFamily="2" charset="-122"/>
                <a:hlinkClick r:id="rId2" action="ppaction://hlinksldjump"/>
              </a:rPr>
              <a:t>shell</a:t>
            </a:r>
            <a:r>
              <a:rPr lang="zh-CN" altLang="en-US" sz="3600" dirty="0">
                <a:latin typeface="华文中宋" panose="02010600040101010101" pitchFamily="2" charset="-122"/>
                <a:ea typeface="华文中宋" panose="02010600040101010101" pitchFamily="2" charset="-122"/>
                <a:hlinkClick r:id="rId2" action="ppaction://hlinksldjump"/>
              </a:rPr>
              <a:t>基本命令</a:t>
            </a:r>
            <a:r>
              <a:rPr lang="zh-CN" altLang="en-US" sz="3600" dirty="0">
                <a:latin typeface="华文中宋" panose="02010600040101010101" pitchFamily="2" charset="-122"/>
                <a:ea typeface="华文中宋" panose="02010600040101010101" pitchFamily="2" charset="-122"/>
              </a:rPr>
              <a:t>          </a:t>
            </a:r>
            <a:r>
              <a:rPr lang="zh-CN" altLang="en-US" sz="3600" dirty="0">
                <a:latin typeface="华文中宋" panose="02010600040101010101" pitchFamily="2" charset="-122"/>
                <a:ea typeface="华文中宋" panose="02010600040101010101" pitchFamily="2" charset="-122"/>
                <a:hlinkClick r:id="rId3" action="ppaction://hlinksldjump"/>
              </a:rPr>
              <a:t>文件管理目录</a:t>
            </a:r>
            <a:endParaRPr lang="en-US" altLang="zh-CN" sz="3600" dirty="0">
              <a:latin typeface="华文中宋" panose="02010600040101010101" pitchFamily="2" charset="-122"/>
              <a:ea typeface="华文中宋" panose="02010600040101010101" pitchFamily="2" charset="-122"/>
            </a:endParaRPr>
          </a:p>
          <a:p>
            <a:r>
              <a:rPr lang="zh-CN" altLang="en-US" sz="3600" dirty="0">
                <a:latin typeface="华文中宋" panose="02010600040101010101" pitchFamily="2" charset="-122"/>
                <a:ea typeface="华文中宋" panose="02010600040101010101" pitchFamily="2" charset="-122"/>
                <a:hlinkClick r:id="rId4" action="ppaction://hlinksldjump"/>
              </a:rPr>
              <a:t>软件包管理</a:t>
            </a:r>
            <a:r>
              <a:rPr lang="zh-CN" altLang="en-US" sz="3600" dirty="0">
                <a:latin typeface="华文中宋" panose="02010600040101010101" pitchFamily="2" charset="-122"/>
                <a:ea typeface="华文中宋" panose="02010600040101010101" pitchFamily="2" charset="-122"/>
              </a:rPr>
              <a:t>              </a:t>
            </a:r>
            <a:r>
              <a:rPr lang="zh-CN" altLang="en-US" sz="3600" dirty="0">
                <a:latin typeface="华文中宋" panose="02010600040101010101" pitchFamily="2" charset="-122"/>
                <a:ea typeface="华文中宋" panose="02010600040101010101" pitchFamily="2" charset="-122"/>
                <a:hlinkClick r:id="rId5" action="ppaction://hlinksldjump"/>
              </a:rPr>
              <a:t>磁盘管理</a:t>
            </a:r>
            <a:endParaRPr lang="en-US" altLang="zh-CN" sz="3600" dirty="0">
              <a:latin typeface="华文中宋" panose="02010600040101010101" pitchFamily="2" charset="-122"/>
              <a:ea typeface="华文中宋" panose="02010600040101010101" pitchFamily="2" charset="-122"/>
            </a:endParaRPr>
          </a:p>
          <a:p>
            <a:r>
              <a:rPr lang="zh-CN" altLang="en-US" sz="3600" dirty="0">
                <a:latin typeface="华文中宋" panose="02010600040101010101" pitchFamily="2" charset="-122"/>
                <a:ea typeface="华文中宋" panose="02010600040101010101" pitchFamily="2" charset="-122"/>
                <a:hlinkClick r:id="rId6" action="ppaction://hlinksldjump"/>
              </a:rPr>
              <a:t>用户与用户组管理</a:t>
            </a:r>
            <a:r>
              <a:rPr lang="zh-CN" altLang="en-US" sz="3600" dirty="0">
                <a:latin typeface="华文中宋" panose="02010600040101010101" pitchFamily="2" charset="-122"/>
                <a:ea typeface="华文中宋" panose="02010600040101010101" pitchFamily="2" charset="-122"/>
              </a:rPr>
              <a:t>     </a:t>
            </a:r>
            <a:r>
              <a:rPr lang="zh-CN" altLang="en-US" sz="3600" dirty="0">
                <a:latin typeface="华文中宋" panose="02010600040101010101" pitchFamily="2" charset="-122"/>
                <a:ea typeface="华文中宋" panose="02010600040101010101" pitchFamily="2" charset="-122"/>
                <a:hlinkClick r:id="rId7" action="ppaction://hlinksldjump"/>
              </a:rPr>
              <a:t>进程管理</a:t>
            </a:r>
            <a:endParaRPr lang="en-US" altLang="zh-CN" sz="36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50829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6.6  </a:t>
            </a:r>
            <a:r>
              <a:rPr lang="zh-CN" altLang="en-US" kern="1800" dirty="0">
                <a:latin typeface="Times New Roman"/>
                <a:ea typeface="黑体"/>
              </a:rPr>
              <a:t>文件和目录的权限</a:t>
            </a:r>
            <a:endParaRPr lang="zh-CN" altLang="en-US" dirty="0"/>
          </a:p>
        </p:txBody>
      </p:sp>
      <p:sp>
        <p:nvSpPr>
          <p:cNvPr id="3" name="内容占位符 2"/>
          <p:cNvSpPr>
            <a:spLocks noGrp="1"/>
          </p:cNvSpPr>
          <p:nvPr>
            <p:ph idx="1"/>
          </p:nvPr>
        </p:nvSpPr>
        <p:spPr/>
        <p:txBody>
          <a:bodyPr/>
          <a:lstStyle/>
          <a:p>
            <a:pPr lvl="0"/>
            <a:r>
              <a:rPr lang="zh-CN" altLang="en-US" kern="1800" dirty="0">
                <a:latin typeface="Times New Roman"/>
                <a:ea typeface="黑体"/>
              </a:rPr>
              <a:t>享有文件或目录权限的三种角色</a:t>
            </a:r>
            <a:r>
              <a:rPr lang="zh-CN" altLang="en-US" dirty="0">
                <a:latin typeface="Times New Roman"/>
              </a:rPr>
              <a:t>：</a:t>
            </a:r>
            <a:r>
              <a:rPr lang="zh-CN" altLang="en-US" dirty="0">
                <a:solidFill>
                  <a:srgbClr val="FF0000"/>
                </a:solidFill>
                <a:latin typeface="华文中宋" panose="02010600040101010101" pitchFamily="2" charset="-122"/>
                <a:ea typeface="华文中宋" panose="02010600040101010101" pitchFamily="2" charset="-122"/>
              </a:rPr>
              <a:t>本人、组、其他</a:t>
            </a:r>
            <a:endParaRPr lang="en-US" altLang="zh-CN" dirty="0">
              <a:solidFill>
                <a:srgbClr val="FF0000"/>
              </a:solidFill>
              <a:latin typeface="华文中宋" panose="02010600040101010101" pitchFamily="2" charset="-122"/>
              <a:ea typeface="华文中宋" panose="02010600040101010101" pitchFamily="2" charset="-122"/>
            </a:endParaRPr>
          </a:p>
          <a:p>
            <a:pPr lvl="0"/>
            <a:r>
              <a:rPr lang="zh-CN" altLang="en-US" kern="1800" dirty="0">
                <a:latin typeface="Times New Roman"/>
                <a:ea typeface="黑体"/>
              </a:rPr>
              <a:t>权限内容：</a:t>
            </a:r>
            <a:endParaRPr lang="en-US" altLang="zh-CN" kern="1800" dirty="0">
              <a:latin typeface="Times New Roman"/>
              <a:ea typeface="黑体"/>
            </a:endParaRPr>
          </a:p>
          <a:p>
            <a:r>
              <a:rPr lang="zh-CN" altLang="en-US" kern="1800" dirty="0">
                <a:latin typeface="Times New Roman"/>
                <a:ea typeface="黑体"/>
              </a:rPr>
              <a:t>查看属性：</a:t>
            </a:r>
            <a:r>
              <a:rPr lang="en-US" altLang="zh-CN" kern="1800" dirty="0" err="1">
                <a:latin typeface="Times New Roman"/>
                <a:ea typeface="黑体"/>
              </a:rPr>
              <a:t>ll</a:t>
            </a:r>
            <a:endParaRPr lang="en-US" altLang="zh-CN" kern="1800" dirty="0">
              <a:latin typeface="Times New Roman"/>
              <a:ea typeface="黑体"/>
            </a:endParaRPr>
          </a:p>
          <a:p>
            <a:r>
              <a:rPr lang="zh-CN" altLang="en-US" kern="1800" dirty="0">
                <a:latin typeface="Times New Roman"/>
                <a:ea typeface="黑体"/>
              </a:rPr>
              <a:t>改变文件所有权：</a:t>
            </a:r>
            <a:r>
              <a:rPr lang="en-US" altLang="zh-CN" dirty="0">
                <a:latin typeface="Times New Roman"/>
              </a:rPr>
              <a:t>1.chown</a:t>
            </a:r>
            <a:r>
              <a:rPr lang="zh-CN" altLang="en-US" dirty="0">
                <a:latin typeface="Times New Roman"/>
              </a:rPr>
              <a:t>；</a:t>
            </a:r>
            <a:r>
              <a:rPr lang="en-US" altLang="zh-CN" dirty="0">
                <a:latin typeface="Times New Roman"/>
              </a:rPr>
              <a:t>2.chgrp</a:t>
            </a:r>
          </a:p>
          <a:p>
            <a:r>
              <a:rPr lang="zh-CN" altLang="en-US" kern="1800" dirty="0">
                <a:latin typeface="Times New Roman"/>
                <a:ea typeface="黑体"/>
              </a:rPr>
              <a:t>改变文件：</a:t>
            </a:r>
            <a:r>
              <a:rPr lang="en-US" altLang="zh-CN" kern="1800" dirty="0">
                <a:latin typeface="Times New Roman"/>
                <a:ea typeface="黑体"/>
              </a:rPr>
              <a:t>1.chmod</a:t>
            </a:r>
            <a:r>
              <a:rPr lang="zh-CN" altLang="en-US" kern="1800" dirty="0">
                <a:latin typeface="Times New Roman"/>
                <a:ea typeface="黑体"/>
              </a:rPr>
              <a:t>命令</a:t>
            </a:r>
            <a:endParaRPr lang="zh-CN" altLang="en-US" dirty="0">
              <a:latin typeface="Times New Roman"/>
            </a:endParaRPr>
          </a:p>
        </p:txBody>
      </p:sp>
    </p:spTree>
    <p:extLst>
      <p:ext uri="{BB962C8B-B14F-4D97-AF65-F5344CB8AC3E}">
        <p14:creationId xmlns:p14="http://schemas.microsoft.com/office/powerpoint/2010/main" val="867014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文件权限的八进制表示</a:t>
            </a:r>
            <a:endParaRPr lang="zh-CN" altLang="en-US" dirty="0"/>
          </a:p>
        </p:txBody>
      </p:sp>
      <p:sp>
        <p:nvSpPr>
          <p:cNvPr id="3" name="内容占位符 2"/>
          <p:cNvSpPr>
            <a:spLocks noGrp="1"/>
          </p:cNvSpPr>
          <p:nvPr>
            <p:ph idx="1"/>
          </p:nvPr>
        </p:nvSpPr>
        <p:spPr>
          <a:xfrm>
            <a:off x="850232" y="2286000"/>
            <a:ext cx="10491536" cy="4066674"/>
          </a:xfrm>
        </p:spPr>
        <p:txBody>
          <a:bodyPr/>
          <a:lstStyle/>
          <a:p>
            <a:r>
              <a:rPr lang="zh-CN" altLang="en-US" dirty="0">
                <a:latin typeface="华文中宋" panose="02010600040101010101" pitchFamily="2" charset="-122"/>
                <a:ea typeface="华文中宋" panose="02010600040101010101" pitchFamily="2" charset="-122"/>
              </a:rPr>
              <a:t>文件权限，形如</a:t>
            </a:r>
            <a:r>
              <a:rPr lang="en-US" altLang="zh-CN" dirty="0" err="1">
                <a:latin typeface="华文中宋" panose="02010600040101010101" pitchFamily="2" charset="-122"/>
                <a:ea typeface="华文中宋" panose="02010600040101010101" pitchFamily="2" charset="-122"/>
              </a:rPr>
              <a:t>drwxrwxrwx</a:t>
            </a:r>
            <a:r>
              <a:rPr lang="zh-CN" altLang="en-US" dirty="0">
                <a:latin typeface="华文中宋" panose="02010600040101010101" pitchFamily="2" charset="-122"/>
                <a:ea typeface="华文中宋" panose="02010600040101010101" pitchFamily="2" charset="-122"/>
              </a:rPr>
              <a:t>这样的就是了，共</a:t>
            </a:r>
            <a:r>
              <a:rPr lang="en-US" altLang="zh-CN" dirty="0">
                <a:latin typeface="华文中宋" panose="02010600040101010101" pitchFamily="2" charset="-122"/>
                <a:ea typeface="华文中宋" panose="02010600040101010101" pitchFamily="2" charset="-122"/>
              </a:rPr>
              <a:t>10</a:t>
            </a:r>
            <a:r>
              <a:rPr lang="zh-CN" altLang="en-US" dirty="0">
                <a:latin typeface="华文中宋" panose="02010600040101010101" pitchFamily="2" charset="-122"/>
                <a:ea typeface="华文中宋" panose="02010600040101010101" pitchFamily="2" charset="-122"/>
              </a:rPr>
              <a:t>个字符分为</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组。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位为第一组，后面</a:t>
            </a:r>
            <a:r>
              <a:rPr lang="en-US" altLang="zh-CN" dirty="0">
                <a:latin typeface="华文中宋" panose="02010600040101010101" pitchFamily="2" charset="-122"/>
                <a:ea typeface="华文中宋" panose="02010600040101010101" pitchFamily="2" charset="-122"/>
              </a:rPr>
              <a:t>9</a:t>
            </a:r>
            <a:r>
              <a:rPr lang="zh-CN" altLang="en-US" dirty="0">
                <a:latin typeface="华文中宋" panose="02010600040101010101" pitchFamily="2" charset="-122"/>
                <a:ea typeface="华文中宋" panose="02010600040101010101" pitchFamily="2" charset="-122"/>
              </a:rPr>
              <a:t>位每三位为一组。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第一组为文件类型 ：</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表示文件 、</a:t>
            </a:r>
            <a:r>
              <a:rPr lang="en-US" altLang="zh-CN" dirty="0">
                <a:latin typeface="华文中宋" panose="02010600040101010101" pitchFamily="2" charset="-122"/>
                <a:ea typeface="华文中宋" panose="02010600040101010101" pitchFamily="2" charset="-122"/>
              </a:rPr>
              <a:t>d</a:t>
            </a:r>
            <a:r>
              <a:rPr lang="zh-CN" altLang="en-US" dirty="0">
                <a:latin typeface="华文中宋" panose="02010600040101010101" pitchFamily="2" charset="-122"/>
                <a:ea typeface="华文中宋" panose="02010600040101010101" pitchFamily="2" charset="-122"/>
              </a:rPr>
              <a:t>表示文件夹 、</a:t>
            </a:r>
            <a:r>
              <a:rPr lang="en-US" altLang="zh-CN" dirty="0">
                <a:latin typeface="华文中宋" panose="02010600040101010101" pitchFamily="2" charset="-122"/>
                <a:ea typeface="华文中宋" panose="02010600040101010101" pitchFamily="2" charset="-122"/>
              </a:rPr>
              <a:t>l</a:t>
            </a:r>
            <a:r>
              <a:rPr lang="zh-CN" altLang="en-US" dirty="0">
                <a:latin typeface="华文中宋" panose="02010600040101010101" pitchFamily="2" charset="-122"/>
                <a:ea typeface="华文中宋" panose="02010600040101010101" pitchFamily="2" charset="-122"/>
              </a:rPr>
              <a:t>表示连接等等，这个和权限没有关系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第二组表示文件创建者的权限：</a:t>
            </a:r>
            <a:r>
              <a:rPr lang="en-US" altLang="zh-CN" dirty="0" err="1">
                <a:latin typeface="华文中宋" panose="02010600040101010101" pitchFamily="2" charset="-122"/>
                <a:ea typeface="华文中宋" panose="02010600040101010101" pitchFamily="2" charset="-122"/>
              </a:rPr>
              <a:t>rwx</a:t>
            </a:r>
            <a:r>
              <a:rPr lang="zh-CN" altLang="en-US" dirty="0">
                <a:latin typeface="华文中宋" panose="02010600040101010101" pitchFamily="2" charset="-122"/>
                <a:ea typeface="华文中宋" panose="02010600040101010101" pitchFamily="2" charset="-122"/>
              </a:rPr>
              <a:t>分别表示读，写，执行权限，有该权限为</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，没有为</a:t>
            </a:r>
            <a:r>
              <a:rPr lang="en-US" altLang="zh-CN" dirty="0">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如果都有是</a:t>
            </a:r>
            <a:r>
              <a:rPr lang="en-US" altLang="zh-CN" dirty="0">
                <a:latin typeface="华文中宋" panose="02010600040101010101" pitchFamily="2" charset="-122"/>
                <a:ea typeface="华文中宋" panose="02010600040101010101" pitchFamily="2" charset="-122"/>
              </a:rPr>
              <a:t>111</a:t>
            </a:r>
            <a:r>
              <a:rPr lang="zh-CN" altLang="en-US" dirty="0">
                <a:latin typeface="华文中宋" panose="02010600040101010101" pitchFamily="2" charset="-122"/>
                <a:ea typeface="华文中宋" panose="02010600040101010101" pitchFamily="2" charset="-122"/>
              </a:rPr>
              <a:t>，即十进制的</a:t>
            </a:r>
            <a:r>
              <a:rPr lang="en-US" altLang="zh-CN" dirty="0">
                <a:latin typeface="华文中宋" panose="02010600040101010101" pitchFamily="2" charset="-122"/>
                <a:ea typeface="华文中宋" panose="02010600040101010101" pitchFamily="2" charset="-122"/>
              </a:rPr>
              <a:t>7</a:t>
            </a:r>
            <a:r>
              <a:rPr lang="zh-CN" altLang="en-US" dirty="0">
                <a:latin typeface="华文中宋" panose="02010600040101010101" pitchFamily="2" charset="-122"/>
                <a:ea typeface="华文中宋" panose="02010600040101010101" pitchFamily="2" charset="-122"/>
              </a:rPr>
              <a:t>，如果都没有是</a:t>
            </a:r>
            <a:r>
              <a:rPr lang="en-US" altLang="zh-CN" dirty="0">
                <a:latin typeface="华文中宋" panose="02010600040101010101" pitchFamily="2" charset="-122"/>
                <a:ea typeface="华文中宋" panose="02010600040101010101" pitchFamily="2" charset="-122"/>
              </a:rPr>
              <a:t>000</a:t>
            </a:r>
            <a:r>
              <a:rPr lang="zh-CN" altLang="en-US" dirty="0">
                <a:latin typeface="华文中宋" panose="02010600040101010101" pitchFamily="2" charset="-122"/>
                <a:ea typeface="华文中宋" panose="02010600040101010101" pitchFamily="2" charset="-122"/>
              </a:rPr>
              <a:t>，即十进制的</a:t>
            </a:r>
            <a:r>
              <a:rPr lang="en-US" altLang="zh-CN" dirty="0">
                <a:latin typeface="华文中宋" panose="02010600040101010101" pitchFamily="2" charset="-122"/>
                <a:ea typeface="华文中宋" panose="02010600040101010101" pitchFamily="2" charset="-122"/>
              </a:rPr>
              <a:t>0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像你说的</a:t>
            </a:r>
            <a:r>
              <a:rPr lang="en-US" altLang="zh-CN" dirty="0">
                <a:latin typeface="华文中宋" panose="02010600040101010101" pitchFamily="2" charset="-122"/>
                <a:ea typeface="华文中宋" panose="02010600040101010101" pitchFamily="2" charset="-122"/>
              </a:rPr>
              <a:t>6</a:t>
            </a:r>
            <a:r>
              <a:rPr lang="zh-CN" altLang="en-US" dirty="0">
                <a:latin typeface="华文中宋" panose="02010600040101010101" pitchFamily="2" charset="-122"/>
                <a:ea typeface="华文中宋" panose="02010600040101010101" pitchFamily="2" charset="-122"/>
              </a:rPr>
              <a:t>，换算成二进制位</a:t>
            </a:r>
            <a:r>
              <a:rPr lang="en-US" altLang="zh-CN" dirty="0">
                <a:latin typeface="华文中宋" panose="02010600040101010101" pitchFamily="2" charset="-122"/>
                <a:ea typeface="华文中宋" panose="02010600040101010101" pitchFamily="2" charset="-122"/>
              </a:rPr>
              <a:t>110</a:t>
            </a:r>
            <a:r>
              <a:rPr lang="zh-CN" altLang="en-US" dirty="0">
                <a:latin typeface="华文中宋" panose="02010600040101010101" pitchFamily="2" charset="-122"/>
                <a:ea typeface="华文中宋" panose="02010600040101010101" pitchFamily="2" charset="-122"/>
              </a:rPr>
              <a:t>，显示为</a:t>
            </a:r>
            <a:r>
              <a:rPr lang="en-US" altLang="zh-CN" dirty="0" err="1">
                <a:latin typeface="华文中宋" panose="02010600040101010101" pitchFamily="2" charset="-122"/>
                <a:ea typeface="华文中宋" panose="02010600040101010101" pitchFamily="2" charset="-122"/>
              </a:rPr>
              <a:t>rw</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，表示有读和写的权限，而没有执行的权限。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第三组表示和创建者属于同一个用户组的权限 ；第四组为与创建者不同用户组的所有用户权限 ；这两组表示方法同第二组 </a:t>
            </a:r>
            <a:br>
              <a:rPr lang="zh-CN" altLang="en-US" dirty="0">
                <a:latin typeface="华文中宋" panose="02010600040101010101" pitchFamily="2" charset="-122"/>
                <a:ea typeface="华文中宋" panose="02010600040101010101" pitchFamily="2" charset="-122"/>
              </a:rPr>
            </a:br>
            <a:br>
              <a:rPr lang="zh-CN" altLang="en-US" dirty="0">
                <a:latin typeface="华文中宋" panose="02010600040101010101" pitchFamily="2" charset="-122"/>
                <a:ea typeface="华文中宋" panose="02010600040101010101" pitchFamily="2" charset="-122"/>
              </a:rPr>
            </a:b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5589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文件权限的八进制表示</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文件权限，形如</a:t>
            </a:r>
            <a:r>
              <a:rPr lang="en-US" altLang="zh-CN" dirty="0" err="1">
                <a:latin typeface="华文中宋" panose="02010600040101010101" pitchFamily="2" charset="-122"/>
                <a:ea typeface="华文中宋" panose="02010600040101010101" pitchFamily="2" charset="-122"/>
              </a:rPr>
              <a:t>drwxrwxrwx</a:t>
            </a:r>
            <a:r>
              <a:rPr lang="zh-CN" altLang="en-US" dirty="0">
                <a:latin typeface="华文中宋" panose="02010600040101010101" pitchFamily="2" charset="-122"/>
                <a:ea typeface="华文中宋" panose="02010600040101010101" pitchFamily="2" charset="-122"/>
              </a:rPr>
              <a:t>这样的就是了，共</a:t>
            </a:r>
            <a:r>
              <a:rPr lang="en-US" altLang="zh-CN" dirty="0">
                <a:latin typeface="华文中宋" panose="02010600040101010101" pitchFamily="2" charset="-122"/>
                <a:ea typeface="华文中宋" panose="02010600040101010101" pitchFamily="2" charset="-122"/>
              </a:rPr>
              <a:t>10</a:t>
            </a:r>
            <a:r>
              <a:rPr lang="zh-CN" altLang="en-US" dirty="0">
                <a:latin typeface="华文中宋" panose="02010600040101010101" pitchFamily="2" charset="-122"/>
                <a:ea typeface="华文中宋" panose="02010600040101010101" pitchFamily="2" charset="-122"/>
              </a:rPr>
              <a:t>个字符分为</a:t>
            </a:r>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组。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第</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位为第一组，后面</a:t>
            </a:r>
            <a:r>
              <a:rPr lang="en-US" altLang="zh-CN" dirty="0">
                <a:latin typeface="华文中宋" panose="02010600040101010101" pitchFamily="2" charset="-122"/>
                <a:ea typeface="华文中宋" panose="02010600040101010101" pitchFamily="2" charset="-122"/>
              </a:rPr>
              <a:t>9</a:t>
            </a:r>
            <a:r>
              <a:rPr lang="zh-CN" altLang="en-US" dirty="0">
                <a:latin typeface="华文中宋" panose="02010600040101010101" pitchFamily="2" charset="-122"/>
                <a:ea typeface="华文中宋" panose="02010600040101010101" pitchFamily="2" charset="-122"/>
              </a:rPr>
              <a:t>为每三位为一组。 </a:t>
            </a:r>
            <a:br>
              <a:rPr lang="zh-CN" altLang="en-US" dirty="0">
                <a:latin typeface="华文中宋" panose="02010600040101010101" pitchFamily="2" charset="-122"/>
                <a:ea typeface="华文中宋" panose="02010600040101010101" pitchFamily="2" charset="-122"/>
              </a:rPr>
            </a:b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举例：</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简单说</a:t>
            </a:r>
            <a:r>
              <a:rPr lang="en-US" altLang="zh-CN" dirty="0">
                <a:latin typeface="华文中宋" panose="02010600040101010101" pitchFamily="2" charset="-122"/>
                <a:ea typeface="华文中宋" panose="02010600040101010101" pitchFamily="2" charset="-122"/>
              </a:rPr>
              <a:t>664</a:t>
            </a:r>
            <a:r>
              <a:rPr lang="zh-CN" altLang="en-US" dirty="0">
                <a:latin typeface="华文中宋" panose="02010600040101010101" pitchFamily="2" charset="-122"/>
                <a:ea typeface="华文中宋" panose="02010600040101010101" pitchFamily="2" charset="-122"/>
              </a:rPr>
              <a:t>可以翻译为二进制的</a:t>
            </a:r>
            <a:r>
              <a:rPr lang="en-US" altLang="zh-CN" dirty="0">
                <a:latin typeface="华文中宋" panose="02010600040101010101" pitchFamily="2" charset="-122"/>
                <a:ea typeface="华文中宋" panose="02010600040101010101" pitchFamily="2" charset="-122"/>
              </a:rPr>
              <a:t>110110100</a:t>
            </a:r>
            <a:r>
              <a:rPr lang="zh-CN" altLang="en-US" dirty="0">
                <a:latin typeface="华文中宋" panose="02010600040101010101" pitchFamily="2" charset="-122"/>
                <a:ea typeface="华文中宋" panose="02010600040101010101" pitchFamily="2" charset="-122"/>
              </a:rPr>
              <a:t>，显示为</a:t>
            </a:r>
            <a:r>
              <a:rPr lang="en-US" altLang="zh-CN" dirty="0" err="1">
                <a:latin typeface="华文中宋" panose="02010600040101010101" pitchFamily="2" charset="-122"/>
                <a:ea typeface="华文中宋" panose="02010600040101010101" pitchFamily="2" charset="-122"/>
              </a:rPr>
              <a:t>rw</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rw</a:t>
            </a:r>
            <a:r>
              <a:rPr lang="en-US" altLang="zh-CN" dirty="0">
                <a:latin typeface="华文中宋" panose="02010600040101010101" pitchFamily="2" charset="-122"/>
                <a:ea typeface="华文中宋" panose="02010600040101010101" pitchFamily="2" charset="-122"/>
              </a:rPr>
              <a:t>-r-- </a:t>
            </a:r>
            <a:br>
              <a:rPr lang="zh-CN" altLang="en-US" dirty="0">
                <a:latin typeface="华文中宋" panose="02010600040101010101" pitchFamily="2" charset="-122"/>
                <a:ea typeface="华文中宋" panose="02010600040101010101" pitchFamily="2" charset="-122"/>
              </a:rPr>
            </a:br>
            <a:r>
              <a:rPr lang="zh-CN" altLang="en-US" dirty="0">
                <a:latin typeface="华文中宋" panose="02010600040101010101" pitchFamily="2" charset="-122"/>
                <a:ea typeface="华文中宋" panose="02010600040101010101" pitchFamily="2" charset="-122"/>
              </a:rPr>
              <a:t>翻译成汉语为，创建文件的人可以读，写这个文件，与创建者同组的用户也可以读和写这个文件，不同用户组的其他用户只可以读这个文件，不可以写和执行这个文件</a:t>
            </a:r>
          </a:p>
        </p:txBody>
      </p:sp>
    </p:spTree>
    <p:extLst>
      <p:ext uri="{BB962C8B-B14F-4D97-AF65-F5344CB8AC3E}">
        <p14:creationId xmlns:p14="http://schemas.microsoft.com/office/powerpoint/2010/main" val="4049846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37075" y="681006"/>
            <a:ext cx="6108962" cy="757739"/>
          </a:xfrm>
        </p:spPr>
        <p:txBody>
          <a:bodyPr/>
          <a:lstStyle/>
          <a:p>
            <a:r>
              <a:rPr lang="en-US" altLang="zh-CN" kern="1800" dirty="0">
                <a:latin typeface="Times New Roman"/>
                <a:ea typeface="黑体"/>
              </a:rPr>
              <a:t>6.7  </a:t>
            </a:r>
            <a:r>
              <a:rPr lang="zh-CN" altLang="en-US" kern="1800" dirty="0">
                <a:latin typeface="Times New Roman"/>
                <a:ea typeface="黑体"/>
              </a:rPr>
              <a:t>文 件 类 型</a:t>
            </a:r>
            <a:endParaRPr lang="zh-CN" altLang="en-US" dirty="0"/>
          </a:p>
        </p:txBody>
      </p:sp>
      <p:sp>
        <p:nvSpPr>
          <p:cNvPr id="3" name="内容占位符 2"/>
          <p:cNvSpPr>
            <a:spLocks noGrp="1"/>
          </p:cNvSpPr>
          <p:nvPr>
            <p:ph idx="1"/>
          </p:nvPr>
        </p:nvSpPr>
        <p:spPr>
          <a:xfrm>
            <a:off x="1210558" y="1944720"/>
            <a:ext cx="9931924" cy="4232273"/>
          </a:xfrm>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中的</a:t>
            </a:r>
            <a:r>
              <a:rPr lang="zh-CN" altLang="en-US" dirty="0">
                <a:highlight>
                  <a:srgbClr val="FFFF00"/>
                </a:highlight>
                <a:latin typeface="华文中宋" panose="02010600040101010101" pitchFamily="2" charset="-122"/>
                <a:ea typeface="华文中宋" panose="02010600040101010101" pitchFamily="2" charset="-122"/>
              </a:rPr>
              <a:t>七种文件类型</a:t>
            </a:r>
            <a:r>
              <a:rPr lang="zh-CN" altLang="en-US" dirty="0">
                <a:latin typeface="华文中宋" panose="02010600040101010101" pitchFamily="2" charset="-122"/>
                <a:ea typeface="华文中宋" panose="02010600040101010101" pitchFamily="2" charset="-122"/>
              </a:rPr>
              <a:t>（按</a:t>
            </a:r>
            <a:r>
              <a:rPr lang="zh-CN" altLang="en-US" dirty="0">
                <a:highlight>
                  <a:srgbClr val="FFFF00"/>
                </a:highlight>
                <a:latin typeface="华文中宋" panose="02010600040101010101" pitchFamily="2" charset="-122"/>
                <a:ea typeface="华文中宋" panose="02010600040101010101" pitchFamily="2" charset="-122"/>
              </a:rPr>
              <a:t>文件的功能作用</a:t>
            </a:r>
            <a:r>
              <a:rPr lang="zh-CN" altLang="en-US" dirty="0">
                <a:latin typeface="华文中宋" panose="02010600040101010101" pitchFamily="2" charset="-122"/>
                <a:ea typeface="华文中宋" panose="02010600040101010101" pitchFamily="2" charset="-122"/>
              </a:rPr>
              <a:t>的性质划分）</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1. d  ——</a:t>
            </a:r>
            <a:r>
              <a:rPr lang="zh-CN" altLang="en-US" dirty="0">
                <a:latin typeface="华文中宋" panose="02010600040101010101" pitchFamily="2" charset="-122"/>
                <a:ea typeface="华文中宋" panose="02010600040101010101" pitchFamily="2" charset="-122"/>
              </a:rPr>
              <a:t>目录文件。</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2.  l  ——</a:t>
            </a:r>
            <a:r>
              <a:rPr lang="zh-CN" altLang="en-US" dirty="0">
                <a:latin typeface="华文中宋" panose="02010600040101010101" pitchFamily="2" charset="-122"/>
                <a:ea typeface="华文中宋" panose="02010600040101010101" pitchFamily="2" charset="-122"/>
              </a:rPr>
              <a:t>符号链接</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指向另一个文件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类似于</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下的快捷方式</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3.  s  ——</a:t>
            </a:r>
            <a:r>
              <a:rPr lang="zh-CN" altLang="en-US" dirty="0">
                <a:latin typeface="华文中宋" panose="02010600040101010101" pitchFamily="2" charset="-122"/>
                <a:ea typeface="华文中宋" panose="02010600040101010101" pitchFamily="2" charset="-122"/>
              </a:rPr>
              <a:t>套接字文件。</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4.  b  ——</a:t>
            </a:r>
            <a:r>
              <a:rPr lang="zh-CN" altLang="en-US" dirty="0">
                <a:latin typeface="华文中宋" panose="02010600040101010101" pitchFamily="2" charset="-122"/>
                <a:ea typeface="华文中宋" panose="02010600040101010101" pitchFamily="2" charset="-122"/>
              </a:rPr>
              <a:t>块设备文件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二进制文件。</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5.  c  ——</a:t>
            </a:r>
            <a:r>
              <a:rPr lang="zh-CN" altLang="en-US" dirty="0">
                <a:latin typeface="华文中宋" panose="02010600040101010101" pitchFamily="2" charset="-122"/>
                <a:ea typeface="华文中宋" panose="02010600040101010101" pitchFamily="2" charset="-122"/>
              </a:rPr>
              <a:t>字符设备文件。</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6.  p  ——</a:t>
            </a:r>
            <a:r>
              <a:rPr lang="zh-CN" altLang="en-US" dirty="0">
                <a:latin typeface="华文中宋" panose="02010600040101010101" pitchFamily="2" charset="-122"/>
                <a:ea typeface="华文中宋" panose="02010600040101010101" pitchFamily="2" charset="-122"/>
              </a:rPr>
              <a:t>命名管道文件。</a:t>
            </a:r>
            <a:br>
              <a:rPr lang="zh-CN" altLang="en-US" dirty="0">
                <a:latin typeface="华文中宋" panose="02010600040101010101" pitchFamily="2" charset="-122"/>
                <a:ea typeface="华文中宋" panose="02010600040101010101" pitchFamily="2" charset="-122"/>
              </a:rPr>
            </a:br>
            <a:r>
              <a:rPr lang="en-US" altLang="zh-CN" dirty="0">
                <a:latin typeface="华文中宋" panose="02010600040101010101" pitchFamily="2" charset="-122"/>
                <a:ea typeface="华文中宋" panose="02010600040101010101" pitchFamily="2" charset="-122"/>
              </a:rPr>
              <a:t>7.  -  ——</a:t>
            </a:r>
            <a:r>
              <a:rPr lang="zh-CN" altLang="en-US" dirty="0">
                <a:latin typeface="华文中宋" panose="02010600040101010101" pitchFamily="2" charset="-122"/>
                <a:ea typeface="华文中宋" panose="02010600040101010101" pitchFamily="2" charset="-122"/>
              </a:rPr>
              <a:t>普通文件，或更准确地说，不属于以上几种类型的文件。</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其中</a:t>
            </a:r>
            <a:r>
              <a:rPr lang="en-US" altLang="zh-CN" dirty="0">
                <a:latin typeface="华文中宋" panose="02010600040101010101" pitchFamily="2" charset="-122"/>
                <a:ea typeface="华文中宋" panose="02010600040101010101" pitchFamily="2" charset="-122"/>
              </a:rPr>
              <a:t>s</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b</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p</a:t>
            </a:r>
            <a:r>
              <a:rPr lang="zh-CN" altLang="en-US" dirty="0">
                <a:latin typeface="华文中宋" panose="02010600040101010101" pitchFamily="2" charset="-122"/>
                <a:ea typeface="华文中宋" panose="02010600040101010101" pitchFamily="2" charset="-122"/>
              </a:rPr>
              <a:t>四种类型又被统称为</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的特殊类型文件，于是又可将</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文件分为如下有四种基本类型：目录文件、连接文件、普通文件和特殊文件，可用</a:t>
            </a:r>
            <a:r>
              <a:rPr lang="en-US" altLang="zh-CN" dirty="0">
                <a:latin typeface="华文中宋" panose="02010600040101010101" pitchFamily="2" charset="-122"/>
                <a:ea typeface="华文中宋" panose="02010600040101010101" pitchFamily="2" charset="-122"/>
              </a:rPr>
              <a:t>file</a:t>
            </a:r>
            <a:r>
              <a:rPr lang="zh-CN" altLang="en-US" dirty="0">
                <a:latin typeface="华文中宋" panose="02010600040101010101" pitchFamily="2" charset="-122"/>
                <a:ea typeface="华文中宋" panose="02010600040101010101" pitchFamily="2" charset="-122"/>
              </a:rPr>
              <a:t>命令来识别。 </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90373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目录型文件</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目录文件：包括文件名、子目录名及其指针。它是</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储存文件名的唯一地方，可用</a:t>
            </a:r>
            <a:r>
              <a:rPr lang="en-US" altLang="zh-CN" dirty="0">
                <a:latin typeface="华文中宋" panose="02010600040101010101" pitchFamily="2" charset="-122"/>
                <a:ea typeface="华文中宋" panose="02010600040101010101" pitchFamily="2" charset="-122"/>
              </a:rPr>
              <a:t>ls</a:t>
            </a:r>
            <a:r>
              <a:rPr lang="zh-CN" altLang="en-US" dirty="0">
                <a:latin typeface="华文中宋" panose="02010600040101010101" pitchFamily="2" charset="-122"/>
                <a:ea typeface="华文中宋" panose="02010600040101010101" pitchFamily="2" charset="-122"/>
              </a:rPr>
              <a:t>列出目录文件。</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目录文件的文件名就是目录的名字，其内容就是该目录下的文件名及其指针、子目录名及其指针。是存放文件名的文件！</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目录名文件方便对文件的查找和定位</a:t>
            </a:r>
            <a:endParaRPr lang="zh-CN" altLang="en-US" dirty="0"/>
          </a:p>
        </p:txBody>
      </p:sp>
    </p:spTree>
    <p:extLst>
      <p:ext uri="{BB962C8B-B14F-4D97-AF65-F5344CB8AC3E}">
        <p14:creationId xmlns:p14="http://schemas.microsoft.com/office/powerpoint/2010/main" val="239600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连接型文件</a:t>
            </a:r>
            <a:endParaRPr lang="zh-CN" altLang="en-US" dirty="0"/>
          </a:p>
        </p:txBody>
      </p:sp>
      <p:sp>
        <p:nvSpPr>
          <p:cNvPr id="3" name="内容占位符 2"/>
          <p:cNvSpPr>
            <a:spLocks noGrp="1"/>
          </p:cNvSpPr>
          <p:nvPr>
            <p:ph idx="1"/>
          </p:nvPr>
        </p:nvSpPr>
        <p:spPr>
          <a:xfrm>
            <a:off x="1295399" y="2557463"/>
            <a:ext cx="9757611" cy="3317875"/>
          </a:xfrm>
        </p:spPr>
        <p:txBody>
          <a:bodyPr/>
          <a:lstStyle/>
          <a:p>
            <a:r>
              <a:rPr lang="zh-CN" altLang="en-US" dirty="0">
                <a:latin typeface="华文中宋" panose="02010600040101010101" pitchFamily="2" charset="-122"/>
                <a:ea typeface="华文中宋" panose="02010600040101010101" pitchFamily="2" charset="-122"/>
              </a:rPr>
              <a:t>连接文件：是指向同一索引节点的那些目录条目。用</a:t>
            </a:r>
            <a:r>
              <a:rPr lang="en-US" altLang="zh-CN" dirty="0">
                <a:latin typeface="华文中宋" panose="02010600040101010101" pitchFamily="2" charset="-122"/>
                <a:ea typeface="华文中宋" panose="02010600040101010101" pitchFamily="2" charset="-122"/>
              </a:rPr>
              <a:t>ls</a:t>
            </a:r>
            <a:r>
              <a:rPr lang="zh-CN" altLang="en-US" dirty="0">
                <a:latin typeface="华文中宋" panose="02010600040101010101" pitchFamily="2" charset="-122"/>
                <a:ea typeface="华文中宋" panose="02010600040101010101" pitchFamily="2" charset="-122"/>
              </a:rPr>
              <a:t>来查看是：连接文件的标志用</a:t>
            </a:r>
            <a:r>
              <a:rPr lang="en-US" altLang="zh-CN" dirty="0">
                <a:latin typeface="华文中宋" panose="02010600040101010101" pitchFamily="2" charset="-122"/>
                <a:ea typeface="华文中宋" panose="02010600040101010101" pitchFamily="2" charset="-122"/>
              </a:rPr>
              <a:t>l</a:t>
            </a:r>
            <a:r>
              <a:rPr lang="zh-CN" altLang="en-US" dirty="0">
                <a:latin typeface="华文中宋" panose="02010600040101010101" pitchFamily="2" charset="-122"/>
                <a:ea typeface="华文中宋" panose="02010600040101010101" pitchFamily="2" charset="-122"/>
              </a:rPr>
              <a:t>开头，而文件后面以</a:t>
            </a:r>
            <a:r>
              <a:rPr lang="en-US" altLang="zh-CN" dirty="0">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指向所连接的文件。 </a:t>
            </a:r>
            <a:endParaRPr lang="en-US" altLang="zh-CN" dirty="0">
              <a:latin typeface="华文中宋" panose="02010600040101010101" pitchFamily="2" charset="-122"/>
              <a:ea typeface="华文中宋" panose="02010600040101010101" pitchFamily="2" charset="-122"/>
            </a:endParaRPr>
          </a:p>
          <a:p>
            <a:r>
              <a:rPr lang="zh-CN" altLang="en-US" b="1" dirty="0">
                <a:latin typeface="华文中宋" panose="02010600040101010101" pitchFamily="2" charset="-122"/>
                <a:ea typeface="华文中宋" panose="02010600040101010101" pitchFamily="2" charset="-122"/>
              </a:rPr>
              <a:t>连接文件通过</a:t>
            </a:r>
            <a:r>
              <a:rPr lang="en-US" altLang="zh-CN" b="1" dirty="0">
                <a:latin typeface="华文中宋" panose="02010600040101010101" pitchFamily="2" charset="-122"/>
                <a:ea typeface="华文中宋" panose="02010600040101010101" pitchFamily="2" charset="-122"/>
              </a:rPr>
              <a:t>ln</a:t>
            </a:r>
            <a:r>
              <a:rPr lang="zh-CN" altLang="en-US" b="1" dirty="0">
                <a:latin typeface="华文中宋" panose="02010600040101010101" pitchFamily="2" charset="-122"/>
                <a:ea typeface="华文中宋" panose="02010600040101010101" pitchFamily="2" charset="-122"/>
              </a:rPr>
              <a:t>命令建立</a:t>
            </a:r>
            <a:endParaRPr lang="en-US" altLang="zh-CN" b="1" dirty="0">
              <a:latin typeface="华文中宋" panose="02010600040101010101" pitchFamily="2" charset="-122"/>
              <a:ea typeface="华文中宋" panose="02010600040101010101" pitchFamily="2" charset="-122"/>
            </a:endParaRPr>
          </a:p>
          <a:p>
            <a:r>
              <a:rPr lang="en-US" altLang="zh-CN" b="1" dirty="0">
                <a:latin typeface="华文中宋" panose="02010600040101010101" pitchFamily="2" charset="-122"/>
                <a:ea typeface="华文中宋" panose="02010600040101010101" pitchFamily="2" charset="-122"/>
              </a:rPr>
              <a:t>ln</a:t>
            </a:r>
            <a:r>
              <a:rPr lang="zh-CN" altLang="en-US" b="1" dirty="0">
                <a:latin typeface="华文中宋" panose="02010600040101010101" pitchFamily="2" charset="-122"/>
                <a:ea typeface="华文中宋" panose="02010600040101010101" pitchFamily="2" charset="-122"/>
              </a:rPr>
              <a:t>命令</a:t>
            </a:r>
            <a:r>
              <a:rPr lang="zh-CN" altLang="en-US" dirty="0">
                <a:latin typeface="华文中宋" panose="02010600040101010101" pitchFamily="2" charset="-122"/>
                <a:ea typeface="华文中宋" panose="02010600040101010101" pitchFamily="2" charset="-122"/>
              </a:rPr>
              <a:t>用来为文件创建连接，连接类型分为硬连接和符号连接（也叫软连接）两种，默认的连接类型是硬连接。如果要创建符号连接必须使用</a:t>
            </a:r>
            <a:r>
              <a:rPr lang="en-US" altLang="zh-CN" dirty="0">
                <a:latin typeface="华文中宋" panose="02010600040101010101" pitchFamily="2" charset="-122"/>
                <a:ea typeface="华文中宋" panose="02010600040101010101" pitchFamily="2" charset="-122"/>
              </a:rPr>
              <a:t>"-s"</a:t>
            </a:r>
            <a:r>
              <a:rPr lang="zh-CN" altLang="en-US" dirty="0">
                <a:latin typeface="华文中宋" panose="02010600040101010101" pitchFamily="2" charset="-122"/>
                <a:ea typeface="华文中宋" panose="02010600040101010101" pitchFamily="2" charset="-122"/>
              </a:rPr>
              <a:t>选项。</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ln -s [</a:t>
            </a:r>
            <a:r>
              <a:rPr lang="zh-CN" altLang="en-US" dirty="0">
                <a:latin typeface="华文中宋" panose="02010600040101010101" pitchFamily="2" charset="-122"/>
                <a:ea typeface="华文中宋" panose="02010600040101010101" pitchFamily="2" charset="-122"/>
              </a:rPr>
              <a:t>原文件</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目标文件</a:t>
            </a:r>
            <a:r>
              <a:rPr lang="en-US" altLang="zh-CN" dirty="0">
                <a:latin typeface="华文中宋" panose="02010600040101010101" pitchFamily="2" charset="-122"/>
                <a:ea typeface="华文中宋" panose="02010600040101010101" pitchFamily="2" charset="-122"/>
              </a:rPr>
              <a:t>]</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04830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3422" y="802105"/>
            <a:ext cx="9601200" cy="994611"/>
          </a:xfrm>
        </p:spPr>
        <p:txBody>
          <a:bodyPr/>
          <a:lstStyle/>
          <a:p>
            <a:r>
              <a:rPr lang="zh-CN" altLang="en-US" dirty="0">
                <a:latin typeface="华文中宋" panose="02010600040101010101" pitchFamily="2" charset="-122"/>
                <a:ea typeface="华文中宋" panose="02010600040101010101" pitchFamily="2" charset="-122"/>
              </a:rPr>
              <a:t>硬连接</a:t>
            </a:r>
          </a:p>
        </p:txBody>
      </p:sp>
      <p:sp>
        <p:nvSpPr>
          <p:cNvPr id="3" name="内容占位符 2"/>
          <p:cNvSpPr>
            <a:spLocks noGrp="1"/>
          </p:cNvSpPr>
          <p:nvPr>
            <p:ph idx="1"/>
          </p:nvPr>
        </p:nvSpPr>
        <p:spPr>
          <a:xfrm>
            <a:off x="1106906" y="2021306"/>
            <a:ext cx="9797716" cy="4138862"/>
          </a:xfrm>
        </p:spPr>
        <p:txBody>
          <a:bodyPr/>
          <a:lstStyle/>
          <a:p>
            <a:pPr latinLnBrk="1"/>
            <a:r>
              <a:rPr lang="zh-CN" altLang="en-US" dirty="0">
                <a:latin typeface="华文中宋" panose="02010600040101010101" pitchFamily="2" charset="-122"/>
                <a:ea typeface="华文中宋" panose="02010600040101010101" pitchFamily="2" charset="-122"/>
              </a:rPr>
              <a:t> 建立硬连接文件：</a:t>
            </a:r>
            <a:r>
              <a:rPr lang="en-US" altLang="zh-CN" b="1" dirty="0">
                <a:latin typeface="华文中宋" panose="02010600040101010101" pitchFamily="2" charset="-122"/>
                <a:ea typeface="华文中宋" panose="02010600040101010101" pitchFamily="2" charset="-122"/>
              </a:rPr>
              <a:t>ln  [</a:t>
            </a:r>
            <a:r>
              <a:rPr lang="zh-CN" altLang="en-US" b="1" dirty="0">
                <a:latin typeface="华文中宋" panose="02010600040101010101" pitchFamily="2" charset="-122"/>
                <a:ea typeface="华文中宋" panose="02010600040101010101" pitchFamily="2" charset="-122"/>
              </a:rPr>
              <a:t>原文件</a:t>
            </a: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目标文件</a:t>
            </a:r>
            <a:r>
              <a:rPr lang="en-US" altLang="zh-CN" b="1" dirty="0">
                <a:latin typeface="华文中宋" panose="02010600040101010101" pitchFamily="2" charset="-122"/>
                <a:ea typeface="华文中宋" panose="02010600040101010101" pitchFamily="2" charset="-122"/>
              </a:rPr>
              <a:t>]</a:t>
            </a:r>
          </a:p>
          <a:p>
            <a:pPr latinLnBrk="1"/>
            <a:r>
              <a:rPr lang="zh-CN" altLang="en-US" b="1" dirty="0">
                <a:latin typeface="华文中宋" panose="02010600040101010101" pitchFamily="2" charset="-122"/>
                <a:ea typeface="华文中宋" panose="02010600040101010101" pitchFamily="2" charset="-122"/>
              </a:rPr>
              <a:t>硬链接</a:t>
            </a:r>
            <a:r>
              <a:rPr lang="zh-CN" altLang="en-US" dirty="0">
                <a:latin typeface="华文中宋" panose="02010600040101010101" pitchFamily="2" charset="-122"/>
                <a:ea typeface="华文中宋" panose="02010600040101010101" pitchFamily="2" charset="-122"/>
              </a:rPr>
              <a:t>特征：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两个文件拥有相同</a:t>
            </a:r>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号和存储</a:t>
            </a:r>
            <a:r>
              <a:rPr lang="en-US" altLang="zh-CN" dirty="0">
                <a:latin typeface="华文中宋" panose="02010600040101010101" pitchFamily="2" charset="-122"/>
                <a:ea typeface="华文中宋" panose="02010600040101010101" pitchFamily="2" charset="-122"/>
              </a:rPr>
              <a:t>block</a:t>
            </a:r>
            <a:r>
              <a:rPr lang="zh-CN" altLang="en-US" dirty="0">
                <a:latin typeface="华文中宋" panose="02010600040101010101" pitchFamily="2" charset="-122"/>
                <a:ea typeface="华文中宋" panose="02010600040101010101" pitchFamily="2" charset="-122"/>
              </a:rPr>
              <a:t>块，可以看做是同一个文件。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可通过</a:t>
            </a:r>
            <a:r>
              <a:rPr lang="en-US" altLang="zh-CN" dirty="0" err="1">
                <a:latin typeface="华文中宋" panose="02010600040101010101" pitchFamily="2" charset="-122"/>
                <a:ea typeface="华文中宋" panose="02010600040101010101" pitchFamily="2" charset="-122"/>
              </a:rPr>
              <a:t>i</a:t>
            </a:r>
            <a:r>
              <a:rPr lang="zh-CN" altLang="en-US" dirty="0">
                <a:latin typeface="华文中宋" panose="02010600040101010101" pitchFamily="2" charset="-122"/>
                <a:ea typeface="华文中宋" panose="02010600040101010101" pitchFamily="2" charset="-122"/>
              </a:rPr>
              <a:t>节点（</a:t>
            </a:r>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号）识别。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不能跨分区。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不能针对目录使用。 </a:t>
            </a:r>
            <a:endParaRPr lang="en-US" altLang="zh-CN" dirty="0">
              <a:latin typeface="华文中宋" panose="02010600040101010101" pitchFamily="2" charset="-122"/>
              <a:ea typeface="华文中宋" panose="02010600040101010101" pitchFamily="2" charset="-122"/>
            </a:endParaRPr>
          </a:p>
          <a:p>
            <a:pPr latinLnBrk="1"/>
            <a:endParaRPr lang="en-US" altLang="zh-CN" dirty="0">
              <a:latin typeface="华文中宋" panose="02010600040101010101" pitchFamily="2" charset="-122"/>
              <a:ea typeface="华文中宋" panose="02010600040101010101" pitchFamily="2" charset="-122"/>
            </a:endParaRPr>
          </a:p>
          <a:p>
            <a:pPr latinLnBrk="1"/>
            <a:endParaRPr lang="en-US" altLang="zh-CN"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31023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3421" y="669843"/>
            <a:ext cx="9601200" cy="1303337"/>
          </a:xfrm>
        </p:spPr>
        <p:txBody>
          <a:bodyPr/>
          <a:lstStyle/>
          <a:p>
            <a:r>
              <a:rPr lang="zh-CN" altLang="en-US" dirty="0">
                <a:latin typeface="华文中宋" panose="02010600040101010101" pitchFamily="2" charset="-122"/>
                <a:ea typeface="华文中宋" panose="02010600040101010101" pitchFamily="2" charset="-122"/>
              </a:rPr>
              <a:t>软连接（符号链接）</a:t>
            </a:r>
          </a:p>
        </p:txBody>
      </p:sp>
      <p:sp>
        <p:nvSpPr>
          <p:cNvPr id="3" name="内容占位符 2"/>
          <p:cNvSpPr>
            <a:spLocks noGrp="1"/>
          </p:cNvSpPr>
          <p:nvPr>
            <p:ph idx="1"/>
          </p:nvPr>
        </p:nvSpPr>
        <p:spPr>
          <a:xfrm>
            <a:off x="1187116" y="2374232"/>
            <a:ext cx="9717505" cy="4483768"/>
          </a:xfrm>
        </p:spPr>
        <p:txBody>
          <a:bodyPr/>
          <a:lstStyle/>
          <a:p>
            <a:pPr latinLnBrk="1"/>
            <a:r>
              <a:rPr lang="zh-CN" altLang="en-US" b="1" dirty="0">
                <a:latin typeface="华文中宋" panose="02010600040101010101" pitchFamily="2" charset="-122"/>
                <a:ea typeface="华文中宋" panose="02010600040101010101" pitchFamily="2" charset="-122"/>
              </a:rPr>
              <a:t>软链接</a:t>
            </a:r>
            <a:r>
              <a:rPr lang="zh-CN" altLang="en-US" dirty="0">
                <a:latin typeface="华文中宋" panose="02010600040101010101" pitchFamily="2" charset="-122"/>
                <a:ea typeface="华文中宋" panose="02010600040101010101" pitchFamily="2" charset="-122"/>
              </a:rPr>
              <a:t>特征：    </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类似</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快捷方式。（一个访问指针）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拥有自己的</a:t>
            </a:r>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号和存储</a:t>
            </a:r>
            <a:r>
              <a:rPr lang="en-US" altLang="zh-CN" dirty="0">
                <a:latin typeface="华文中宋" panose="02010600040101010101" pitchFamily="2" charset="-122"/>
                <a:ea typeface="华文中宋" panose="02010600040101010101" pitchFamily="2" charset="-122"/>
              </a:rPr>
              <a:t>block</a:t>
            </a:r>
            <a:r>
              <a:rPr lang="zh-CN" altLang="en-US" dirty="0">
                <a:latin typeface="华文中宋" panose="02010600040101010101" pitchFamily="2" charset="-122"/>
                <a:ea typeface="华文中宋" panose="02010600040101010101" pitchFamily="2" charset="-122"/>
              </a:rPr>
              <a:t>块，但数据块中只保存原文件的文件名和</a:t>
            </a:r>
            <a:r>
              <a:rPr lang="en-US" altLang="zh-CN" dirty="0">
                <a:latin typeface="华文中宋" panose="02010600040101010101" pitchFamily="2" charset="-122"/>
                <a:ea typeface="华文中宋" panose="02010600040101010101" pitchFamily="2" charset="-122"/>
              </a:rPr>
              <a:t>id</a:t>
            </a:r>
            <a:r>
              <a:rPr lang="zh-CN" altLang="en-US" dirty="0">
                <a:latin typeface="华文中宋" panose="02010600040101010101" pitchFamily="2" charset="-122"/>
                <a:ea typeface="华文中宋" panose="02010600040101010101" pitchFamily="2" charset="-122"/>
              </a:rPr>
              <a:t>号，并没有实际数据。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软链接的权限 </a:t>
            </a:r>
            <a:r>
              <a:rPr lang="en-US" altLang="zh-CN" dirty="0" err="1">
                <a:latin typeface="华文中宋" panose="02010600040101010101" pitchFamily="2" charset="-122"/>
                <a:ea typeface="华文中宋" panose="02010600040101010101" pitchFamily="2" charset="-122"/>
              </a:rPr>
              <a:t>lrwx</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rwx</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rwx</a:t>
            </a:r>
            <a:r>
              <a:rPr lang="en-US" altLang="zh-CN" dirty="0">
                <a:latin typeface="华文中宋" panose="02010600040101010101" pitchFamily="2" charset="-122"/>
                <a:ea typeface="华文中宋" panose="02010600040101010101" pitchFamily="2" charset="-122"/>
              </a:rPr>
              <a:t>    </a:t>
            </a:r>
          </a:p>
          <a:p>
            <a:pPr latinLnBrk="1"/>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修改二者任一文件，另一个都改变。    </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删除原文件，软链接不能使用。（硬链接可用）</a:t>
            </a:r>
            <a:endParaRPr lang="en-US" altLang="zh-CN" dirty="0">
              <a:latin typeface="华文中宋" panose="02010600040101010101" pitchFamily="2" charset="-122"/>
              <a:ea typeface="华文中宋" panose="02010600040101010101" pitchFamily="2" charset="-122"/>
            </a:endParaRPr>
          </a:p>
          <a:p>
            <a:pPr latinLnBrk="1"/>
            <a:r>
              <a:rPr lang="en-US" altLang="zh-CN" dirty="0">
                <a:latin typeface="华文中宋" panose="02010600040101010101" pitchFamily="2" charset="-122"/>
                <a:ea typeface="华文中宋" panose="02010600040101010101" pitchFamily="2" charset="-122"/>
              </a:rPr>
              <a:t>6.</a:t>
            </a:r>
            <a:r>
              <a:rPr lang="zh-CN" altLang="en-US" dirty="0">
                <a:latin typeface="华文中宋" panose="02010600040101010101" pitchFamily="2" charset="-122"/>
                <a:ea typeface="华文中宋" panose="02010600040101010101" pitchFamily="2" charset="-122"/>
              </a:rPr>
              <a:t>恢复原文件或者创建一个新同名文件，软链接即被激活重新可用。</a:t>
            </a:r>
          </a:p>
          <a:p>
            <a:pPr latinLnBrk="1"/>
            <a:r>
              <a:rPr lang="zh-CN" altLang="en-US" dirty="0">
                <a:latin typeface="华文中宋" panose="02010600040101010101" pitchFamily="2" charset="-122"/>
                <a:ea typeface="华文中宋" panose="02010600040101010101" pitchFamily="2" charset="-122"/>
              </a:rPr>
              <a:t>创建软链接时一定要有相对路径。</a:t>
            </a:r>
          </a:p>
          <a:p>
            <a:endParaRPr lang="en-US" altLang="zh-CN" dirty="0">
              <a:latin typeface="华文中宋" panose="02010600040101010101" pitchFamily="2" charset="-122"/>
              <a:ea typeface="华文中宋" panose="02010600040101010101" pitchFamily="2" charset="-122"/>
            </a:endParaRPr>
          </a:p>
        </p:txBody>
      </p:sp>
      <p:sp>
        <p:nvSpPr>
          <p:cNvPr id="4" name="矩形 3"/>
          <p:cNvSpPr/>
          <p:nvPr/>
        </p:nvSpPr>
        <p:spPr>
          <a:xfrm>
            <a:off x="1187117" y="1860884"/>
            <a:ext cx="5358062" cy="400110"/>
          </a:xfrm>
          <a:prstGeom prst="rect">
            <a:avLst/>
          </a:prstGeom>
        </p:spPr>
        <p:txBody>
          <a:bodyPr wrap="square">
            <a:spAutoFit/>
          </a:bodyPr>
          <a:lstStyle/>
          <a:p>
            <a:pPr latinLnBrk="1"/>
            <a:r>
              <a:rPr lang="zh-CN" altLang="en-US" sz="2000" dirty="0">
                <a:latin typeface="华文中宋" panose="02010600040101010101" pitchFamily="2" charset="-122"/>
                <a:ea typeface="华文中宋" panose="02010600040101010101" pitchFamily="2" charset="-122"/>
              </a:rPr>
              <a:t>建立软连接文件：</a:t>
            </a:r>
            <a:r>
              <a:rPr lang="en-US" altLang="zh-CN" sz="2000" b="1" dirty="0">
                <a:latin typeface="华文中宋" panose="02010600040101010101" pitchFamily="2" charset="-122"/>
                <a:ea typeface="华文中宋" panose="02010600040101010101" pitchFamily="2" charset="-122"/>
              </a:rPr>
              <a:t>ln -s [</a:t>
            </a:r>
            <a:r>
              <a:rPr lang="zh-CN" altLang="en-US" sz="2000" b="1" dirty="0">
                <a:latin typeface="华文中宋" panose="02010600040101010101" pitchFamily="2" charset="-122"/>
                <a:ea typeface="华文中宋" panose="02010600040101010101" pitchFamily="2" charset="-122"/>
              </a:rPr>
              <a:t>原文件</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目标文件</a:t>
            </a:r>
            <a:r>
              <a:rPr lang="en-US" altLang="zh-CN" sz="2000" b="1"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94152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普通文件</a:t>
            </a:r>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普通文件类型 </a:t>
            </a:r>
          </a:p>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中最多的一种文件类型</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包括：纯文本文件</a:t>
            </a:r>
            <a:r>
              <a:rPr lang="en-US" altLang="zh-CN" dirty="0">
                <a:latin typeface="华文中宋" panose="02010600040101010101" pitchFamily="2" charset="-122"/>
                <a:ea typeface="华文中宋" panose="02010600040101010101" pitchFamily="2" charset="-122"/>
              </a:rPr>
              <a:t>(ASCII)</a:t>
            </a:r>
            <a:r>
              <a:rPr lang="zh-CN" altLang="en-US" dirty="0">
                <a:latin typeface="华文中宋" panose="02010600040101010101" pitchFamily="2" charset="-122"/>
                <a:ea typeface="华文中宋" panose="02010600040101010101" pitchFamily="2" charset="-122"/>
              </a:rPr>
              <a:t>；二进制文件</a:t>
            </a:r>
            <a:r>
              <a:rPr lang="en-US" altLang="zh-CN" dirty="0">
                <a:latin typeface="华文中宋" panose="02010600040101010101" pitchFamily="2" charset="-122"/>
                <a:ea typeface="华文中宋" panose="02010600040101010101" pitchFamily="2" charset="-122"/>
              </a:rPr>
              <a:t>(binary)</a:t>
            </a:r>
            <a:r>
              <a:rPr lang="zh-CN" altLang="en-US" dirty="0">
                <a:latin typeface="华文中宋" panose="02010600040101010101" pitchFamily="2" charset="-122"/>
                <a:ea typeface="华文中宋" panose="02010600040101010101" pitchFamily="2" charset="-122"/>
              </a:rPr>
              <a:t>；数据格式的文件</a:t>
            </a:r>
            <a:r>
              <a:rPr lang="en-US" altLang="zh-CN" dirty="0">
                <a:latin typeface="华文中宋" panose="02010600040101010101" pitchFamily="2" charset="-122"/>
                <a:ea typeface="华文中宋" panose="02010600040101010101" pitchFamily="2" charset="-122"/>
              </a:rPr>
              <a:t>(data);</a:t>
            </a:r>
            <a:r>
              <a:rPr lang="zh-CN" altLang="en-US" dirty="0">
                <a:latin typeface="华文中宋" panose="02010600040101010101" pitchFamily="2" charset="-122"/>
                <a:ea typeface="华文中宋" panose="02010600040101010101" pitchFamily="2" charset="-122"/>
              </a:rPr>
              <a:t>各种压缩文件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第一个属性为 </a:t>
            </a:r>
            <a:r>
              <a:rPr lang="en-US" altLang="zh-CN" dirty="0">
                <a:latin typeface="华文中宋" panose="02010600040101010101" pitchFamily="2" charset="-122"/>
                <a:ea typeface="华文中宋" panose="02010600040101010101" pitchFamily="2" charset="-122"/>
              </a:rPr>
              <a:t>[-] </a:t>
            </a: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如文本文件、</a:t>
            </a:r>
            <a:r>
              <a:rPr lang="en-US" altLang="zh-CN" dirty="0">
                <a:latin typeface="华文中宋" panose="02010600040101010101" pitchFamily="2" charset="-122"/>
                <a:ea typeface="华文中宋" panose="02010600040101010101" pitchFamily="2" charset="-122"/>
              </a:rPr>
              <a:t>C</a:t>
            </a:r>
            <a:r>
              <a:rPr lang="zh-CN" altLang="en-US" dirty="0">
                <a:latin typeface="华文中宋" panose="02010600040101010101" pitchFamily="2" charset="-122"/>
                <a:ea typeface="华文中宋" panose="02010600040101010101" pitchFamily="2" charset="-122"/>
              </a:rPr>
              <a:t>语言元代码、</a:t>
            </a:r>
            <a:r>
              <a:rPr lang="en-US" altLang="zh-CN" dirty="0">
                <a:latin typeface="华文中宋" panose="02010600040101010101" pitchFamily="2" charset="-122"/>
                <a:ea typeface="华文中宋" panose="02010600040101010101" pitchFamily="2" charset="-122"/>
              </a:rPr>
              <a:t>SHELL</a:t>
            </a:r>
            <a:r>
              <a:rPr lang="zh-CN" altLang="en-US" dirty="0">
                <a:latin typeface="华文中宋" panose="02010600040101010101" pitchFamily="2" charset="-122"/>
                <a:ea typeface="华文中宋" panose="02010600040101010101" pitchFamily="2" charset="-122"/>
              </a:rPr>
              <a:t>脚本、二进制的可执行文件等，可用</a:t>
            </a:r>
            <a:r>
              <a:rPr lang="en-US" altLang="zh-CN" dirty="0">
                <a:latin typeface="华文中宋" panose="02010600040101010101" pitchFamily="2" charset="-122"/>
                <a:ea typeface="华文中宋" panose="02010600040101010101" pitchFamily="2" charset="-122"/>
              </a:rPr>
              <a:t>cat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less</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more</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vi</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emacs</a:t>
            </a:r>
            <a:r>
              <a:rPr lang="zh-CN" altLang="en-US" dirty="0">
                <a:latin typeface="华文中宋" panose="02010600040101010101" pitchFamily="2" charset="-122"/>
                <a:ea typeface="华文中宋" panose="02010600040101010101" pitchFamily="2" charset="-122"/>
              </a:rPr>
              <a:t>来察看内容，用</a:t>
            </a:r>
            <a:r>
              <a:rPr lang="en-US" altLang="zh-CN" dirty="0">
                <a:latin typeface="华文中宋" panose="02010600040101010101" pitchFamily="2" charset="-122"/>
                <a:ea typeface="华文中宋" panose="02010600040101010101" pitchFamily="2" charset="-122"/>
              </a:rPr>
              <a:t>mv</a:t>
            </a:r>
            <a:r>
              <a:rPr lang="zh-CN" altLang="en-US" dirty="0">
                <a:latin typeface="华文中宋" panose="02010600040101010101" pitchFamily="2" charset="-122"/>
                <a:ea typeface="华文中宋" panose="02010600040101010101" pitchFamily="2" charset="-122"/>
              </a:rPr>
              <a:t>来改名。 </a:t>
            </a:r>
          </a:p>
          <a:p>
            <a:endParaRPr lang="zh-CN" altLang="en-US" dirty="0"/>
          </a:p>
        </p:txBody>
      </p:sp>
    </p:spTree>
    <p:extLst>
      <p:ext uri="{BB962C8B-B14F-4D97-AF65-F5344CB8AC3E}">
        <p14:creationId xmlns:p14="http://schemas.microsoft.com/office/powerpoint/2010/main" val="1910170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特殊文件</a:t>
            </a:r>
            <a:r>
              <a:rPr lang="en-US" altLang="zh-CN" dirty="0">
                <a:latin typeface="华文中宋" panose="02010600040101010101" pitchFamily="2" charset="-122"/>
                <a:ea typeface="华文中宋" panose="02010600040101010101" pitchFamily="2" charset="-122"/>
              </a:rPr>
              <a:t>s —— </a:t>
            </a:r>
            <a:r>
              <a:rPr lang="zh-CN" altLang="en-US" dirty="0">
                <a:latin typeface="华文中宋" panose="02010600040101010101" pitchFamily="2" charset="-122"/>
                <a:ea typeface="华文中宋" panose="02010600040101010101" pitchFamily="2" charset="-122"/>
              </a:rPr>
              <a:t>套接字文件</a:t>
            </a:r>
            <a:endParaRPr lang="zh-CN" altLang="en-US" dirty="0"/>
          </a:p>
        </p:txBody>
      </p:sp>
      <p:sp>
        <p:nvSpPr>
          <p:cNvPr id="3" name="内容占位符 2"/>
          <p:cNvSpPr>
            <a:spLocks noGrp="1"/>
          </p:cNvSpPr>
          <p:nvPr>
            <p:ph idx="1"/>
          </p:nvPr>
        </p:nvSpPr>
        <p:spPr/>
        <p:txBody>
          <a:bodyPr/>
          <a:lstStyle/>
          <a:p>
            <a:r>
              <a:rPr lang="zh-CN" altLang="zh-CN" dirty="0">
                <a:latin typeface="华文中宋" panose="02010600040101010101" pitchFamily="2" charset="-122"/>
                <a:ea typeface="华文中宋" panose="02010600040101010101" pitchFamily="2" charset="-122"/>
              </a:rPr>
              <a:t>套接</a:t>
            </a:r>
            <a:r>
              <a:rPr lang="zh-CN" altLang="en-US" dirty="0">
                <a:latin typeface="华文中宋" panose="02010600040101010101" pitchFamily="2" charset="-122"/>
                <a:ea typeface="华文中宋" panose="02010600040101010101" pitchFamily="2" charset="-122"/>
              </a:rPr>
              <a:t>字</a:t>
            </a:r>
            <a:r>
              <a:rPr lang="zh-CN" altLang="zh-CN" dirty="0">
                <a:latin typeface="华文中宋" panose="02010600040101010101" pitchFamily="2" charset="-122"/>
                <a:ea typeface="华文中宋" panose="02010600040101010101" pitchFamily="2" charset="-122"/>
              </a:rPr>
              <a:t>文件</a:t>
            </a:r>
          </a:p>
          <a:p>
            <a:r>
              <a:rPr lang="zh-CN" altLang="zh-CN" dirty="0">
                <a:latin typeface="华文中宋" panose="02010600040101010101" pitchFamily="2" charset="-122"/>
                <a:ea typeface="华文中宋" panose="02010600040101010101" pitchFamily="2" charset="-122"/>
              </a:rPr>
              <a:t>主要用于不同计算机间网络通信的一种特殊文件。</a:t>
            </a:r>
            <a:r>
              <a:rPr lang="zh-CN" altLang="en-US" dirty="0">
                <a:latin typeface="华文中宋" panose="02010600040101010101" pitchFamily="2" charset="-122"/>
                <a:ea typeface="华文中宋" panose="02010600040101010101" pitchFamily="2" charset="-122"/>
              </a:rPr>
              <a:t>这类文件通常用在网络数据连接。可以启动一个程序来监听客户端的要求，客户端就可以通过套接字来进行数据通信。</a:t>
            </a:r>
            <a:endParaRPr lang="zh-CN"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27299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5. shell</a:t>
            </a:r>
            <a:r>
              <a:rPr lang="zh-CN" altLang="en-US" dirty="0">
                <a:latin typeface="华文中宋" panose="02010600040101010101" pitchFamily="2" charset="-122"/>
                <a:ea typeface="华文中宋" panose="02010600040101010101" pitchFamily="2" charset="-122"/>
              </a:rPr>
              <a:t>基本命令</a:t>
            </a:r>
          </a:p>
        </p:txBody>
      </p:sp>
      <p:sp>
        <p:nvSpPr>
          <p:cNvPr id="3" name="内容占位符 2"/>
          <p:cNvSpPr>
            <a:spLocks noGrp="1"/>
          </p:cNvSpPr>
          <p:nvPr>
            <p:ph idx="1"/>
          </p:nvPr>
        </p:nvSpPr>
        <p:spPr>
          <a:xfrm>
            <a:off x="1295400" y="2557463"/>
            <a:ext cx="9601200" cy="3666874"/>
          </a:xfrm>
        </p:spPr>
        <p:txBody>
          <a:bodyPr/>
          <a:lstStyle/>
          <a:p>
            <a:r>
              <a:rPr lang="en-US" altLang="zh-CN" dirty="0">
                <a:latin typeface="Times New Roman"/>
              </a:rPr>
              <a:t>Shell——</a:t>
            </a:r>
            <a:r>
              <a:rPr lang="zh-CN" altLang="en-US" dirty="0">
                <a:latin typeface="Times New Roman"/>
              </a:rPr>
              <a:t>壳，界面，人机交互界面，负责接受用户命令，并解释命令和执行命令。</a:t>
            </a:r>
            <a:endParaRPr lang="en-US" altLang="zh-CN" dirty="0">
              <a:latin typeface="Times New Roman"/>
            </a:endParaRPr>
          </a:p>
          <a:p>
            <a:pPr lvl="0"/>
            <a:r>
              <a:rPr lang="en-US" altLang="zh-CN" dirty="0">
                <a:latin typeface="Times New Roman"/>
              </a:rPr>
              <a:t>Shell</a:t>
            </a:r>
            <a:r>
              <a:rPr lang="zh-CN" altLang="en-US" dirty="0">
                <a:latin typeface="Times New Roman"/>
              </a:rPr>
              <a:t>的基本命令，包括切换目录、查找并查看文件、查看用户信息等。更多的</a:t>
            </a:r>
            <a:r>
              <a:rPr lang="en-US" altLang="zh-CN" dirty="0">
                <a:latin typeface="Times New Roman"/>
              </a:rPr>
              <a:t>shell</a:t>
            </a:r>
            <a:r>
              <a:rPr lang="zh-CN" altLang="en-US" dirty="0">
                <a:latin typeface="Times New Roman"/>
              </a:rPr>
              <a:t>命令可查用户手册。</a:t>
            </a:r>
            <a:endParaRPr lang="en-US" altLang="zh-CN" dirty="0">
              <a:latin typeface="Times New Roman"/>
            </a:endParaRPr>
          </a:p>
          <a:p>
            <a:pPr lvl="0"/>
            <a:r>
              <a:rPr lang="en-US" altLang="zh-CN" dirty="0">
                <a:latin typeface="Times New Roman"/>
              </a:rPr>
              <a:t>1.Shell</a:t>
            </a:r>
            <a:r>
              <a:rPr lang="zh-CN" altLang="en-US" dirty="0">
                <a:latin typeface="Times New Roman"/>
              </a:rPr>
              <a:t>和命令行的区别</a:t>
            </a:r>
          </a:p>
          <a:p>
            <a:pPr lvl="0"/>
            <a:r>
              <a:rPr lang="en-US" altLang="zh-CN" dirty="0">
                <a:latin typeface="Times New Roman"/>
              </a:rPr>
              <a:t>2.</a:t>
            </a:r>
            <a:r>
              <a:rPr lang="zh-CN" altLang="en-US" dirty="0">
                <a:latin typeface="Times New Roman"/>
              </a:rPr>
              <a:t> </a:t>
            </a:r>
            <a:r>
              <a:rPr lang="en-US" altLang="zh-CN" dirty="0">
                <a:latin typeface="Times New Roman"/>
              </a:rPr>
              <a:t>Shell</a:t>
            </a:r>
            <a:r>
              <a:rPr lang="zh-CN" altLang="en-US" dirty="0">
                <a:latin typeface="Times New Roman"/>
              </a:rPr>
              <a:t>的类型：</a:t>
            </a:r>
            <a:r>
              <a:rPr lang="en-US" altLang="zh-CN" dirty="0">
                <a:latin typeface="Times New Roman"/>
              </a:rPr>
              <a:t>BASH</a:t>
            </a:r>
            <a:r>
              <a:rPr lang="zh-CN" altLang="en-US" dirty="0">
                <a:latin typeface="Times New Roman"/>
              </a:rPr>
              <a:t>、</a:t>
            </a:r>
            <a:r>
              <a:rPr lang="en-US" altLang="zh-CN" dirty="0">
                <a:latin typeface="Times New Roman"/>
              </a:rPr>
              <a:t>DASH</a:t>
            </a:r>
            <a:r>
              <a:rPr lang="zh-CN" altLang="en-US" dirty="0">
                <a:latin typeface="Times New Roman"/>
              </a:rPr>
              <a:t>、</a:t>
            </a:r>
            <a:r>
              <a:rPr lang="en-US" altLang="zh-CN" dirty="0">
                <a:latin typeface="Times New Roman"/>
              </a:rPr>
              <a:t>TCSH Shell</a:t>
            </a:r>
            <a:r>
              <a:rPr lang="zh-CN" altLang="en-US" dirty="0">
                <a:latin typeface="Times New Roman"/>
              </a:rPr>
              <a:t>、</a:t>
            </a:r>
            <a:r>
              <a:rPr lang="en-US" altLang="zh-CN" dirty="0">
                <a:latin typeface="Times New Roman"/>
              </a:rPr>
              <a:t>Z-Shell</a:t>
            </a:r>
            <a:endParaRPr lang="zh-CN" altLang="en-US" dirty="0">
              <a:latin typeface="Times New Roman"/>
            </a:endParaRPr>
          </a:p>
          <a:p>
            <a:pPr lvl="0"/>
            <a:r>
              <a:rPr lang="en-US" altLang="zh-CN" dirty="0">
                <a:latin typeface="Times New Roman"/>
              </a:rPr>
              <a:t>BASH</a:t>
            </a:r>
            <a:r>
              <a:rPr lang="zh-CN" altLang="en-US" dirty="0">
                <a:latin typeface="Times New Roman"/>
              </a:rPr>
              <a:t>提示符：</a:t>
            </a:r>
            <a:r>
              <a:rPr lang="en-US" altLang="zh-CN" dirty="0">
                <a:latin typeface="Times New Roman"/>
              </a:rPr>
              <a:t>$</a:t>
            </a:r>
            <a:endParaRPr lang="zh-CN" altLang="en-US" dirty="0">
              <a:latin typeface="Times New Roman"/>
            </a:endParaRPr>
          </a:p>
          <a:p>
            <a:r>
              <a:rPr lang="zh-CN" altLang="en-US" dirty="0">
                <a:latin typeface="华文中宋" panose="02010600040101010101" pitchFamily="2" charset="-122"/>
                <a:ea typeface="华文中宋" panose="02010600040101010101" pitchFamily="2" charset="-122"/>
              </a:rPr>
              <a:t>命令补齐键：</a:t>
            </a:r>
            <a:r>
              <a:rPr lang="en-US" altLang="zh-CN" dirty="0">
                <a:latin typeface="华文中宋" panose="02010600040101010101" pitchFamily="2" charset="-122"/>
                <a:ea typeface="华文中宋" panose="02010600040101010101" pitchFamily="2" charset="-122"/>
              </a:rPr>
              <a:t>Tab</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13407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1885" y="709286"/>
            <a:ext cx="9828229" cy="1303337"/>
          </a:xfrm>
        </p:spPr>
        <p:txBody>
          <a:bodyPr/>
          <a:lstStyle/>
          <a:p>
            <a:r>
              <a:rPr lang="zh-CN" altLang="en-US" dirty="0">
                <a:latin typeface="华文中宋" panose="02010600040101010101" pitchFamily="2" charset="-122"/>
                <a:ea typeface="华文中宋" panose="02010600040101010101" pitchFamily="2" charset="-122"/>
              </a:rPr>
              <a:t>特殊文件</a:t>
            </a:r>
            <a:r>
              <a:rPr lang="en-US" altLang="zh-CN" dirty="0">
                <a:latin typeface="华文中宋" panose="02010600040101010101" pitchFamily="2" charset="-122"/>
                <a:ea typeface="华文中宋" panose="02010600040101010101" pitchFamily="2" charset="-122"/>
              </a:rPr>
              <a:t>b——</a:t>
            </a:r>
            <a:r>
              <a:rPr lang="zh-CN" altLang="en-US" dirty="0">
                <a:latin typeface="华文中宋" panose="02010600040101010101" pitchFamily="2" charset="-122"/>
                <a:ea typeface="华文中宋" panose="02010600040101010101" pitchFamily="2" charset="-122"/>
              </a:rPr>
              <a:t>块设备文件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二进制文件</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块设备文件 </a:t>
            </a:r>
          </a:p>
          <a:p>
            <a:r>
              <a:rPr lang="zh-CN" altLang="en-US" dirty="0">
                <a:latin typeface="华文中宋" panose="02010600040101010101" pitchFamily="2" charset="-122"/>
                <a:ea typeface="华文中宋" panose="02010600040101010101" pitchFamily="2" charset="-122"/>
              </a:rPr>
              <a:t>块设备文件 ： 就是存储数据以供系统存取的接口设备，简单而言就是硬盘。例如一号硬盘的代码是 </a:t>
            </a:r>
            <a:r>
              <a:rPr lang="en-US" altLang="zh-CN" dirty="0">
                <a:latin typeface="华文中宋" panose="02010600040101010101" pitchFamily="2" charset="-122"/>
                <a:ea typeface="华文中宋" panose="02010600040101010101" pitchFamily="2" charset="-122"/>
              </a:rPr>
              <a:t>/dev/hda1</a:t>
            </a:r>
            <a:r>
              <a:rPr lang="zh-CN" altLang="en-US" dirty="0">
                <a:latin typeface="华文中宋" panose="02010600040101010101" pitchFamily="2" charset="-122"/>
                <a:ea typeface="华文中宋" panose="02010600040101010101" pitchFamily="2" charset="-122"/>
              </a:rPr>
              <a:t>等文件。第一个属性为 </a:t>
            </a:r>
            <a:r>
              <a:rPr lang="en-US" altLang="zh-CN" dirty="0">
                <a:latin typeface="华文中宋" panose="02010600040101010101" pitchFamily="2" charset="-122"/>
                <a:ea typeface="华文中宋" panose="02010600040101010101" pitchFamily="2" charset="-122"/>
              </a:rPr>
              <a:t>[b]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19730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特殊文件</a:t>
            </a:r>
            <a:r>
              <a:rPr lang="en-US" altLang="zh-CN" dirty="0">
                <a:latin typeface="华文中宋" panose="02010600040101010101" pitchFamily="2" charset="-122"/>
                <a:ea typeface="华文中宋" panose="02010600040101010101" pitchFamily="2" charset="-122"/>
              </a:rPr>
              <a:t>c ——</a:t>
            </a:r>
            <a:r>
              <a:rPr lang="zh-CN" altLang="en-US" dirty="0">
                <a:latin typeface="华文中宋" panose="02010600040101010101" pitchFamily="2" charset="-122"/>
                <a:ea typeface="华文中宋" panose="02010600040101010101" pitchFamily="2" charset="-122"/>
              </a:rPr>
              <a:t>字符设备文件</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字符设备 </a:t>
            </a:r>
          </a:p>
          <a:p>
            <a:r>
              <a:rPr lang="zh-CN" altLang="en-US" dirty="0">
                <a:latin typeface="华文中宋" panose="02010600040101010101" pitchFamily="2" charset="-122"/>
                <a:ea typeface="华文中宋" panose="02010600040101010101" pitchFamily="2" charset="-122"/>
              </a:rPr>
              <a:t>字符设备文件：即串行端口的接口设备，例如键盘、鼠标等等。第一个属性为 </a:t>
            </a:r>
            <a:r>
              <a:rPr lang="en-US" altLang="zh-CN" dirty="0">
                <a:latin typeface="华文中宋" panose="02010600040101010101" pitchFamily="2" charset="-122"/>
                <a:ea typeface="华文中宋" panose="02010600040101010101" pitchFamily="2" charset="-122"/>
              </a:rPr>
              <a:t>[c] </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16910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特殊文件</a:t>
            </a:r>
            <a:r>
              <a:rPr lang="en-US" altLang="zh-CN" dirty="0">
                <a:latin typeface="华文中宋" panose="02010600040101010101" pitchFamily="2" charset="-122"/>
                <a:ea typeface="华文中宋" panose="02010600040101010101" pitchFamily="2" charset="-122"/>
              </a:rPr>
              <a:t>p —— </a:t>
            </a:r>
            <a:r>
              <a:rPr lang="zh-CN" altLang="en-US" dirty="0">
                <a:latin typeface="华文中宋" panose="02010600040101010101" pitchFamily="2" charset="-122"/>
                <a:ea typeface="华文中宋" panose="02010600040101010101" pitchFamily="2" charset="-122"/>
              </a:rPr>
              <a:t>命名管道文件</a:t>
            </a:r>
            <a:endParaRPr lang="zh-CN" altLang="en-US" dirty="0"/>
          </a:p>
        </p:txBody>
      </p:sp>
      <p:sp>
        <p:nvSpPr>
          <p:cNvPr id="3" name="内容占位符 2"/>
          <p:cNvSpPr>
            <a:spLocks noGrp="1"/>
          </p:cNvSpPr>
          <p:nvPr>
            <p:ph idx="1"/>
          </p:nvPr>
        </p:nvSpPr>
        <p:spPr/>
        <p:txBody>
          <a:bodyPr/>
          <a:lstStyle/>
          <a:p>
            <a:r>
              <a:rPr lang="zh-CN" altLang="zh-CN" dirty="0">
                <a:latin typeface="华文中宋" panose="02010600040101010101" pitchFamily="2" charset="-122"/>
                <a:ea typeface="华文中宋" panose="02010600040101010101" pitchFamily="2" charset="-122"/>
              </a:rPr>
              <a:t>管道文件</a:t>
            </a:r>
            <a:r>
              <a:rPr lang="en-US" altLang="zh-CN"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主要用于在进程间传递数据的一种特殊文件。</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它主要的目的是，解决多个程序同时存取一个文件所造成的错误。</a:t>
            </a:r>
            <a:r>
              <a:rPr lang="en-US" altLang="zh-CN" dirty="0">
                <a:latin typeface="华文中宋" panose="02010600040101010101" pitchFamily="2" charset="-122"/>
                <a:ea typeface="华文中宋" panose="02010600040101010101" pitchFamily="2" charset="-122"/>
              </a:rPr>
              <a:t>FIFO</a:t>
            </a:r>
            <a:r>
              <a:rPr lang="zh-CN" altLang="en-US" dirty="0">
                <a:latin typeface="华文中宋" panose="02010600040101010101" pitchFamily="2" charset="-122"/>
                <a:ea typeface="华文中宋" panose="02010600040101010101" pitchFamily="2" charset="-122"/>
              </a:rPr>
              <a:t>是</a:t>
            </a:r>
            <a:r>
              <a:rPr lang="en-US" altLang="zh-CN" dirty="0">
                <a:latin typeface="华文中宋" panose="02010600040101010101" pitchFamily="2" charset="-122"/>
                <a:ea typeface="华文中宋" panose="02010600040101010101" pitchFamily="2" charset="-122"/>
              </a:rPr>
              <a:t>first-in-first-out(</a:t>
            </a:r>
            <a:r>
              <a:rPr lang="zh-CN" altLang="en-US" dirty="0">
                <a:latin typeface="华文中宋" panose="02010600040101010101" pitchFamily="2" charset="-122"/>
                <a:ea typeface="华文中宋" panose="02010600040101010101" pitchFamily="2" charset="-122"/>
              </a:rPr>
              <a:t>先进先出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是管道文件的主要特征。第一个属性为 </a:t>
            </a:r>
            <a:r>
              <a:rPr lang="en-US" altLang="zh-CN" dirty="0">
                <a:latin typeface="华文中宋" panose="02010600040101010101" pitchFamily="2" charset="-122"/>
                <a:ea typeface="华文中宋" panose="02010600040101010101" pitchFamily="2" charset="-122"/>
              </a:rPr>
              <a:t>[p] </a:t>
            </a:r>
            <a:endParaRPr lang="zh-CN" altLang="en-US" dirty="0">
              <a:latin typeface="华文中宋" panose="02010600040101010101" pitchFamily="2" charset="-122"/>
              <a:ea typeface="华文中宋" panose="02010600040101010101" pitchFamily="2" charset="-122"/>
            </a:endParaRPr>
          </a:p>
          <a:p>
            <a:pPr latinLnBrk="1"/>
            <a:r>
              <a:rPr lang="en-US" altLang="zh-CN" dirty="0" err="1">
                <a:latin typeface="华文中宋" panose="02010600040101010101" pitchFamily="2" charset="-122"/>
                <a:ea typeface="华文中宋" panose="02010600040101010101" pitchFamily="2" charset="-122"/>
              </a:rPr>
              <a:t>mkfifo</a:t>
            </a:r>
            <a:r>
              <a:rPr lang="en-US" altLang="zh-CN" dirty="0">
                <a:latin typeface="华文中宋" panose="02010600040101010101" pitchFamily="2" charset="-122"/>
                <a:ea typeface="华文中宋" panose="02010600040101010101" pitchFamily="2" charset="-122"/>
              </a:rPr>
              <a:t> 1.pipe        //</a:t>
            </a:r>
            <a:r>
              <a:rPr lang="zh-CN" altLang="en-US" dirty="0">
                <a:latin typeface="华文中宋" panose="02010600040101010101" pitchFamily="2" charset="-122"/>
                <a:ea typeface="华文中宋" panose="02010600040101010101" pitchFamily="2" charset="-122"/>
              </a:rPr>
              <a:t>创建管道文件。通过</a:t>
            </a:r>
            <a:r>
              <a:rPr lang="en-US" altLang="zh-CN" dirty="0" err="1">
                <a:latin typeface="华文中宋" panose="02010600040101010101" pitchFamily="2" charset="-122"/>
                <a:ea typeface="华文中宋" panose="02010600040101010101" pitchFamily="2" charset="-122"/>
              </a:rPr>
              <a:t>ll</a:t>
            </a:r>
            <a:r>
              <a:rPr lang="zh-CN" altLang="en-US" dirty="0">
                <a:latin typeface="华文中宋" panose="02010600040101010101" pitchFamily="2" charset="-122"/>
                <a:ea typeface="华文中宋" panose="02010600040101010101" pitchFamily="2" charset="-122"/>
              </a:rPr>
              <a:t>可以看到管道文件的文件类型是</a:t>
            </a:r>
            <a:r>
              <a:rPr lang="en-US" altLang="zh-CN" dirty="0">
                <a:latin typeface="华文中宋" panose="02010600040101010101" pitchFamily="2" charset="-122"/>
                <a:ea typeface="华文中宋" panose="02010600040101010101" pitchFamily="2" charset="-122"/>
              </a:rPr>
              <a:t>“p”</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ll</a:t>
            </a:r>
            <a:r>
              <a:rPr lang="zh-CN" altLang="en-US" dirty="0">
                <a:latin typeface="华文中宋" panose="02010600040101010101" pitchFamily="2" charset="-122"/>
                <a:ea typeface="华文中宋" panose="02010600040101010101" pitchFamily="2" charset="-122"/>
              </a:rPr>
              <a:t>还可以看到管道文件的文件大小为</a:t>
            </a:r>
            <a:r>
              <a:rPr lang="en-US" altLang="zh-CN" dirty="0">
                <a:latin typeface="华文中宋" panose="02010600040101010101" pitchFamily="2" charset="-122"/>
                <a:ea typeface="华文中宋" panose="02010600040101010101" pitchFamily="2" charset="-122"/>
              </a:rPr>
              <a:t>0.</a:t>
            </a:r>
            <a:r>
              <a:rPr lang="zh-CN" altLang="en-US" dirty="0">
                <a:latin typeface="华文中宋" panose="02010600040101010101" pitchFamily="2" charset="-122"/>
                <a:ea typeface="华文中宋" panose="02010600040101010101" pitchFamily="2" charset="-122"/>
              </a:rPr>
              <a:t>因为管道文件不是用来存储数据的。</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169910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管道文件创建（</a:t>
            </a:r>
            <a:r>
              <a:rPr lang="zh-CN" altLang="en-US" dirty="0">
                <a:highlight>
                  <a:srgbClr val="FFFF00"/>
                </a:highlight>
                <a:latin typeface="华文中宋" panose="02010600040101010101" pitchFamily="2" charset="-122"/>
                <a:ea typeface="华文中宋" panose="02010600040101010101" pitchFamily="2" charset="-122"/>
              </a:rPr>
              <a:t>作业的创建？</a:t>
            </a:r>
            <a:r>
              <a:rPr lang="zh-CN" altLang="en-US" dirty="0">
                <a:latin typeface="华文中宋" panose="02010600040101010101" pitchFamily="2" charset="-122"/>
                <a:ea typeface="华文中宋" panose="02010600040101010101" pitchFamily="2" charset="-122"/>
              </a:rPr>
              <a:t>）</a:t>
            </a:r>
          </a:p>
        </p:txBody>
      </p:sp>
      <p:sp>
        <p:nvSpPr>
          <p:cNvPr id="3" name="内容占位符 2"/>
          <p:cNvSpPr>
            <a:spLocks noGrp="1"/>
          </p:cNvSpPr>
          <p:nvPr>
            <p:ph idx="1"/>
          </p:nvPr>
        </p:nvSpPr>
        <p:spPr>
          <a:xfrm>
            <a:off x="970547" y="2461210"/>
            <a:ext cx="10250906" cy="3859379"/>
          </a:xfrm>
        </p:spPr>
        <p:txBody>
          <a:bodyPr/>
          <a:lstStyle/>
          <a:p>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下一切皆文件，我们可以创建一个管道文件进行通信，实际上是调用</a:t>
            </a:r>
            <a:r>
              <a:rPr lang="en-US" altLang="zh-CN" sz="2000" dirty="0">
                <a:latin typeface="华文中宋" panose="02010600040101010101" pitchFamily="2" charset="-122"/>
                <a:ea typeface="华文中宋" panose="02010600040101010101" pitchFamily="2" charset="-122"/>
              </a:rPr>
              <a:t>pipe</a:t>
            </a:r>
            <a:r>
              <a:rPr lang="zh-CN" altLang="en-US" sz="2000" dirty="0">
                <a:latin typeface="华文中宋" panose="02010600040101010101" pitchFamily="2" charset="-122"/>
                <a:ea typeface="华文中宋" panose="02010600040101010101" pitchFamily="2" charset="-122"/>
              </a:rPr>
              <a:t>函数在内核中开辟一块缓冲区（称为管道）用于通信，使不同的进程看到同一份资源，管道是一种最基本的</a:t>
            </a:r>
            <a:r>
              <a:rPr lang="en-US" altLang="zh-CN" sz="2000" dirty="0">
                <a:latin typeface="华文中宋" panose="02010600040101010101" pitchFamily="2" charset="-122"/>
                <a:ea typeface="华文中宋" panose="02010600040101010101" pitchFamily="2" charset="-122"/>
              </a:rPr>
              <a:t>IPC</a:t>
            </a:r>
            <a:r>
              <a:rPr lang="en-US" altLang="zh-CN" sz="1600" b="0" i="0" dirty="0">
                <a:solidFill>
                  <a:srgbClr val="333333"/>
                </a:solidFill>
                <a:effectLst/>
                <a:latin typeface="PingFang SC"/>
              </a:rPr>
              <a:t> </a:t>
            </a:r>
            <a:r>
              <a:rPr lang="zh-CN" altLang="en-US" sz="1600" b="0" i="0" dirty="0">
                <a:solidFill>
                  <a:srgbClr val="333333"/>
                </a:solidFill>
                <a:effectLst/>
                <a:latin typeface="PingFang SC"/>
              </a:rPr>
              <a:t>（</a:t>
            </a:r>
            <a:r>
              <a:rPr lang="en-US" altLang="zh-CN" sz="1600" b="0" i="0" dirty="0">
                <a:solidFill>
                  <a:srgbClr val="333333"/>
                </a:solidFill>
                <a:effectLst/>
                <a:latin typeface="PingFang SC"/>
              </a:rPr>
              <a:t>IPC</a:t>
            </a:r>
            <a:r>
              <a:rPr lang="zh-CN" altLang="en-US" sz="1600" b="0" i="0" dirty="0">
                <a:solidFill>
                  <a:srgbClr val="333333"/>
                </a:solidFill>
                <a:effectLst/>
                <a:latin typeface="PingFang SC"/>
              </a:rPr>
              <a:t>，</a:t>
            </a:r>
            <a:r>
              <a:rPr lang="en-US" altLang="zh-CN" sz="1600" b="0" i="0" dirty="0" err="1">
                <a:solidFill>
                  <a:srgbClr val="333333"/>
                </a:solidFill>
                <a:effectLst/>
                <a:latin typeface="PingFang SC"/>
              </a:rPr>
              <a:t>InterProcess</a:t>
            </a:r>
            <a:r>
              <a:rPr lang="en-US" altLang="zh-CN" sz="1600" b="0" i="0" dirty="0">
                <a:solidFill>
                  <a:srgbClr val="333333"/>
                </a:solidFill>
                <a:effectLst/>
                <a:latin typeface="PingFang SC"/>
              </a:rPr>
              <a:t> Communication</a:t>
            </a:r>
            <a:r>
              <a:rPr lang="zh-CN" altLang="en-US" sz="1600" b="0" i="0" dirty="0">
                <a:solidFill>
                  <a:srgbClr val="333333"/>
                </a:solidFill>
                <a:effectLst/>
                <a:latin typeface="PingFang SC"/>
              </a:rPr>
              <a:t>进程间通信）</a:t>
            </a:r>
            <a:r>
              <a:rPr lang="zh-CN" altLang="en-US" sz="2000" dirty="0">
                <a:latin typeface="华文中宋" panose="02010600040101010101" pitchFamily="2" charset="-122"/>
                <a:ea typeface="华文中宋" panose="02010600040101010101" pitchFamily="2" charset="-122"/>
              </a:rPr>
              <a:t>机制，由</a:t>
            </a:r>
            <a:r>
              <a:rPr lang="en-US" altLang="zh-CN" sz="2000" dirty="0">
                <a:latin typeface="华文中宋" panose="02010600040101010101" pitchFamily="2" charset="-122"/>
                <a:ea typeface="华文中宋" panose="02010600040101010101" pitchFamily="2" charset="-122"/>
              </a:rPr>
              <a:t>pipe</a:t>
            </a:r>
            <a:r>
              <a:rPr lang="zh-CN" altLang="en-US" sz="2000" dirty="0">
                <a:latin typeface="华文中宋" panose="02010600040101010101" pitchFamily="2" charset="-122"/>
                <a:ea typeface="华文中宋" panose="02010600040101010101" pitchFamily="2" charset="-122"/>
              </a:rPr>
              <a:t>函数创建 。下面我们将看到两种管道</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匿名管道及命名管道的实现。</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#include &lt;</a:t>
            </a:r>
            <a:r>
              <a:rPr lang="en-US" altLang="zh-CN" sz="2000" dirty="0" err="1">
                <a:latin typeface="华文中宋" panose="02010600040101010101" pitchFamily="2" charset="-122"/>
                <a:ea typeface="华文中宋" panose="02010600040101010101" pitchFamily="2" charset="-122"/>
              </a:rPr>
              <a:t>unistd.h</a:t>
            </a:r>
            <a:r>
              <a:rPr lang="en-US" altLang="zh-CN" sz="2000" dirty="0">
                <a:latin typeface="华文中宋" panose="02010600040101010101" pitchFamily="2" charset="-122"/>
                <a:ea typeface="华文中宋" panose="02010600040101010101" pitchFamily="2" charset="-122"/>
              </a:rPr>
              <a:t>&gt;      </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pipe(</a:t>
            </a:r>
            <a:r>
              <a:rPr lang="en-US" altLang="zh-CN" sz="2000" dirty="0" err="1">
                <a:latin typeface="华文中宋" panose="02010600040101010101" pitchFamily="2" charset="-122"/>
                <a:ea typeface="华文中宋" panose="02010600040101010101" pitchFamily="2" charset="-122"/>
              </a:rPr>
              <a:t>int</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file_descriptor</a:t>
            </a:r>
            <a:r>
              <a:rPr lang="en-US" altLang="zh-CN" sz="2000" dirty="0">
                <a:latin typeface="华文中宋" panose="02010600040101010101" pitchFamily="2" charset="-122"/>
                <a:ea typeface="华文中宋" panose="02010600040101010101" pitchFamily="2" charset="-122"/>
              </a:rPr>
              <a:t>[2]);</a:t>
            </a:r>
          </a:p>
          <a:p>
            <a:pPr latinLnBrk="1"/>
            <a:r>
              <a:rPr lang="en-US" altLang="zh-CN" sz="2000" dirty="0">
                <a:latin typeface="华文中宋" panose="02010600040101010101" pitchFamily="2" charset="-122"/>
                <a:ea typeface="华文中宋" panose="02010600040101010101" pitchFamily="2" charset="-122"/>
              </a:rPr>
              <a:t>pipe</a:t>
            </a:r>
            <a:r>
              <a:rPr lang="zh-CN" altLang="en-US" sz="2000" dirty="0">
                <a:latin typeface="华文中宋" panose="02010600040101010101" pitchFamily="2" charset="-122"/>
                <a:ea typeface="华文中宋" panose="02010600040101010101" pitchFamily="2" charset="-122"/>
              </a:rPr>
              <a:t>函数的定义非常特别，该函数在数组中加上两个新的文件描述符后返回</a:t>
            </a:r>
            <a:r>
              <a:rPr lang="en-US" altLang="zh-CN" sz="2000" dirty="0">
                <a:latin typeface="华文中宋" panose="02010600040101010101" pitchFamily="2" charset="-122"/>
                <a:ea typeface="华文中宋" panose="02010600040101010101" pitchFamily="2" charset="-122"/>
              </a:rPr>
              <a:t>0</a:t>
            </a:r>
            <a:r>
              <a:rPr lang="zh-CN" altLang="en-US" sz="2000" dirty="0">
                <a:latin typeface="华文中宋" panose="02010600040101010101" pitchFamily="2" charset="-122"/>
                <a:ea typeface="华文中宋" panose="02010600040101010101" pitchFamily="2" charset="-122"/>
              </a:rPr>
              <a:t>，如果有错返回</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，并设置</a:t>
            </a:r>
            <a:r>
              <a:rPr lang="en-US" altLang="zh-CN" sz="2000" dirty="0" err="1">
                <a:latin typeface="华文中宋" panose="02010600040101010101" pitchFamily="2" charset="-122"/>
                <a:ea typeface="华文中宋" panose="02010600040101010101" pitchFamily="2" charset="-122"/>
              </a:rPr>
              <a:t>errno</a:t>
            </a:r>
            <a:r>
              <a:rPr lang="zh-CN" altLang="en-US" sz="2000" dirty="0">
                <a:latin typeface="华文中宋" panose="02010600040101010101" pitchFamily="2" charset="-122"/>
                <a:ea typeface="华文中宋" panose="02010600040101010101" pitchFamily="2" charset="-122"/>
              </a:rPr>
              <a:t>来说明失败原因。</a:t>
            </a:r>
          </a:p>
          <a:p>
            <a:pPr latinLnBrk="1"/>
            <a:r>
              <a:rPr lang="zh-CN" altLang="en-US" sz="2000" dirty="0">
                <a:latin typeface="华文中宋" panose="02010600040101010101" pitchFamily="2" charset="-122"/>
                <a:ea typeface="华文中宋" panose="02010600040101010101" pitchFamily="2" charset="-122"/>
              </a:rPr>
              <a:t>数组中的两个文件描述符以一种特殊的方式连接起来，数据基于先进先出的原则，写到</a:t>
            </a:r>
            <a:r>
              <a:rPr lang="en-US" altLang="zh-CN" sz="2000" dirty="0">
                <a:latin typeface="华文中宋" panose="02010600040101010101" pitchFamily="2" charset="-122"/>
                <a:ea typeface="华文中宋" panose="02010600040101010101" pitchFamily="2" charset="-122"/>
              </a:rPr>
              <a:t>_pipe[1]</a:t>
            </a:r>
            <a:r>
              <a:rPr lang="zh-CN" altLang="en-US" sz="2000" dirty="0">
                <a:latin typeface="华文中宋" panose="02010600040101010101" pitchFamily="2" charset="-122"/>
                <a:ea typeface="华文中宋" panose="02010600040101010101" pitchFamily="2" charset="-122"/>
              </a:rPr>
              <a:t>的所有数据都可以从</a:t>
            </a:r>
            <a:r>
              <a:rPr lang="en-US" altLang="zh-CN" sz="2000" dirty="0">
                <a:latin typeface="华文中宋" panose="02010600040101010101" pitchFamily="2" charset="-122"/>
                <a:ea typeface="华文中宋" panose="02010600040101010101" pitchFamily="2" charset="-122"/>
              </a:rPr>
              <a:t>pipe[0]</a:t>
            </a:r>
            <a:r>
              <a:rPr lang="zh-CN" altLang="en-US" sz="2000" dirty="0">
                <a:latin typeface="华文中宋" panose="02010600040101010101" pitchFamily="2" charset="-122"/>
                <a:ea typeface="华文中宋" panose="02010600040101010101" pitchFamily="2" charset="-122"/>
              </a:rPr>
              <a:t>读回来。由于数据基于先进先出的原则，所以读取的数据和写入的数据是一致的。</a:t>
            </a:r>
          </a:p>
        </p:txBody>
      </p:sp>
    </p:spTree>
    <p:extLst>
      <p:ext uri="{BB962C8B-B14F-4D97-AF65-F5344CB8AC3E}">
        <p14:creationId xmlns:p14="http://schemas.microsoft.com/office/powerpoint/2010/main" val="3252715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管道定义</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978568" y="2406316"/>
            <a:ext cx="10347158" cy="3898231"/>
          </a:xfrm>
        </p:spPr>
        <p:txBody>
          <a:bodyPr/>
          <a:lstStyle/>
          <a:p>
            <a:r>
              <a:rPr lang="zh-CN" altLang="en-US" dirty="0">
                <a:latin typeface="华文中宋" panose="02010600040101010101" pitchFamily="2" charset="-122"/>
                <a:ea typeface="华文中宋" panose="02010600040101010101" pitchFamily="2" charset="-122"/>
              </a:rPr>
              <a:t>管道是一种两个进程间进行单向通信的机制。因为管道传递数据的单向性，管道又称为半双工管道。管道的这一特点决定了其使用的局限性。管道具有以下特点：</a:t>
            </a: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）数据只能由一个进程流向另一个进程（其中一个读管道，一个写管道）；如果要进行双工通信，需要</a:t>
            </a:r>
            <a:r>
              <a:rPr lang="zh-CN" altLang="en-US" dirty="0">
                <a:highlight>
                  <a:srgbClr val="FFFF00"/>
                </a:highlight>
                <a:latin typeface="华文中宋" panose="02010600040101010101" pitchFamily="2" charset="-122"/>
                <a:ea typeface="华文中宋" panose="02010600040101010101" pitchFamily="2" charset="-122"/>
              </a:rPr>
              <a:t>建立两个管道。</a:t>
            </a: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）管道只能用于父子进程或者兄弟进程间通信。，也就是说管道只能用于具有亲缘关系的进程间通信。</a:t>
            </a:r>
          </a:p>
          <a:p>
            <a:r>
              <a:rPr lang="zh-CN" altLang="en-US" b="1" dirty="0">
                <a:latin typeface="华文中宋" panose="02010600040101010101" pitchFamily="2" charset="-122"/>
                <a:ea typeface="华文中宋" panose="02010600040101010101" pitchFamily="2" charset="-122"/>
              </a:rPr>
              <a:t>注意</a:t>
            </a:r>
            <a:r>
              <a:rPr lang="zh-CN" altLang="en-US" dirty="0">
                <a:latin typeface="华文中宋" panose="02010600040101010101" pitchFamily="2" charset="-122"/>
                <a:ea typeface="华文中宋" panose="02010600040101010101" pitchFamily="2" charset="-122"/>
              </a:rPr>
              <a:t>：</a:t>
            </a:r>
            <a:r>
              <a:rPr lang="zh-CN" altLang="en-US" dirty="0">
                <a:solidFill>
                  <a:srgbClr val="FF0000"/>
                </a:solidFill>
                <a:latin typeface="华文中宋" panose="02010600040101010101" pitchFamily="2" charset="-122"/>
                <a:ea typeface="华文中宋" panose="02010600040101010101" pitchFamily="2" charset="-122"/>
              </a:rPr>
              <a:t>从管道读数据是</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一次性</a:t>
            </a:r>
            <a:r>
              <a:rPr lang="zh-CN" altLang="en-US" dirty="0">
                <a:solidFill>
                  <a:srgbClr val="FF0000"/>
                </a:solidFill>
                <a:latin typeface="华文中宋" panose="02010600040101010101" pitchFamily="2" charset="-122"/>
                <a:ea typeface="华文中宋" panose="02010600040101010101" pitchFamily="2" charset="-122"/>
              </a:rPr>
              <a:t>操作，数据一旦被读即被取走，它就从管道中被抛弃，释放空间以便写更多的数据。</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57661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管道的特点</a:t>
            </a:r>
            <a:endParaRPr lang="zh-CN" altLang="en-US" dirty="0"/>
          </a:p>
        </p:txBody>
      </p:sp>
      <p:sp>
        <p:nvSpPr>
          <p:cNvPr id="3" name="内容占位符 2"/>
          <p:cNvSpPr>
            <a:spLocks noGrp="1"/>
          </p:cNvSpPr>
          <p:nvPr>
            <p:ph idx="1"/>
          </p:nvPr>
        </p:nvSpPr>
        <p:spPr>
          <a:xfrm>
            <a:off x="1295400" y="2557463"/>
            <a:ext cx="9982200" cy="3317875"/>
          </a:xfrm>
        </p:spPr>
        <p:txBody>
          <a:bodyPr/>
          <a:lstStyle/>
          <a:p>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管道式半双工的，一端读，另一端只能写。</a:t>
            </a:r>
          </a:p>
          <a:p>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双方使用同一个管道</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即一方读，另一方写</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，一方打开管道之后，需要等待另一方打开，才能继续执行。</a:t>
            </a:r>
          </a:p>
          <a:p>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读端读取管道时，如果管道内没有数据，</a:t>
            </a:r>
            <a:r>
              <a:rPr lang="en-US" altLang="zh-CN" dirty="0">
                <a:latin typeface="华文中宋" panose="02010600040101010101" pitchFamily="2" charset="-122"/>
                <a:ea typeface="华文中宋" panose="02010600040101010101" pitchFamily="2" charset="-122"/>
              </a:rPr>
              <a:t>read</a:t>
            </a:r>
            <a:r>
              <a:rPr lang="zh-CN" altLang="en-US" dirty="0">
                <a:latin typeface="华文中宋" panose="02010600040101010101" pitchFamily="2" charset="-122"/>
                <a:ea typeface="华文中宋" panose="02010600040101010101" pitchFamily="2" charset="-122"/>
              </a:rPr>
              <a:t>就会阻塞，一直等着。</a:t>
            </a:r>
          </a:p>
          <a:p>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如果管道写端关闭，读端</a:t>
            </a:r>
            <a:r>
              <a:rPr lang="en-US" altLang="zh-CN" dirty="0">
                <a:latin typeface="华文中宋" panose="02010600040101010101" pitchFamily="2" charset="-122"/>
                <a:ea typeface="华文中宋" panose="02010600040101010101" pitchFamily="2" charset="-122"/>
              </a:rPr>
              <a:t>read</a:t>
            </a:r>
            <a:r>
              <a:rPr lang="zh-CN" altLang="en-US" dirty="0">
                <a:latin typeface="华文中宋" panose="02010600040101010101" pitchFamily="2" charset="-122"/>
                <a:ea typeface="华文中宋" panose="02010600040101010101" pitchFamily="2" charset="-122"/>
              </a:rPr>
              <a:t>时</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会返回</a:t>
            </a:r>
            <a:r>
              <a:rPr lang="en-US" altLang="zh-CN" dirty="0">
                <a:latin typeface="华文中宋" panose="02010600040101010101" pitchFamily="2" charset="-122"/>
                <a:ea typeface="华文中宋" panose="02010600040101010101" pitchFamily="2" charset="-122"/>
              </a:rPr>
              <a:t>0.</a:t>
            </a:r>
          </a:p>
          <a:p>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如果读端关闭，写端还继续向管道写数据，则写端程序会直接崩溃。</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74403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管道命令</a:t>
            </a:r>
          </a:p>
        </p:txBody>
      </p:sp>
      <p:sp>
        <p:nvSpPr>
          <p:cNvPr id="3" name="内容占位符 2"/>
          <p:cNvSpPr>
            <a:spLocks noGrp="1"/>
          </p:cNvSpPr>
          <p:nvPr>
            <p:ph idx="1"/>
          </p:nvPr>
        </p:nvSpPr>
        <p:spPr>
          <a:xfrm>
            <a:off x="1042737" y="2557463"/>
            <a:ext cx="10299031" cy="3570621"/>
          </a:xfrm>
        </p:spPr>
        <p:txBody>
          <a:bodyPr/>
          <a:lstStyle/>
          <a:p>
            <a:r>
              <a:rPr lang="en-US" altLang="zh-CN" sz="2000" dirty="0">
                <a:latin typeface="华文中宋" panose="02010600040101010101" pitchFamily="2" charset="-122"/>
                <a:ea typeface="华文中宋" panose="02010600040101010101" pitchFamily="2" charset="-122"/>
              </a:rPr>
              <a:t>$ command1 </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 command2</a:t>
            </a:r>
            <a:r>
              <a:rPr lang="en-US" altLang="zh-CN" sz="2000" dirty="0">
                <a:solidFill>
                  <a:srgbClr val="FF0000"/>
                </a:solidFill>
                <a:latin typeface="华文中宋" panose="02010600040101010101" pitchFamily="2" charset="-122"/>
                <a:ea typeface="华文中宋" panose="02010600040101010101" pitchFamily="2" charset="-122"/>
              </a:rPr>
              <a:t> </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a:t>
            </a:r>
            <a:r>
              <a:rPr lang="en-US" altLang="zh-CN" sz="2000" dirty="0">
                <a:solidFill>
                  <a:srgbClr val="FF0000"/>
                </a:solidFill>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command3</a:t>
            </a:r>
          </a:p>
          <a:p>
            <a:r>
              <a:rPr lang="zh-CN" altLang="en-US" sz="2000" dirty="0">
                <a:latin typeface="华文中宋" panose="02010600040101010101" pitchFamily="2" charset="-122"/>
                <a:ea typeface="华文中宋" panose="02010600040101010101" pitchFamily="2" charset="-122"/>
              </a:rPr>
              <a:t>操作符</a:t>
            </a:r>
            <a:r>
              <a:rPr lang="zh-CN" altLang="en-US" sz="2000">
                <a:latin typeface="华文中宋" panose="02010600040101010101" pitchFamily="2" charset="-122"/>
                <a:ea typeface="华文中宋" panose="02010600040101010101" pitchFamily="2" charset="-122"/>
              </a:rPr>
              <a:t>是：“</a:t>
            </a:r>
            <a:r>
              <a:rPr lang="en-US" altLang="zh-CN" sz="2000">
                <a:solidFill>
                  <a:srgbClr val="FF0000"/>
                </a:solidFill>
                <a:highlight>
                  <a:srgbClr val="FFFF00"/>
                </a:highlight>
                <a:latin typeface="华文中宋" panose="02010600040101010101" pitchFamily="2" charset="-122"/>
                <a:ea typeface="华文中宋" panose="02010600040101010101" pitchFamily="2" charset="-122"/>
              </a:rPr>
              <a:t>|</a:t>
            </a:r>
            <a:r>
              <a:rPr lang="en-US" altLang="zh-CN" sz="200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它只能处理经由前面一个指令传出的正确输出信息，对错误信息信息没有直接处理能力。然后，传递给下一个命令，作为标准的输入</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也即</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正确输出，作为</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的输入 然后</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的输出作为</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的输入 ，</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输出就会直接显示在屏幕上面了。通过管道之后</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和</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指令</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的正确输出不显示在屏幕上面</a:t>
            </a:r>
          </a:p>
          <a:p>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提醒注意</a:t>
            </a:r>
            <a:r>
              <a:rPr lang="en-US" altLang="zh-CN" sz="2000" b="1" dirty="0">
                <a:latin typeface="华文中宋" panose="02010600040101010101" pitchFamily="2" charset="-122"/>
                <a:ea typeface="华文中宋" panose="02010600040101010101" pitchFamily="2" charset="-122"/>
              </a:rPr>
              <a:t>】</a:t>
            </a:r>
            <a:r>
              <a:rPr lang="zh-CN" altLang="en-US" sz="2000" b="1" dirty="0">
                <a:latin typeface="华文中宋" panose="02010600040101010101" pitchFamily="2" charset="-122"/>
                <a:ea typeface="华文中宋" panose="02010600040101010101" pitchFamily="2" charset="-122"/>
              </a:rPr>
              <a:t>：</a:t>
            </a:r>
            <a:endParaRPr lang="zh-CN" altLang="en-US"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1. </a:t>
            </a:r>
            <a:r>
              <a:rPr lang="zh-CN" altLang="en-US" sz="2000" dirty="0">
                <a:latin typeface="华文中宋" panose="02010600040101010101" pitchFamily="2" charset="-122"/>
                <a:ea typeface="华文中宋" panose="02010600040101010101" pitchFamily="2" charset="-122"/>
              </a:rPr>
              <a:t>管道命令只处理前一个命令正确输出，不处理错误输出；</a:t>
            </a:r>
          </a:p>
          <a:p>
            <a:r>
              <a:rPr lang="en-US" altLang="zh-CN" sz="2000" dirty="0">
                <a:latin typeface="华文中宋" panose="02010600040101010101" pitchFamily="2" charset="-122"/>
                <a:ea typeface="华文中宋" panose="02010600040101010101" pitchFamily="2" charset="-122"/>
              </a:rPr>
              <a:t>2. </a:t>
            </a:r>
            <a:r>
              <a:rPr lang="zh-CN" altLang="en-US" sz="2000" dirty="0">
                <a:latin typeface="华文中宋" panose="02010600040101010101" pitchFamily="2" charset="-122"/>
                <a:ea typeface="华文中宋" panose="02010600040101010101" pitchFamily="2" charset="-122"/>
              </a:rPr>
              <a:t>管道命令右边命令，必须能够接收标准输入流命令才行；</a:t>
            </a: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21958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管道应用</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1295400" y="2557463"/>
            <a:ext cx="9601200" cy="3731042"/>
          </a:xfrm>
        </p:spPr>
        <p:txBody>
          <a:bodyPr/>
          <a:lstStyle/>
          <a:p>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读出</a:t>
            </a:r>
            <a:r>
              <a:rPr lang="en-US" altLang="zh-CN" dirty="0">
                <a:latin typeface="华文中宋" panose="02010600040101010101" pitchFamily="2" charset="-122"/>
                <a:ea typeface="华文中宋" panose="02010600040101010101" pitchFamily="2" charset="-122"/>
              </a:rPr>
              <a:t>logcat.log</a:t>
            </a:r>
            <a:r>
              <a:rPr lang="zh-CN" altLang="en-US" dirty="0">
                <a:latin typeface="华文中宋" panose="02010600040101010101" pitchFamily="2" charset="-122"/>
                <a:ea typeface="华文中宋" panose="02010600040101010101" pitchFamily="2" charset="-122"/>
              </a:rPr>
              <a:t>文件的内容，通过管道转发给</a:t>
            </a:r>
            <a:r>
              <a:rPr lang="en-US" altLang="zh-CN" dirty="0" err="1">
                <a:latin typeface="华文中宋" panose="02010600040101010101" pitchFamily="2" charset="-122"/>
                <a:ea typeface="华文中宋" panose="02010600040101010101" pitchFamily="2" charset="-122"/>
              </a:rPr>
              <a:t>grep</a:t>
            </a:r>
            <a:r>
              <a:rPr lang="zh-CN" altLang="en-US" dirty="0">
                <a:latin typeface="华文中宋" panose="02010600040101010101" pitchFamily="2" charset="-122"/>
                <a:ea typeface="华文中宋" panose="02010600040101010101" pitchFamily="2" charset="-122"/>
              </a:rPr>
              <a:t>作为输入内容</a:t>
            </a:r>
          </a:p>
          <a:p>
            <a:r>
              <a:rPr lang="en-US" altLang="zh-CN" dirty="0">
                <a:latin typeface="华文中宋" panose="02010600040101010101" pitchFamily="2" charset="-122"/>
                <a:ea typeface="华文中宋" panose="02010600040101010101" pitchFamily="2" charset="-122"/>
              </a:rPr>
              <a:t>cat logcat.log |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–n ‘</a:t>
            </a:r>
            <a:r>
              <a:rPr lang="en-US" altLang="zh-CN" dirty="0" err="1">
                <a:latin typeface="华文中宋" panose="02010600040101010101" pitchFamily="2" charset="-122"/>
                <a:ea typeface="华文中宋" panose="02010600040101010101" pitchFamily="2" charset="-122"/>
              </a:rPr>
              <a:t>ActivitManager</a:t>
            </a:r>
            <a:r>
              <a:rPr lang="en-US" altLang="zh-CN" dirty="0">
                <a:latin typeface="华文中宋" panose="02010600040101010101" pitchFamily="2" charset="-122"/>
                <a:ea typeface="华文中宋" panose="02010600040101010101" pitchFamily="2" charset="-122"/>
              </a:rPr>
              <a:t>’</a:t>
            </a:r>
          </a:p>
          <a:p>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读出</a:t>
            </a:r>
            <a:r>
              <a:rPr lang="en-US" altLang="zh-CN" dirty="0">
                <a:latin typeface="华文中宋" panose="02010600040101010101" pitchFamily="2" charset="-122"/>
                <a:ea typeface="华文中宋" panose="02010600040101010101" pitchFamily="2" charset="-122"/>
              </a:rPr>
              <a:t>logcat.log</a:t>
            </a:r>
            <a:r>
              <a:rPr lang="zh-CN" altLang="en-US" dirty="0">
                <a:latin typeface="华文中宋" panose="02010600040101010101" pitchFamily="2" charset="-122"/>
                <a:ea typeface="华文中宋" panose="02010600040101010101" pitchFamily="2" charset="-122"/>
              </a:rPr>
              <a:t>文件的内容，通过管道转发给</a:t>
            </a:r>
            <a:r>
              <a:rPr lang="en-US" altLang="zh-CN" dirty="0" err="1">
                <a:latin typeface="华文中宋" panose="02010600040101010101" pitchFamily="2" charset="-122"/>
                <a:ea typeface="华文中宋" panose="02010600040101010101" pitchFamily="2" charset="-122"/>
              </a:rPr>
              <a:t>grep</a:t>
            </a:r>
            <a:r>
              <a:rPr lang="zh-CN" altLang="en-US" dirty="0">
                <a:latin typeface="华文中宋" panose="02010600040101010101" pitchFamily="2" charset="-122"/>
                <a:ea typeface="华文中宋" panose="02010600040101010101" pitchFamily="2" charset="-122"/>
              </a:rPr>
              <a:t>作为输入内容</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过滤包含‘</a:t>
            </a:r>
            <a:r>
              <a:rPr lang="en-US" altLang="zh-CN" dirty="0">
                <a:latin typeface="华文中宋" panose="02010600040101010101" pitchFamily="2" charset="-122"/>
                <a:ea typeface="华文中宋" panose="02010600040101010101" pitchFamily="2" charset="-122"/>
              </a:rPr>
              <a:t>Displayed’</a:t>
            </a:r>
            <a:r>
              <a:rPr lang="zh-CN" altLang="en-US" dirty="0">
                <a:latin typeface="华文中宋" panose="02010600040101010101" pitchFamily="2" charset="-122"/>
                <a:ea typeface="华文中宋" panose="02010600040101010101" pitchFamily="2" charset="-122"/>
              </a:rPr>
              <a:t>的行，将输出内容再作为输入能过管道转发给下一个</a:t>
            </a:r>
            <a:r>
              <a:rPr lang="en-US" altLang="zh-CN" dirty="0" err="1">
                <a:latin typeface="华文中宋" panose="02010600040101010101" pitchFamily="2" charset="-122"/>
                <a:ea typeface="华文中宋" panose="02010600040101010101" pitchFamily="2" charset="-122"/>
              </a:rPr>
              <a:t>grep</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cat logcat.log |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–n ‘Displayed’|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2971459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管道应用</a:t>
            </a:r>
            <a:endParaRPr lang="zh-CN" altLang="en-US" dirty="0"/>
          </a:p>
        </p:txBody>
      </p:sp>
      <p:sp>
        <p:nvSpPr>
          <p:cNvPr id="3" name="内容占位符 2"/>
          <p:cNvSpPr>
            <a:spLocks noGrp="1"/>
          </p:cNvSpPr>
          <p:nvPr>
            <p:ph idx="1"/>
          </p:nvPr>
        </p:nvSpPr>
        <p:spPr>
          <a:xfrm>
            <a:off x="1295400" y="2454442"/>
            <a:ext cx="9601200" cy="3785937"/>
          </a:xfrm>
        </p:spPr>
        <p:txBody>
          <a:bodyPr/>
          <a:lstStyle/>
          <a:p>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读出</a:t>
            </a:r>
            <a:r>
              <a:rPr lang="en-US" altLang="zh-CN" dirty="0">
                <a:latin typeface="华文中宋" panose="02010600040101010101" pitchFamily="2" charset="-122"/>
                <a:ea typeface="华文中宋" panose="02010600040101010101" pitchFamily="2" charset="-122"/>
              </a:rPr>
              <a:t>logcat.log</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wirelessqa.log</a:t>
            </a:r>
            <a:r>
              <a:rPr lang="zh-CN" altLang="en-US" dirty="0">
                <a:latin typeface="华文中宋" panose="02010600040101010101" pitchFamily="2" charset="-122"/>
                <a:ea typeface="华文中宋" panose="02010600040101010101" pitchFamily="2" charset="-122"/>
              </a:rPr>
              <a:t>文件的内容，出错的内容会打印在屏幕上，正确的会通过管道传给</a:t>
            </a:r>
            <a:r>
              <a:rPr lang="en-US" altLang="zh-CN" dirty="0" err="1">
                <a:latin typeface="华文中宋" panose="02010600040101010101" pitchFamily="2" charset="-122"/>
                <a:ea typeface="华文中宋" panose="02010600040101010101" pitchFamily="2" charset="-122"/>
              </a:rPr>
              <a:t>grep</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cat logcat.log wirelessqa.log |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–n ‘Displayed’|</a:t>
            </a:r>
            <a:endParaRPr lang="zh-CN" altLang="en-US"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读出</a:t>
            </a:r>
            <a:r>
              <a:rPr lang="en-US" altLang="zh-CN" dirty="0">
                <a:latin typeface="华文中宋" panose="02010600040101010101" pitchFamily="2" charset="-122"/>
                <a:ea typeface="华文中宋" panose="02010600040101010101" pitchFamily="2" charset="-122"/>
              </a:rPr>
              <a:t>logcat.log</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wirelessqa.log</a:t>
            </a:r>
            <a:r>
              <a:rPr lang="zh-CN" altLang="en-US" dirty="0">
                <a:latin typeface="华文中宋" panose="02010600040101010101" pitchFamily="2" charset="-122"/>
                <a:ea typeface="华文中宋" panose="02010600040101010101" pitchFamily="2" charset="-122"/>
              </a:rPr>
              <a:t>文件的内容，出错的内容会重定向到</a:t>
            </a:r>
            <a:r>
              <a:rPr lang="en-US" altLang="zh-CN" dirty="0">
                <a:latin typeface="华文中宋" panose="02010600040101010101" pitchFamily="2" charset="-122"/>
                <a:ea typeface="华文中宋" panose="02010600040101010101" pitchFamily="2" charset="-122"/>
              </a:rPr>
              <a:t>/dev/null</a:t>
            </a:r>
            <a:r>
              <a:rPr lang="zh-CN" altLang="en-US" dirty="0">
                <a:latin typeface="华文中宋" panose="02010600040101010101" pitchFamily="2" charset="-122"/>
                <a:ea typeface="华文中宋" panose="02010600040101010101" pitchFamily="2" charset="-122"/>
              </a:rPr>
              <a:t>，正确的会通过管道传给</a:t>
            </a:r>
            <a:r>
              <a:rPr lang="en-US" altLang="zh-CN" dirty="0" err="1">
                <a:latin typeface="华文中宋" panose="02010600040101010101" pitchFamily="2" charset="-122"/>
                <a:ea typeface="华文中宋" panose="02010600040101010101" pitchFamily="2" charset="-122"/>
              </a:rPr>
              <a:t>grep</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cat logcat.log &gt;/dev/null|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‘Displayed’|</a:t>
            </a:r>
          </a:p>
          <a:p>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读出</a:t>
            </a:r>
            <a:r>
              <a:rPr lang="en-US" altLang="zh-CN" dirty="0">
                <a:latin typeface="华文中宋" panose="02010600040101010101" pitchFamily="2" charset="-122"/>
                <a:ea typeface="华文中宋" panose="02010600040101010101" pitchFamily="2" charset="-122"/>
              </a:rPr>
              <a:t>logcat.log</a:t>
            </a:r>
            <a:r>
              <a:rPr lang="zh-CN" altLang="en-US" dirty="0">
                <a:latin typeface="华文中宋" panose="02010600040101010101" pitchFamily="2" charset="-122"/>
                <a:ea typeface="华文中宋" panose="02010600040101010101" pitchFamily="2" charset="-122"/>
              </a:rPr>
              <a:t>通过管道传给</a:t>
            </a:r>
            <a:r>
              <a:rPr lang="en-US" altLang="zh-CN" dirty="0">
                <a:latin typeface="华文中宋" panose="02010600040101010101" pitchFamily="2" charset="-122"/>
                <a:ea typeface="华文中宋" panose="02010600040101010101" pitchFamily="2" charset="-122"/>
              </a:rPr>
              <a:t>ls,</a:t>
            </a:r>
            <a:r>
              <a:rPr lang="zh-CN" altLang="en-US" dirty="0">
                <a:latin typeface="华文中宋" panose="02010600040101010101" pitchFamily="2" charset="-122"/>
                <a:ea typeface="华文中宋" panose="02010600040101010101" pitchFamily="2" charset="-122"/>
              </a:rPr>
              <a:t>由于</a:t>
            </a:r>
            <a:r>
              <a:rPr lang="en-US" altLang="zh-CN" dirty="0">
                <a:latin typeface="华文中宋" panose="02010600040101010101" pitchFamily="2" charset="-122"/>
                <a:ea typeface="华文中宋" panose="02010600040101010101" pitchFamily="2" charset="-122"/>
              </a:rPr>
              <a:t>ls</a:t>
            </a:r>
            <a:r>
              <a:rPr lang="zh-CN" altLang="en-US" dirty="0">
                <a:latin typeface="华文中宋" panose="02010600040101010101" pitchFamily="2" charset="-122"/>
                <a:ea typeface="华文中宋" panose="02010600040101010101" pitchFamily="2" charset="-122"/>
              </a:rPr>
              <a:t>不支持标准输入，因此之前读入的数据丢失。 </a:t>
            </a:r>
            <a:r>
              <a:rPr lang="en-US" altLang="zh-CN" dirty="0">
                <a:latin typeface="华文中宋" panose="02010600040101010101" pitchFamily="2" charset="-122"/>
                <a:ea typeface="华文中宋" panose="02010600040101010101" pitchFamily="2" charset="-122"/>
              </a:rPr>
              <a:t>cat logcat.log | ls</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039860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输入输出重定向和管道</a:t>
            </a:r>
            <a:endParaRPr lang="zh-CN" altLang="en-US" dirty="0"/>
          </a:p>
        </p:txBody>
      </p:sp>
      <p:sp>
        <p:nvSpPr>
          <p:cNvPr id="3" name="内容占位符 2"/>
          <p:cNvSpPr>
            <a:spLocks noGrp="1"/>
          </p:cNvSpPr>
          <p:nvPr>
            <p:ph idx="1"/>
          </p:nvPr>
        </p:nvSpPr>
        <p:spPr>
          <a:xfrm>
            <a:off x="1187777" y="2557463"/>
            <a:ext cx="10039547" cy="3317875"/>
          </a:xfrm>
        </p:spPr>
        <p:txBody>
          <a:bodyPr/>
          <a:lstStyle/>
          <a:p>
            <a:pPr lvl="0"/>
            <a:r>
              <a:rPr lang="zh-CN" altLang="en-US" dirty="0">
                <a:latin typeface="华文中宋" panose="02010600040101010101" pitchFamily="2" charset="-122"/>
                <a:ea typeface="华文中宋" panose="02010600040101010101" pitchFamily="2" charset="-122"/>
              </a:rPr>
              <a:t>重定向和管道是</a:t>
            </a:r>
            <a:r>
              <a:rPr lang="en-US" altLang="zh-CN" dirty="0">
                <a:latin typeface="华文中宋" panose="02010600040101010101" pitchFamily="2" charset="-122"/>
                <a:ea typeface="华文中宋" panose="02010600040101010101" pitchFamily="2" charset="-122"/>
              </a:rPr>
              <a:t>Shell</a:t>
            </a:r>
            <a:r>
              <a:rPr lang="zh-CN" altLang="en-US" dirty="0">
                <a:latin typeface="华文中宋" panose="02010600040101010101" pitchFamily="2" charset="-122"/>
                <a:ea typeface="华文中宋" panose="02010600040101010101" pitchFamily="2" charset="-122"/>
              </a:rPr>
              <a:t>的一种高级特性，这种特性允许用户人为地改变程序获取输入和产生输出的位置。这个有趣的功能并不是</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的专利，几乎所有的操作系统（包括</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）都能支持这样的操作。</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标准输入</a:t>
            </a:r>
            <a:r>
              <a:rPr lang="en-US" altLang="zh-CN" dirty="0" err="1">
                <a:latin typeface="华文中宋" panose="02010600040101010101" pitchFamily="2" charset="-122"/>
                <a:ea typeface="华文中宋" panose="02010600040101010101" pitchFamily="2" charset="-122"/>
              </a:rPr>
              <a:t>stdin</a:t>
            </a:r>
            <a:r>
              <a:rPr lang="zh-CN" altLang="en-US" dirty="0">
                <a:latin typeface="华文中宋" panose="02010600040101010101" pitchFamily="2" charset="-122"/>
                <a:ea typeface="华文中宋" panose="02010600040101010101" pitchFamily="2" charset="-122"/>
              </a:rPr>
              <a:t>（键盘）；标准输出</a:t>
            </a:r>
            <a:r>
              <a:rPr lang="en-US" altLang="zh-CN" dirty="0" err="1">
                <a:latin typeface="华文中宋" panose="02010600040101010101" pitchFamily="2" charset="-122"/>
                <a:ea typeface="华文中宋" panose="02010600040101010101" pitchFamily="2" charset="-122"/>
              </a:rPr>
              <a:t>stdout</a:t>
            </a:r>
            <a:r>
              <a:rPr lang="zh-CN" altLang="en-US" dirty="0">
                <a:latin typeface="华文中宋" panose="02010600040101010101" pitchFamily="2" charset="-122"/>
                <a:ea typeface="华文中宋" panose="02010600040101010101" pitchFamily="2" charset="-122"/>
              </a:rPr>
              <a:t>（显示器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打印机）</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输出重定向：</a:t>
            </a:r>
            <a:r>
              <a:rPr lang="en-US" altLang="zh-CN" dirty="0">
                <a:latin typeface="华文中宋" panose="02010600040101010101" pitchFamily="2" charset="-122"/>
                <a:ea typeface="华文中宋" panose="02010600040101010101" pitchFamily="2" charset="-122"/>
              </a:rPr>
              <a:t>&gt; ,&gt;&gt;    </a:t>
            </a:r>
            <a:r>
              <a:rPr lang="zh-CN" altLang="en-US" dirty="0">
                <a:latin typeface="华文中宋" panose="02010600040101010101" pitchFamily="2" charset="-122"/>
                <a:ea typeface="华文中宋" panose="02010600040101010101" pitchFamily="2" charset="-122"/>
              </a:rPr>
              <a:t>将数输出送往指定设备或文件 。</a:t>
            </a:r>
            <a:r>
              <a:rPr lang="en-US" altLang="zh-CN" dirty="0">
                <a:latin typeface="华文中宋" panose="02010600040101010101" pitchFamily="2" charset="-122"/>
                <a:ea typeface="华文中宋" panose="02010600040101010101" pitchFamily="2" charset="-122"/>
              </a:rPr>
              <a:t>&gt;</a:t>
            </a:r>
            <a:r>
              <a:rPr lang="zh-CN" altLang="en-US" dirty="0">
                <a:latin typeface="华文中宋" panose="02010600040101010101" pitchFamily="2" charset="-122"/>
                <a:ea typeface="华文中宋" panose="02010600040101010101" pitchFamily="2" charset="-122"/>
              </a:rPr>
              <a:t>覆盖；</a:t>
            </a:r>
            <a:r>
              <a:rPr lang="en-US" altLang="zh-CN" dirty="0">
                <a:latin typeface="华文中宋" panose="02010600040101010101" pitchFamily="2" charset="-122"/>
                <a:ea typeface="华文中宋" panose="02010600040101010101" pitchFamily="2" charset="-122"/>
              </a:rPr>
              <a:t>&gt;&gt;</a:t>
            </a:r>
            <a:r>
              <a:rPr lang="zh-CN" altLang="en-US" dirty="0">
                <a:latin typeface="华文中宋" panose="02010600040101010101" pitchFamily="2" charset="-122"/>
                <a:ea typeface="华文中宋" panose="02010600040101010101" pitchFamily="2" charset="-122"/>
              </a:rPr>
              <a:t>添加</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输入重定向：</a:t>
            </a:r>
            <a:r>
              <a:rPr lang="en-US" altLang="zh-CN" dirty="0">
                <a:latin typeface="华文中宋" panose="02010600040101010101" pitchFamily="2" charset="-122"/>
                <a:ea typeface="华文中宋" panose="02010600040101010101" pitchFamily="2" charset="-122"/>
              </a:rPr>
              <a:t>&lt;,&lt;&lt;      </a:t>
            </a:r>
            <a:r>
              <a:rPr lang="zh-CN" altLang="en-US" dirty="0">
                <a:latin typeface="华文中宋" panose="02010600040101010101" pitchFamily="2" charset="-122"/>
                <a:ea typeface="华文中宋" panose="02010600040101010101" pitchFamily="2" charset="-122"/>
              </a:rPr>
              <a:t>从指定设备或文件输入数据。</a:t>
            </a:r>
            <a:r>
              <a:rPr lang="en-US" altLang="zh-CN" dirty="0">
                <a:latin typeface="华文中宋" panose="02010600040101010101" pitchFamily="2" charset="-122"/>
                <a:ea typeface="华文中宋" panose="02010600040101010101" pitchFamily="2" charset="-122"/>
              </a:rPr>
              <a:t> &lt;</a:t>
            </a:r>
            <a:r>
              <a:rPr lang="zh-CN" altLang="en-US" dirty="0">
                <a:latin typeface="华文中宋" panose="02010600040101010101" pitchFamily="2" charset="-122"/>
                <a:ea typeface="华文中宋" panose="02010600040101010101" pitchFamily="2" charset="-122"/>
              </a:rPr>
              <a:t>覆盖；</a:t>
            </a:r>
            <a:r>
              <a:rPr lang="en-US" altLang="zh-CN" dirty="0">
                <a:latin typeface="华文中宋" panose="02010600040101010101" pitchFamily="2" charset="-122"/>
                <a:ea typeface="华文中宋" panose="02010600040101010101" pitchFamily="2" charset="-122"/>
              </a:rPr>
              <a:t>&lt;&lt;</a:t>
            </a:r>
            <a:r>
              <a:rPr lang="zh-CN" altLang="en-US" dirty="0">
                <a:latin typeface="华文中宋" panose="02010600040101010101" pitchFamily="2" charset="-122"/>
                <a:ea typeface="华文中宋" panose="02010600040101010101" pitchFamily="2" charset="-122"/>
              </a:rPr>
              <a:t>添加</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管道：</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指定某文件的输出作为某指定文件的输入</a:t>
            </a:r>
          </a:p>
          <a:p>
            <a:endParaRPr lang="zh-CN" altLang="en-US" dirty="0"/>
          </a:p>
        </p:txBody>
      </p:sp>
    </p:spTree>
    <p:extLst>
      <p:ext uri="{BB962C8B-B14F-4D97-AF65-F5344CB8AC3E}">
        <p14:creationId xmlns:p14="http://schemas.microsoft.com/office/powerpoint/2010/main" val="3789022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02929"/>
            <a:ext cx="9601200" cy="1303337"/>
          </a:xfrm>
        </p:spPr>
        <p:txBody>
          <a:bodyPr/>
          <a:lstStyle/>
          <a:p>
            <a:r>
              <a:rPr lang="en-US" altLang="zh-CN" dirty="0"/>
              <a:t>5.1 </a:t>
            </a:r>
            <a:r>
              <a:rPr lang="zh-CN" altLang="en-US" dirty="0"/>
              <a:t>常用</a:t>
            </a:r>
            <a:r>
              <a:rPr lang="en-US" altLang="zh-CN" dirty="0"/>
              <a:t>shell</a:t>
            </a:r>
            <a:r>
              <a:rPr lang="zh-CN" altLang="en-US" dirty="0"/>
              <a:t>命令</a:t>
            </a:r>
          </a:p>
        </p:txBody>
      </p:sp>
      <p:sp>
        <p:nvSpPr>
          <p:cNvPr id="3" name="内容占位符 2"/>
          <p:cNvSpPr>
            <a:spLocks noGrp="1"/>
          </p:cNvSpPr>
          <p:nvPr>
            <p:ph idx="1"/>
          </p:nvPr>
        </p:nvSpPr>
        <p:spPr>
          <a:xfrm>
            <a:off x="885825" y="2006266"/>
            <a:ext cx="10420350" cy="3946357"/>
          </a:xfrm>
        </p:spPr>
        <p:txBody>
          <a:bodyPr/>
          <a:lstStyle/>
          <a:p>
            <a:r>
              <a:rPr lang="en-US" altLang="zh-CN" dirty="0" err="1"/>
              <a:t>pwd</a:t>
            </a:r>
            <a:r>
              <a:rPr lang="zh-CN" altLang="en-US" dirty="0"/>
              <a:t>命令：显示当前所在目录</a:t>
            </a:r>
          </a:p>
          <a:p>
            <a:r>
              <a:rPr lang="en-US" altLang="zh-CN" dirty="0"/>
              <a:t>cd</a:t>
            </a:r>
            <a:r>
              <a:rPr lang="zh-CN" altLang="en-US" dirty="0"/>
              <a:t>命令：</a:t>
            </a:r>
            <a:r>
              <a:rPr lang="zh-CN" altLang="en-US" b="1" dirty="0"/>
              <a:t>切换用户当前工作目录</a:t>
            </a:r>
            <a:endParaRPr lang="en-US" altLang="zh-CN" dirty="0"/>
          </a:p>
          <a:p>
            <a:r>
              <a:rPr lang="en-US" altLang="zh-CN" dirty="0"/>
              <a:t>ls</a:t>
            </a:r>
            <a:r>
              <a:rPr lang="zh-CN" altLang="en-US" dirty="0"/>
              <a:t>命令：列出当前目录下的内容（子目录及文件）</a:t>
            </a:r>
            <a:endParaRPr lang="en-US" altLang="zh-CN" dirty="0"/>
          </a:p>
          <a:p>
            <a:r>
              <a:rPr lang="en-US" altLang="zh-CN" dirty="0"/>
              <a:t>    1.dir</a:t>
            </a:r>
            <a:r>
              <a:rPr lang="zh-CN" altLang="en-US" dirty="0"/>
              <a:t>命令；</a:t>
            </a:r>
            <a:r>
              <a:rPr lang="en-US" altLang="zh-CN" dirty="0"/>
              <a:t>2.vdir</a:t>
            </a:r>
            <a:r>
              <a:rPr lang="zh-CN" altLang="en-US" dirty="0"/>
              <a:t>命令：列目录内容（按名列出和详细列出同</a:t>
            </a:r>
            <a:r>
              <a:rPr lang="en-US" altLang="zh-CN" dirty="0"/>
              <a:t>ls</a:t>
            </a:r>
            <a:r>
              <a:rPr lang="zh-CN" altLang="en-US" dirty="0"/>
              <a:t>）</a:t>
            </a:r>
          </a:p>
          <a:p>
            <a:r>
              <a:rPr lang="en-US" altLang="zh-CN" dirty="0"/>
              <a:t>    1.cat</a:t>
            </a:r>
            <a:r>
              <a:rPr lang="zh-CN" altLang="en-US" dirty="0"/>
              <a:t>命令；</a:t>
            </a:r>
            <a:r>
              <a:rPr lang="en-US" altLang="zh-CN" dirty="0"/>
              <a:t>2.more</a:t>
            </a:r>
            <a:r>
              <a:rPr lang="zh-CN" altLang="en-US" dirty="0"/>
              <a:t>命令：</a:t>
            </a:r>
            <a:r>
              <a:rPr lang="zh-CN" altLang="en-US" kern="1800" dirty="0">
                <a:latin typeface="Times New Roman"/>
                <a:ea typeface="黑体"/>
              </a:rPr>
              <a:t>查看文本文件（一次全列出 和分屏列出）</a:t>
            </a:r>
            <a:endParaRPr lang="zh-CN" altLang="en-US" dirty="0"/>
          </a:p>
          <a:p>
            <a:r>
              <a:rPr lang="en-US" altLang="zh-CN" dirty="0"/>
              <a:t>    1.head</a:t>
            </a:r>
            <a:r>
              <a:rPr lang="zh-CN" altLang="en-US" dirty="0"/>
              <a:t>命令；</a:t>
            </a:r>
            <a:r>
              <a:rPr lang="en-US" altLang="zh-CN" dirty="0"/>
              <a:t>2.tail</a:t>
            </a:r>
            <a:r>
              <a:rPr lang="zh-CN" altLang="en-US" dirty="0"/>
              <a:t>命令：</a:t>
            </a:r>
            <a:r>
              <a:rPr lang="zh-CN" altLang="en-US" kern="1800" dirty="0">
                <a:latin typeface="Times New Roman"/>
                <a:ea typeface="黑体"/>
              </a:rPr>
              <a:t>阅读文件的开头和结尾</a:t>
            </a:r>
            <a:endParaRPr lang="zh-CN" altLang="en-US" dirty="0"/>
          </a:p>
          <a:p>
            <a:r>
              <a:rPr lang="en-US" altLang="zh-CN" dirty="0"/>
              <a:t>less</a:t>
            </a:r>
            <a:r>
              <a:rPr lang="zh-CN" altLang="en-US" dirty="0"/>
              <a:t>命令：</a:t>
            </a:r>
            <a:r>
              <a:rPr lang="zh-CN" altLang="en-US" kern="1800" dirty="0">
                <a:latin typeface="Times New Roman"/>
                <a:ea typeface="黑体"/>
              </a:rPr>
              <a:t>文本阅读工具：按屏显示，可以交互（前后翻页、移动光标）</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1783936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重定向举例</a:t>
            </a:r>
          </a:p>
        </p:txBody>
      </p:sp>
      <p:sp>
        <p:nvSpPr>
          <p:cNvPr id="3" name="内容占位符 2"/>
          <p:cNvSpPr>
            <a:spLocks noGrp="1"/>
          </p:cNvSpPr>
          <p:nvPr>
            <p:ph idx="1"/>
          </p:nvPr>
        </p:nvSpPr>
        <p:spPr>
          <a:xfrm>
            <a:off x="1074821" y="2406317"/>
            <a:ext cx="10379242" cy="3914272"/>
          </a:xfrm>
        </p:spPr>
        <p:txBody>
          <a:bodyPr/>
          <a:lstStyle/>
          <a:p>
            <a:r>
              <a:rPr lang="en-US" altLang="zh-CN" sz="2000" dirty="0">
                <a:latin typeface="华文中宋" panose="02010600040101010101" pitchFamily="2" charset="-122"/>
                <a:ea typeface="华文中宋" panose="02010600040101010101" pitchFamily="2" charset="-122"/>
              </a:rPr>
              <a:t>$  ls </a:t>
            </a:r>
            <a:r>
              <a:rPr lang="zh-CN" altLang="en-US" sz="2000" dirty="0">
                <a:latin typeface="华文中宋" panose="02010600040101010101" pitchFamily="2" charset="-122"/>
                <a:ea typeface="华文中宋" panose="02010600040101010101" pitchFamily="2" charset="-122"/>
              </a:rPr>
              <a:t>在屏幕上列出当前目录</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ls &gt; ~/</a:t>
            </a:r>
            <a:r>
              <a:rPr lang="en-US" altLang="zh-CN" sz="2000" dirty="0" err="1">
                <a:latin typeface="华文中宋" panose="02010600040101010101" pitchFamily="2" charset="-122"/>
                <a:ea typeface="华文中宋" panose="02010600040101010101" pitchFamily="2" charset="-122"/>
              </a:rPr>
              <a:t>ls_out</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将当前目录输出到当前目录下的</a:t>
            </a:r>
            <a:r>
              <a:rPr lang="en-US" altLang="zh-CN" sz="2000" dirty="0" err="1">
                <a:latin typeface="华文中宋" panose="02010600040101010101" pitchFamily="2" charset="-122"/>
                <a:ea typeface="华文中宋" panose="02010600040101010101" pitchFamily="2" charset="-122"/>
              </a:rPr>
              <a:t>ls_out</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文件中，若文件预先不存在，则自动创建，若已存在则覆盖原文件</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ls &gt; &gt;~/</a:t>
            </a:r>
            <a:r>
              <a:rPr lang="en-US" altLang="zh-CN" sz="2000" dirty="0" err="1">
                <a:latin typeface="华文中宋" panose="02010600040101010101" pitchFamily="2" charset="-122"/>
                <a:ea typeface="华文中宋" panose="02010600040101010101" pitchFamily="2" charset="-122"/>
              </a:rPr>
              <a:t>ls_out</a:t>
            </a:r>
            <a:r>
              <a:rPr lang="zh-CN" altLang="en-US" sz="2000" dirty="0">
                <a:latin typeface="华文中宋" panose="02010600040101010101" pitchFamily="2" charset="-122"/>
                <a:ea typeface="华文中宋" panose="02010600040101010101" pitchFamily="2" charset="-122"/>
              </a:rPr>
              <a:t>将当前目录输出添加到当前目录下的</a:t>
            </a:r>
            <a:r>
              <a:rPr lang="en-US" altLang="zh-CN" sz="2000" dirty="0" err="1">
                <a:latin typeface="华文中宋" panose="02010600040101010101" pitchFamily="2" charset="-122"/>
                <a:ea typeface="华文中宋" panose="02010600040101010101" pitchFamily="2" charset="-122"/>
              </a:rPr>
              <a:t>ls_out</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文件</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cat  </a:t>
            </a:r>
            <a:r>
              <a:rPr lang="zh-CN" altLang="en-US" sz="2000" dirty="0">
                <a:latin typeface="华文中宋" panose="02010600040101010101" pitchFamily="2" charset="-122"/>
                <a:ea typeface="华文中宋" panose="02010600040101010101" pitchFamily="2" charset="-122"/>
              </a:rPr>
              <a:t>从键盘接受输入并显示在屏幕上</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cat &lt; days  </a:t>
            </a:r>
            <a:r>
              <a:rPr lang="zh-CN" altLang="en-US" sz="2000" dirty="0">
                <a:latin typeface="华文中宋" panose="02010600040101010101" pitchFamily="2" charset="-122"/>
                <a:ea typeface="华文中宋" panose="02010600040101010101" pitchFamily="2" charset="-122"/>
              </a:rPr>
              <a:t>从指定文件</a:t>
            </a:r>
            <a:r>
              <a:rPr lang="en-US" altLang="zh-CN" sz="2000" dirty="0">
                <a:latin typeface="华文中宋" panose="02010600040101010101" pitchFamily="2" charset="-122"/>
                <a:ea typeface="华文中宋" panose="02010600040101010101" pitchFamily="2" charset="-122"/>
              </a:rPr>
              <a:t>days</a:t>
            </a:r>
            <a:r>
              <a:rPr lang="zh-CN" altLang="en-US" sz="2000" dirty="0">
                <a:latin typeface="华文中宋" panose="02010600040101010101" pitchFamily="2" charset="-122"/>
                <a:ea typeface="华文中宋" panose="02010600040101010101" pitchFamily="2" charset="-122"/>
              </a:rPr>
              <a:t>输入，并将输入内容显示在屏幕上</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cat &lt; &lt;days  </a:t>
            </a:r>
            <a:r>
              <a:rPr lang="zh-CN" altLang="en-US" sz="2000" dirty="0">
                <a:latin typeface="华文中宋" panose="02010600040101010101" pitchFamily="2" charset="-122"/>
                <a:ea typeface="华文中宋" panose="02010600040101010101" pitchFamily="2" charset="-122"/>
              </a:rPr>
              <a:t>从指定文件</a:t>
            </a:r>
            <a:r>
              <a:rPr lang="en-US" altLang="zh-CN" sz="2000" dirty="0">
                <a:latin typeface="华文中宋" panose="02010600040101010101" pitchFamily="2" charset="-122"/>
                <a:ea typeface="华文中宋" panose="02010600040101010101" pitchFamily="2" charset="-122"/>
              </a:rPr>
              <a:t>days</a:t>
            </a:r>
            <a:r>
              <a:rPr lang="zh-CN" altLang="en-US" sz="2000" dirty="0">
                <a:latin typeface="华文中宋" panose="02010600040101010101" pitchFamily="2" charset="-122"/>
                <a:ea typeface="华文中宋" panose="02010600040101010101" pitchFamily="2" charset="-122"/>
              </a:rPr>
              <a:t>输入，直到输入结束再集中显示在屏幕上</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ls | </a:t>
            </a:r>
            <a:r>
              <a:rPr lang="en-US" altLang="zh-CN" sz="2000" dirty="0" err="1">
                <a:latin typeface="华文中宋" panose="02010600040101010101" pitchFamily="2" charset="-122"/>
                <a:ea typeface="华文中宋" panose="02010600040101010101" pitchFamily="2" charset="-122"/>
              </a:rPr>
              <a:t>grep</a:t>
            </a:r>
            <a:r>
              <a:rPr lang="en-US" altLang="zh-CN" sz="2000" dirty="0">
                <a:latin typeface="华文中宋" panose="02010600040101010101" pitchFamily="2" charset="-122"/>
                <a:ea typeface="华文中宋" panose="02010600040101010101" pitchFamily="2" charset="-122"/>
              </a:rPr>
              <a:t> ay   </a:t>
            </a:r>
            <a:r>
              <a:rPr lang="zh-CN" altLang="en-US" sz="2000" dirty="0">
                <a:latin typeface="华文中宋" panose="02010600040101010101" pitchFamily="2" charset="-122"/>
                <a:ea typeface="华文中宋" panose="02010600040101010101" pitchFamily="2" charset="-122"/>
              </a:rPr>
              <a:t>列出当前目录，传给</a:t>
            </a:r>
            <a:r>
              <a:rPr lang="en-US" altLang="zh-CN" sz="2000" dirty="0" err="1">
                <a:latin typeface="华文中宋" panose="02010600040101010101" pitchFamily="2" charset="-122"/>
                <a:ea typeface="华文中宋" panose="02010600040101010101" pitchFamily="2" charset="-122"/>
              </a:rPr>
              <a:t>grep</a:t>
            </a:r>
            <a:r>
              <a:rPr lang="zh-CN" altLang="en-US" sz="2000" dirty="0">
                <a:latin typeface="华文中宋" panose="02010600040101010101" pitchFamily="2" charset="-122"/>
                <a:ea typeface="华文中宋" panose="02010600040101010101" pitchFamily="2" charset="-122"/>
              </a:rPr>
              <a:t>查找含有</a:t>
            </a:r>
            <a:r>
              <a:rPr lang="en-US" altLang="zh-CN" sz="2000" dirty="0">
                <a:latin typeface="华文中宋" panose="02010600040101010101" pitchFamily="2" charset="-122"/>
                <a:ea typeface="华文中宋" panose="02010600040101010101" pitchFamily="2" charset="-122"/>
              </a:rPr>
              <a:t>ay</a:t>
            </a:r>
            <a:r>
              <a:rPr lang="zh-CN" altLang="en-US" sz="2000" dirty="0">
                <a:latin typeface="华文中宋" panose="02010600040101010101" pitchFamily="2" charset="-122"/>
                <a:ea typeface="华文中宋" panose="02010600040101010101" pitchFamily="2" charset="-122"/>
              </a:rPr>
              <a:t>的目录名在屏幕上显示输出</a:t>
            </a:r>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16150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7. </a:t>
            </a:r>
            <a:r>
              <a:rPr lang="zh-CN" altLang="en-US" dirty="0">
                <a:latin typeface="华文中宋" panose="02010600040101010101" pitchFamily="2" charset="-122"/>
                <a:ea typeface="华文中宋" panose="02010600040101010101" pitchFamily="2" charset="-122"/>
              </a:rPr>
              <a:t>软件包管理</a:t>
            </a:r>
          </a:p>
        </p:txBody>
      </p:sp>
      <p:sp>
        <p:nvSpPr>
          <p:cNvPr id="3" name="内容占位符 2"/>
          <p:cNvSpPr>
            <a:spLocks noGrp="1"/>
          </p:cNvSpPr>
          <p:nvPr>
            <p:ph idx="1"/>
          </p:nvPr>
        </p:nvSpPr>
        <p:spPr>
          <a:xfrm>
            <a:off x="1295400" y="2557463"/>
            <a:ext cx="9876692" cy="3526814"/>
          </a:xfrm>
        </p:spPr>
        <p:txBody>
          <a:bodyPr/>
          <a:lstStyle/>
          <a:p>
            <a:pPr lvl="0"/>
            <a:r>
              <a:rPr lang="zh-CN" altLang="en-US" dirty="0">
                <a:latin typeface="华文中宋" panose="02010600040101010101" pitchFamily="2" charset="-122"/>
                <a:ea typeface="华文中宋" panose="02010600040101010101" pitchFamily="2" charset="-122"/>
              </a:rPr>
              <a:t>顾名思义，软件包是将应用程序、配置文件和管理数据打包的产物。特定的软件包管理系统可以方便地安装和卸载软件包。如今，所有的</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发行版都采用了某种形式的软件包系统，这使得在</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上安装软件变得同在</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下一样方便。常用的软件包格式有两种，这取决于所使用的发行版。</a:t>
            </a:r>
            <a:r>
              <a:rPr lang="en-US" altLang="zh-CN" dirty="0">
                <a:latin typeface="华文中宋" panose="02010600040101010101" pitchFamily="2" charset="-122"/>
                <a:ea typeface="华文中宋" panose="02010600040101010101" pitchFamily="2" charset="-122"/>
              </a:rPr>
              <a:t>SUSE</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Red Hat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Fedora</a:t>
            </a:r>
            <a:r>
              <a:rPr lang="zh-CN" altLang="en-US" dirty="0">
                <a:latin typeface="华文中宋" panose="02010600040101010101" pitchFamily="2" charset="-122"/>
                <a:ea typeface="华文中宋" panose="02010600040101010101" pitchFamily="2" charset="-122"/>
              </a:rPr>
              <a:t>等发行版本使用</a:t>
            </a:r>
            <a:r>
              <a:rPr lang="en-US" altLang="zh-CN" dirty="0">
                <a:latin typeface="华文中宋" panose="02010600040101010101" pitchFamily="2" charset="-122"/>
                <a:ea typeface="华文中宋" panose="02010600040101010101" pitchFamily="2" charset="-122"/>
              </a:rPr>
              <a:t>RPM</a:t>
            </a:r>
            <a:r>
              <a:rPr lang="zh-CN" altLang="en-US" dirty="0">
                <a:latin typeface="华文中宋" panose="02010600040101010101" pitchFamily="2" charset="-122"/>
                <a:ea typeface="华文中宋" panose="02010600040101010101" pitchFamily="2" charset="-122"/>
              </a:rPr>
              <a:t>即</a:t>
            </a:r>
            <a:r>
              <a:rPr lang="en-US" altLang="zh-CN" dirty="0">
                <a:latin typeface="华文中宋" panose="02010600040101010101" pitchFamily="2" charset="-122"/>
                <a:ea typeface="华文中宋" panose="02010600040101010101" pitchFamily="2" charset="-122"/>
              </a:rPr>
              <a:t>Red Hat Package Manager</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Red Hat</a:t>
            </a:r>
            <a:r>
              <a:rPr lang="zh-CN" altLang="en-US" dirty="0">
                <a:latin typeface="华文中宋" panose="02010600040101010101" pitchFamily="2" charset="-122"/>
                <a:ea typeface="华文中宋" panose="02010600040101010101" pitchFamily="2" charset="-122"/>
              </a:rPr>
              <a:t>软件包管理器），最初由</a:t>
            </a:r>
            <a:r>
              <a:rPr lang="en-US" altLang="zh-CN" dirty="0">
                <a:latin typeface="华文中宋" panose="02010600040101010101" pitchFamily="2" charset="-122"/>
                <a:ea typeface="华文中宋" panose="02010600040101010101" pitchFamily="2" charset="-122"/>
              </a:rPr>
              <a:t>Red Hat</a:t>
            </a:r>
            <a:r>
              <a:rPr lang="zh-CN" altLang="en-US" dirty="0">
                <a:latin typeface="华文中宋" panose="02010600040101010101" pitchFamily="2" charset="-122"/>
                <a:ea typeface="华文中宋" panose="02010600040101010101" pitchFamily="2" charset="-122"/>
              </a:rPr>
              <a:t>公司开发并部署在其发行版中。如今已被大多数</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发行版使用。而</a:t>
            </a:r>
            <a:r>
              <a:rPr lang="en-US" altLang="zh-CN" dirty="0" err="1">
                <a:latin typeface="华文中宋" panose="02010600040101010101" pitchFamily="2" charset="-122"/>
                <a:ea typeface="华文中宋" panose="02010600040101010101" pitchFamily="2" charset="-122"/>
              </a:rPr>
              <a:t>Debian</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则使用</a:t>
            </a:r>
            <a:r>
              <a:rPr lang="en-US" altLang="zh-CN" dirty="0">
                <a:latin typeface="华文中宋" panose="02010600040101010101" pitchFamily="2" charset="-122"/>
                <a:ea typeface="华文中宋" panose="02010600040101010101" pitchFamily="2" charset="-122"/>
              </a:rPr>
              <a:t>.deb</a:t>
            </a:r>
            <a:r>
              <a:rPr lang="zh-CN" altLang="en-US" dirty="0">
                <a:latin typeface="华文中宋" panose="02010600040101010101" pitchFamily="2" charset="-122"/>
                <a:ea typeface="华文中宋" panose="02010600040101010101" pitchFamily="2" charset="-122"/>
              </a:rPr>
              <a:t>格式的软件包。这两种格式提供基本类似的功能。</a:t>
            </a:r>
          </a:p>
          <a:p>
            <a:pPr lvl="0"/>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16195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7.1  Chrome</a:t>
            </a:r>
            <a:r>
              <a:rPr lang="zh-CN" altLang="en-US" kern="1800" dirty="0">
                <a:latin typeface="Times New Roman"/>
                <a:ea typeface="黑体"/>
              </a:rPr>
              <a:t> </a:t>
            </a:r>
            <a:r>
              <a:rPr lang="en-US" altLang="zh-CN" kern="1800" dirty="0">
                <a:latin typeface="Times New Roman"/>
                <a:ea typeface="黑体"/>
              </a:rPr>
              <a:t>for Linux</a:t>
            </a:r>
            <a:r>
              <a:rPr lang="zh-CN" altLang="en-US" kern="1800" dirty="0">
                <a:latin typeface="Times New Roman"/>
                <a:ea typeface="黑体"/>
              </a:rPr>
              <a:t>的安装和卸载</a:t>
            </a:r>
            <a:endParaRPr lang="zh-CN" altLang="en-US" dirty="0"/>
          </a:p>
        </p:txBody>
      </p:sp>
      <p:sp>
        <p:nvSpPr>
          <p:cNvPr id="3" name="内容占位符 2"/>
          <p:cNvSpPr>
            <a:spLocks noGrp="1"/>
          </p:cNvSpPr>
          <p:nvPr>
            <p:ph idx="1"/>
          </p:nvPr>
        </p:nvSpPr>
        <p:spPr/>
        <p:txBody>
          <a:bodyPr/>
          <a:lstStyle/>
          <a:p>
            <a:pPr lvl="0"/>
            <a:r>
              <a:rPr lang="en-US" altLang="zh-CN" dirty="0">
                <a:latin typeface="华文中宋" panose="02010600040101010101" pitchFamily="2" charset="-122"/>
                <a:ea typeface="华文中宋" panose="02010600040101010101" pitchFamily="2" charset="-122"/>
              </a:rPr>
              <a:t>Google Chrome</a:t>
            </a:r>
            <a:r>
              <a:rPr lang="zh-CN" altLang="en-US" dirty="0">
                <a:latin typeface="华文中宋" panose="02010600040101010101" pitchFamily="2" charset="-122"/>
                <a:ea typeface="华文中宋" panose="02010600040101010101" pitchFamily="2" charset="-122"/>
              </a:rPr>
              <a:t>，又称</a:t>
            </a:r>
            <a:r>
              <a:rPr lang="en-US" altLang="zh-CN" dirty="0">
                <a:latin typeface="华文中宋" panose="02010600040101010101" pitchFamily="2" charset="-122"/>
                <a:ea typeface="华文中宋" panose="02010600040101010101" pitchFamily="2" charset="-122"/>
              </a:rPr>
              <a:t>Google</a:t>
            </a:r>
            <a:r>
              <a:rPr lang="zh-CN" altLang="en-US" dirty="0">
                <a:latin typeface="华文中宋" panose="02010600040101010101" pitchFamily="2" charset="-122"/>
                <a:ea typeface="华文中宋" panose="02010600040101010101" pitchFamily="2" charset="-122"/>
              </a:rPr>
              <a:t>浏览器，是由</a:t>
            </a:r>
            <a:r>
              <a:rPr lang="en-US" altLang="zh-CN" dirty="0">
                <a:latin typeface="华文中宋" panose="02010600040101010101" pitchFamily="2" charset="-122"/>
                <a:ea typeface="华文中宋" panose="02010600040101010101" pitchFamily="2" charset="-122"/>
              </a:rPr>
              <a:t>Google</a:t>
            </a:r>
            <a:r>
              <a:rPr lang="zh-CN" altLang="en-US" dirty="0">
                <a:latin typeface="华文中宋" panose="02010600040101010101" pitchFamily="2" charset="-122"/>
                <a:ea typeface="华文中宋" panose="02010600040101010101" pitchFamily="2" charset="-122"/>
              </a:rPr>
              <a:t>（谷歌）公司开发的开放原始码网页浏览器。该浏览器是基于其他开放原始码软件所撰写，包括</a:t>
            </a:r>
            <a:r>
              <a:rPr lang="en-US" altLang="zh-CN" dirty="0" err="1">
                <a:latin typeface="华文中宋" panose="02010600040101010101" pitchFamily="2" charset="-122"/>
                <a:ea typeface="华文中宋" panose="02010600040101010101" pitchFamily="2" charset="-122"/>
              </a:rPr>
              <a:t>Webkit</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Mozilla</a:t>
            </a:r>
            <a:r>
              <a:rPr lang="zh-CN" altLang="en-US" dirty="0">
                <a:latin typeface="华文中宋" panose="02010600040101010101" pitchFamily="2" charset="-122"/>
                <a:ea typeface="华文中宋" panose="02010600040101010101" pitchFamily="2" charset="-122"/>
              </a:rPr>
              <a:t>，目标是提升稳定性、速度和安全性，并创造出简单且有效率的使用者界面。软件的名称是来自于称作</a:t>
            </a:r>
            <a:r>
              <a:rPr lang="en-US" altLang="zh-CN" dirty="0">
                <a:latin typeface="华文中宋" panose="02010600040101010101" pitchFamily="2" charset="-122"/>
                <a:ea typeface="华文中宋" panose="02010600040101010101" pitchFamily="2" charset="-122"/>
              </a:rPr>
              <a:t>Chrome</a:t>
            </a:r>
            <a:r>
              <a:rPr lang="zh-CN" altLang="en-US" dirty="0">
                <a:latin typeface="华文中宋" panose="02010600040101010101" pitchFamily="2" charset="-122"/>
                <a:ea typeface="华文中宋" panose="02010600040101010101" pitchFamily="2" charset="-122"/>
              </a:rPr>
              <a:t>的网路浏览器图形使用者界面（</a:t>
            </a:r>
            <a:r>
              <a:rPr lang="en-US" altLang="zh-CN" dirty="0">
                <a:latin typeface="华文中宋" panose="02010600040101010101" pitchFamily="2" charset="-122"/>
                <a:ea typeface="华文中宋" panose="02010600040101010101" pitchFamily="2" charset="-122"/>
              </a:rPr>
              <a:t>GUI</a:t>
            </a:r>
            <a:r>
              <a:rPr lang="zh-CN" altLang="en-US" dirty="0">
                <a:latin typeface="华文中宋" panose="02010600040101010101" pitchFamily="2" charset="-122"/>
                <a:ea typeface="华文中宋" panose="02010600040101010101" pitchFamily="2" charset="-122"/>
              </a:rPr>
              <a:t>）。</a:t>
            </a:r>
            <a:endParaRPr lang="zh-CN" altLang="en-US" dirty="0">
              <a:solidFill>
                <a:srgbClr val="FF0000"/>
              </a:solidFill>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16540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安装</a:t>
            </a:r>
            <a:r>
              <a:rPr lang="en-US" altLang="zh-CN" kern="1800" dirty="0">
                <a:latin typeface="Times New Roman"/>
                <a:ea typeface="黑体"/>
              </a:rPr>
              <a:t>Chrome</a:t>
            </a:r>
            <a:r>
              <a:rPr lang="zh-CN" altLang="en-US" kern="1800" dirty="0">
                <a:latin typeface="Times New Roman"/>
                <a:ea typeface="黑体"/>
              </a:rPr>
              <a:t> </a:t>
            </a:r>
            <a:r>
              <a:rPr lang="en-US" altLang="zh-CN" kern="1800" dirty="0">
                <a:latin typeface="Times New Roman"/>
                <a:ea typeface="黑体"/>
              </a:rPr>
              <a:t>for Linux</a:t>
            </a:r>
            <a:endParaRPr lang="zh-CN" altLang="en-US" dirty="0"/>
          </a:p>
        </p:txBody>
      </p:sp>
      <p:sp>
        <p:nvSpPr>
          <p:cNvPr id="3" name="内容占位符 2"/>
          <p:cNvSpPr>
            <a:spLocks noGrp="1"/>
          </p:cNvSpPr>
          <p:nvPr>
            <p:ph idx="1"/>
          </p:nvPr>
        </p:nvSpPr>
        <p:spPr>
          <a:xfrm>
            <a:off x="1295400" y="2438400"/>
            <a:ext cx="9601200" cy="3866147"/>
          </a:xfrm>
        </p:spPr>
        <p:txBody>
          <a:bodyPr/>
          <a:lstStyle/>
          <a:p>
            <a:r>
              <a:rPr lang="zh-CN" altLang="en-US" dirty="0">
                <a:latin typeface="华文中宋" panose="02010600040101010101" pitchFamily="2" charset="-122"/>
                <a:ea typeface="华文中宋" panose="02010600040101010101" pitchFamily="2" charset="-122"/>
              </a:rPr>
              <a:t>首先是下载，登录</a:t>
            </a:r>
            <a:r>
              <a:rPr lang="en-US" altLang="zh-CN" dirty="0">
                <a:latin typeface="华文中宋" panose="02010600040101010101" pitchFamily="2" charset="-122"/>
                <a:ea typeface="华文中宋" panose="02010600040101010101" pitchFamily="2" charset="-122"/>
                <a:hlinkClick r:id="rId2"/>
              </a:rPr>
              <a:t>www.google.com</a:t>
            </a:r>
            <a:r>
              <a:rPr lang="zh-CN" altLang="en-US" dirty="0">
                <a:latin typeface="华文中宋" panose="02010600040101010101" pitchFamily="2" charset="-122"/>
                <a:ea typeface="华文中宋" panose="02010600040101010101" pitchFamily="2" charset="-122"/>
              </a:rPr>
              <a:t>官网，下载</a:t>
            </a:r>
            <a:r>
              <a:rPr lang="en-US" altLang="zh-CN" dirty="0">
                <a:latin typeface="华文中宋" panose="02010600040101010101" pitchFamily="2" charset="-122"/>
                <a:ea typeface="华文中宋" panose="02010600040101010101" pitchFamily="2" charset="-122"/>
              </a:rPr>
              <a:t>google-chrome-stable_current_i386.deb</a:t>
            </a:r>
            <a:r>
              <a:rPr lang="zh-CN" altLang="en-US" dirty="0">
                <a:latin typeface="华文中宋" panose="02010600040101010101" pitchFamily="2" charset="-122"/>
                <a:ea typeface="华文中宋" panose="02010600040101010101" pitchFamily="2" charset="-122"/>
              </a:rPr>
              <a:t>（或</a:t>
            </a:r>
            <a:r>
              <a:rPr lang="en-US" altLang="zh-CN" dirty="0">
                <a:latin typeface="华文中宋" panose="02010600040101010101" pitchFamily="2" charset="-122"/>
                <a:ea typeface="华文中宋" panose="02010600040101010101" pitchFamily="2" charset="-122"/>
              </a:rPr>
              <a:t>.rpm</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下载到用户自己的主目录下</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注意版本类型：</a:t>
            </a:r>
            <a:r>
              <a:rPr lang="en-US" altLang="zh-CN" b="1" dirty="0">
                <a:solidFill>
                  <a:srgbClr val="FF0000"/>
                </a:solidFill>
                <a:latin typeface="华文中宋" panose="02010600040101010101" pitchFamily="2" charset="-122"/>
                <a:ea typeface="华文中宋" panose="02010600040101010101" pitchFamily="2" charset="-122"/>
              </a:rPr>
              <a:t>beta</a:t>
            </a:r>
            <a:r>
              <a:rPr lang="zh-CN" altLang="en-US" b="1" dirty="0">
                <a:solidFill>
                  <a:srgbClr val="FF0000"/>
                </a:solidFill>
                <a:latin typeface="华文中宋" panose="02010600040101010101" pitchFamily="2" charset="-122"/>
                <a:ea typeface="华文中宋" panose="02010600040101010101" pitchFamily="2" charset="-122"/>
              </a:rPr>
              <a:t>、</a:t>
            </a:r>
            <a:r>
              <a:rPr lang="en-US" altLang="zh-CN" b="1" dirty="0">
                <a:solidFill>
                  <a:srgbClr val="FF0000"/>
                </a:solidFill>
                <a:latin typeface="华文中宋" panose="02010600040101010101" pitchFamily="2" charset="-122"/>
                <a:ea typeface="华文中宋" panose="02010600040101010101" pitchFamily="2" charset="-122"/>
              </a:rPr>
              <a:t>unstable</a:t>
            </a:r>
            <a:r>
              <a:rPr lang="zh-CN" altLang="en-US" b="1" dirty="0">
                <a:solidFill>
                  <a:srgbClr val="FF0000"/>
                </a:solidFill>
                <a:latin typeface="华文中宋" panose="02010600040101010101" pitchFamily="2" charset="-122"/>
                <a:ea typeface="华文中宋" panose="02010600040101010101" pitchFamily="2" charset="-122"/>
              </a:rPr>
              <a:t>、</a:t>
            </a:r>
            <a:r>
              <a:rPr lang="en-US" altLang="zh-CN" b="1" dirty="0">
                <a:solidFill>
                  <a:srgbClr val="FF0000"/>
                </a:solidFill>
                <a:latin typeface="华文中宋" panose="02010600040101010101" pitchFamily="2" charset="-122"/>
                <a:ea typeface="华文中宋" panose="02010600040101010101" pitchFamily="2" charset="-122"/>
              </a:rPr>
              <a:t>stable</a:t>
            </a:r>
            <a:r>
              <a:rPr lang="zh-CN" altLang="en-US" dirty="0">
                <a:latin typeface="华文中宋" panose="02010600040101010101" pitchFamily="2" charset="-122"/>
                <a:ea typeface="华文中宋" panose="02010600040101010101" pitchFamily="2" charset="-122"/>
              </a:rPr>
              <a:t>三种类型，选择</a:t>
            </a:r>
            <a:r>
              <a:rPr lang="en-US" altLang="zh-CN" dirty="0">
                <a:latin typeface="华文中宋" panose="02010600040101010101" pitchFamily="2" charset="-122"/>
                <a:ea typeface="华文中宋" panose="02010600040101010101" pitchFamily="2" charset="-122"/>
              </a:rPr>
              <a:t>stable</a:t>
            </a:r>
            <a:r>
              <a:rPr lang="zh-CN" altLang="en-US" dirty="0">
                <a:latin typeface="华文中宋" panose="02010600040101010101" pitchFamily="2" charset="-122"/>
                <a:ea typeface="华文中宋" panose="02010600040101010101" pitchFamily="2" charset="-122"/>
              </a:rPr>
              <a:t>或</a:t>
            </a:r>
            <a:r>
              <a:rPr lang="en-US" altLang="zh-CN" dirty="0">
                <a:latin typeface="华文中宋" panose="02010600040101010101" pitchFamily="2" charset="-122"/>
                <a:ea typeface="华文中宋" panose="02010600040101010101" pitchFamily="2" charset="-122"/>
              </a:rPr>
              <a:t>beta</a:t>
            </a:r>
          </a:p>
          <a:p>
            <a:r>
              <a:rPr lang="zh-CN" altLang="en-US" dirty="0">
                <a:latin typeface="华文中宋" panose="02010600040101010101" pitchFamily="2" charset="-122"/>
                <a:ea typeface="华文中宋" panose="02010600040101010101" pitchFamily="2" charset="-122"/>
              </a:rPr>
              <a:t>安装：</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cd ~        </a:t>
            </a:r>
            <a:r>
              <a:rPr lang="zh-CN" altLang="en-US" dirty="0">
                <a:latin typeface="华文中宋" panose="02010600040101010101" pitchFamily="2" charset="-122"/>
                <a:ea typeface="华文中宋" panose="02010600040101010101" pitchFamily="2" charset="-122"/>
              </a:rPr>
              <a:t>进入到主目录下</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dpkg</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google-chrome-stable_current_i386.deb      </a:t>
            </a:r>
            <a:r>
              <a:rPr lang="zh-CN" altLang="en-US" dirty="0">
                <a:latin typeface="华文中宋" panose="02010600040101010101" pitchFamily="2" charset="-122"/>
                <a:ea typeface="华文中宋" panose="02010600040101010101" pitchFamily="2" charset="-122"/>
              </a:rPr>
              <a:t>安装</a:t>
            </a:r>
            <a:r>
              <a:rPr lang="en-US" altLang="zh-CN" kern="1800" dirty="0">
                <a:latin typeface="华文中宋" panose="02010600040101010101" pitchFamily="2" charset="-122"/>
                <a:ea typeface="华文中宋" panose="02010600040101010101" pitchFamily="2" charset="-122"/>
              </a:rPr>
              <a:t>Chrome</a:t>
            </a:r>
            <a:r>
              <a:rPr lang="zh-CN" altLang="en-US" kern="1800" dirty="0">
                <a:latin typeface="华文中宋" panose="02010600040101010101" pitchFamily="2" charset="-122"/>
                <a:ea typeface="华文中宋" panose="02010600040101010101" pitchFamily="2" charset="-122"/>
              </a:rPr>
              <a:t> </a:t>
            </a:r>
            <a:r>
              <a:rPr lang="en-US" altLang="zh-CN" kern="1800" dirty="0">
                <a:latin typeface="华文中宋" panose="02010600040101010101" pitchFamily="2" charset="-122"/>
                <a:ea typeface="华文中宋" panose="02010600040101010101" pitchFamily="2" charset="-122"/>
              </a:rPr>
              <a:t>for Linux</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19837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运行</a:t>
            </a:r>
            <a:r>
              <a:rPr lang="en-US" altLang="zh-CN" kern="1800" dirty="0">
                <a:latin typeface="Times New Roman"/>
                <a:ea typeface="黑体"/>
              </a:rPr>
              <a:t>Chrome</a:t>
            </a:r>
            <a:r>
              <a:rPr lang="zh-CN" altLang="en-US" kern="1800" dirty="0">
                <a:latin typeface="Times New Roman"/>
                <a:ea typeface="黑体"/>
              </a:rPr>
              <a:t> </a:t>
            </a:r>
            <a:r>
              <a:rPr lang="en-US" altLang="zh-CN" kern="1800" dirty="0">
                <a:latin typeface="Times New Roman"/>
                <a:ea typeface="黑体"/>
              </a:rPr>
              <a:t>for Linux</a:t>
            </a:r>
            <a:endParaRPr lang="zh-CN" altLang="en-US" dirty="0"/>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进入桌面，单击应用程序</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互联网</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Googlechrome</a:t>
            </a:r>
            <a:r>
              <a:rPr lang="zh-CN" altLang="en-US" dirty="0">
                <a:latin typeface="华文中宋" panose="02010600040101010101" pitchFamily="2" charset="-122"/>
                <a:ea typeface="华文中宋" panose="02010600040101010101" pitchFamily="2" charset="-122"/>
              </a:rPr>
              <a:t>，即启动和进入</a:t>
            </a:r>
            <a:r>
              <a:rPr lang="en-US" altLang="zh-CN" dirty="0">
                <a:latin typeface="华文中宋" panose="02010600040101010101" pitchFamily="2" charset="-122"/>
                <a:ea typeface="华文中宋" panose="02010600040101010101" pitchFamily="2" charset="-122"/>
              </a:rPr>
              <a:t>Chrome</a:t>
            </a:r>
            <a:r>
              <a:rPr lang="zh-CN" altLang="en-US" dirty="0">
                <a:latin typeface="华文中宋" panose="02010600040101010101" pitchFamily="2" charset="-122"/>
                <a:ea typeface="华文中宋" panose="02010600040101010101" pitchFamily="2" charset="-122"/>
              </a:rPr>
              <a:t>浏览器</a:t>
            </a:r>
          </a:p>
        </p:txBody>
      </p:sp>
    </p:spTree>
    <p:extLst>
      <p:ext uri="{BB962C8B-B14F-4D97-AF65-F5344CB8AC3E}">
        <p14:creationId xmlns:p14="http://schemas.microsoft.com/office/powerpoint/2010/main" val="1602562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卸载</a:t>
            </a:r>
            <a:r>
              <a:rPr lang="en-US" altLang="zh-CN" kern="1800" dirty="0">
                <a:latin typeface="Times New Roman"/>
                <a:ea typeface="黑体"/>
              </a:rPr>
              <a:t>Chrome</a:t>
            </a:r>
            <a:r>
              <a:rPr lang="zh-CN" altLang="en-US" kern="1800" dirty="0">
                <a:latin typeface="Times New Roman"/>
                <a:ea typeface="黑体"/>
              </a:rPr>
              <a:t> </a:t>
            </a:r>
            <a:r>
              <a:rPr lang="en-US" altLang="zh-CN" kern="1800" dirty="0">
                <a:latin typeface="Times New Roman"/>
                <a:ea typeface="黑体"/>
              </a:rPr>
              <a:t>for Linux</a:t>
            </a:r>
            <a:r>
              <a:rPr lang="zh-CN" altLang="en-US" kern="1800" dirty="0">
                <a:latin typeface="Times New Roman"/>
                <a:ea typeface="黑体"/>
              </a:rPr>
              <a:t>软件包</a:t>
            </a:r>
            <a:endParaRPr lang="zh-CN" altLang="en-US" dirty="0"/>
          </a:p>
        </p:txBody>
      </p:sp>
      <p:sp>
        <p:nvSpPr>
          <p:cNvPr id="3" name="内容占位符 2"/>
          <p:cNvSpPr>
            <a:spLocks noGrp="1"/>
          </p:cNvSpPr>
          <p:nvPr>
            <p:ph idx="1"/>
          </p:nvPr>
        </p:nvSpPr>
        <p:spPr/>
        <p:txBody>
          <a:bodyPr/>
          <a:lstStyle/>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dpkg</a:t>
            </a:r>
            <a:r>
              <a:rPr lang="en-US" altLang="zh-CN" dirty="0">
                <a:latin typeface="华文中宋" panose="02010600040101010101" pitchFamily="2" charset="-122"/>
                <a:ea typeface="华文中宋" panose="02010600040101010101" pitchFamily="2" charset="-122"/>
              </a:rPr>
              <a:t>  -l | </a:t>
            </a:r>
            <a:r>
              <a:rPr lang="en-US" altLang="zh-CN" dirty="0" err="1">
                <a:latin typeface="华文中宋" panose="02010600040101010101" pitchFamily="2" charset="-122"/>
                <a:ea typeface="华文中宋" panose="02010600040101010101" pitchFamily="2" charset="-122"/>
              </a:rPr>
              <a:t>grep</a:t>
            </a:r>
            <a:r>
              <a:rPr lang="en-US" altLang="zh-CN" dirty="0">
                <a:latin typeface="华文中宋" panose="02010600040101010101" pitchFamily="2" charset="-122"/>
                <a:ea typeface="华文中宋" panose="02010600040101010101" pitchFamily="2" charset="-122"/>
              </a:rPr>
              <a:t> chrome         </a:t>
            </a:r>
            <a:r>
              <a:rPr lang="zh-CN" altLang="en-US" dirty="0">
                <a:latin typeface="华文中宋" panose="02010600040101010101" pitchFamily="2" charset="-122"/>
                <a:ea typeface="华文中宋" panose="02010600040101010101" pitchFamily="2" charset="-122"/>
              </a:rPr>
              <a:t>找到软件包所在位置</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dpkg</a:t>
            </a:r>
            <a:r>
              <a:rPr lang="en-US" altLang="zh-CN" dirty="0">
                <a:latin typeface="华文中宋" panose="02010600040101010101" pitchFamily="2" charset="-122"/>
                <a:ea typeface="华文中宋" panose="02010600040101010101" pitchFamily="2" charset="-122"/>
              </a:rPr>
              <a:t>  -r  google-chrome-stable          </a:t>
            </a:r>
            <a:r>
              <a:rPr lang="zh-CN" altLang="en-US" dirty="0">
                <a:latin typeface="华文中宋" panose="02010600040101010101" pitchFamily="2" charset="-122"/>
                <a:ea typeface="华文中宋" panose="02010600040101010101" pitchFamily="2" charset="-122"/>
              </a:rPr>
              <a:t>卸载该软件包</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只是卸载软件包，不是卸载程序，程序已完成安装可以随时运行</a:t>
            </a:r>
          </a:p>
        </p:txBody>
      </p:sp>
    </p:spTree>
    <p:extLst>
      <p:ext uri="{BB962C8B-B14F-4D97-AF65-F5344CB8AC3E}">
        <p14:creationId xmlns:p14="http://schemas.microsoft.com/office/powerpoint/2010/main" val="1792927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399" y="982663"/>
            <a:ext cx="9853863" cy="1303337"/>
          </a:xfrm>
        </p:spPr>
        <p:txBody>
          <a:bodyPr/>
          <a:lstStyle/>
          <a:p>
            <a:r>
              <a:rPr lang="en-US" altLang="zh-CN" dirty="0">
                <a:latin typeface="华文中宋" panose="02010600040101010101" pitchFamily="2" charset="-122"/>
                <a:ea typeface="华文中宋" panose="02010600040101010101" pitchFamily="2" charset="-122"/>
              </a:rPr>
              <a:t>7.2 Linux</a:t>
            </a:r>
            <a:r>
              <a:rPr lang="zh-CN" altLang="en-US" dirty="0">
                <a:latin typeface="华文中宋" panose="02010600040101010101" pitchFamily="2" charset="-122"/>
                <a:ea typeface="华文中宋" panose="02010600040101010101" pitchFamily="2" charset="-122"/>
              </a:rPr>
              <a:t>的</a:t>
            </a:r>
            <a:r>
              <a:rPr lang="en-US" altLang="zh-CN" dirty="0">
                <a:latin typeface="华文中宋" panose="02010600040101010101" pitchFamily="2" charset="-122"/>
                <a:ea typeface="华文中宋" panose="02010600040101010101" pitchFamily="2" charset="-122"/>
              </a:rPr>
              <a:t>.deb</a:t>
            </a:r>
            <a:r>
              <a:rPr lang="zh-CN" altLang="en-US" dirty="0">
                <a:latin typeface="华文中宋" panose="02010600040101010101" pitchFamily="2" charset="-122"/>
                <a:ea typeface="华文中宋" panose="02010600040101010101" pitchFamily="2" charset="-122"/>
              </a:rPr>
              <a:t>软件包的管理：</a:t>
            </a:r>
            <a:r>
              <a:rPr lang="en-US" altLang="zh-CN" dirty="0" err="1">
                <a:latin typeface="华文中宋" panose="02010600040101010101" pitchFamily="2" charset="-122"/>
                <a:ea typeface="华文中宋" panose="02010600040101010101" pitchFamily="2" charset="-122"/>
              </a:rPr>
              <a:t>dpkg</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p:txBody>
          <a:bodyPr/>
          <a:lstStyle/>
          <a:p>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提供</a:t>
            </a:r>
            <a:r>
              <a:rPr lang="en-US" altLang="zh-CN" dirty="0" err="1">
                <a:latin typeface="华文中宋" panose="02010600040101010101" pitchFamily="2" charset="-122"/>
                <a:ea typeface="华文中宋" panose="02010600040101010101" pitchFamily="2" charset="-122"/>
              </a:rPr>
              <a:t>dpkg</a:t>
            </a:r>
            <a:r>
              <a:rPr lang="zh-CN" altLang="en-US" dirty="0">
                <a:latin typeface="华文中宋" panose="02010600040101010101" pitchFamily="2" charset="-122"/>
                <a:ea typeface="华文中宋" panose="02010600040101010101" pitchFamily="2" charset="-122"/>
              </a:rPr>
              <a:t>命令实现对安装包的管理</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i</a:t>
            </a:r>
            <a:r>
              <a:rPr lang="zh-CN" altLang="en-US" dirty="0">
                <a:latin typeface="华文中宋" panose="02010600040101010101" pitchFamily="2" charset="-122"/>
                <a:ea typeface="华文中宋" panose="02010600040101010101" pitchFamily="2" charset="-122"/>
              </a:rPr>
              <a:t>选项 实现</a:t>
            </a:r>
            <a:r>
              <a:rPr lang="en-US" altLang="zh-CN" dirty="0">
                <a:latin typeface="华文中宋" panose="02010600040101010101" pitchFamily="2" charset="-122"/>
                <a:ea typeface="华文中宋" panose="02010600040101010101" pitchFamily="2" charset="-122"/>
              </a:rPr>
              <a:t>install </a:t>
            </a:r>
            <a:r>
              <a:rPr lang="zh-CN" altLang="en-US" dirty="0">
                <a:latin typeface="华文中宋" panose="02010600040101010101" pitchFamily="2" charset="-122"/>
                <a:ea typeface="华文中宋" panose="02010600040101010101" pitchFamily="2" charset="-122"/>
              </a:rPr>
              <a:t>安装</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-l</a:t>
            </a:r>
            <a:r>
              <a:rPr lang="zh-CN" altLang="en-US" dirty="0">
                <a:latin typeface="华文中宋" panose="02010600040101010101" pitchFamily="2" charset="-122"/>
                <a:ea typeface="华文中宋" panose="02010600040101010101" pitchFamily="2" charset="-122"/>
              </a:rPr>
              <a:t>选项实现</a:t>
            </a:r>
            <a:r>
              <a:rPr lang="en-US" altLang="zh-CN" dirty="0">
                <a:latin typeface="华文中宋" panose="02010600040101010101" pitchFamily="2" charset="-122"/>
                <a:ea typeface="华文中宋" panose="02010600040101010101" pitchFamily="2" charset="-122"/>
              </a:rPr>
              <a:t>list</a:t>
            </a:r>
            <a:r>
              <a:rPr lang="zh-CN" altLang="en-US" dirty="0">
                <a:latin typeface="华文中宋" panose="02010600040101010101" pitchFamily="2" charset="-122"/>
                <a:ea typeface="华文中宋" panose="02010600040101010101" pitchFamily="2" charset="-122"/>
              </a:rPr>
              <a:t>查看</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-s</a:t>
            </a:r>
            <a:r>
              <a:rPr lang="zh-CN" altLang="en-US" dirty="0">
                <a:latin typeface="华文中宋" panose="02010600040101010101" pitchFamily="2" charset="-122"/>
                <a:ea typeface="华文中宋" panose="02010600040101010101" pitchFamily="2" charset="-122"/>
              </a:rPr>
              <a:t>选项实现</a:t>
            </a:r>
            <a:r>
              <a:rPr lang="en-US" altLang="zh-CN" dirty="0">
                <a:latin typeface="华文中宋" panose="02010600040101010101" pitchFamily="2" charset="-122"/>
                <a:ea typeface="华文中宋" panose="02010600040101010101" pitchFamily="2" charset="-122"/>
              </a:rPr>
              <a:t>search</a:t>
            </a:r>
            <a:r>
              <a:rPr lang="zh-CN" altLang="en-US" dirty="0">
                <a:latin typeface="华文中宋" panose="02010600040101010101" pitchFamily="2" charset="-122"/>
                <a:ea typeface="华文中宋" panose="02010600040101010101" pitchFamily="2" charset="-122"/>
              </a:rPr>
              <a:t>查找</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-r</a:t>
            </a:r>
            <a:r>
              <a:rPr lang="zh-CN" altLang="en-US" dirty="0">
                <a:latin typeface="华文中宋" panose="02010600040101010101" pitchFamily="2" charset="-122"/>
                <a:ea typeface="华文中宋" panose="02010600040101010101" pitchFamily="2" charset="-122"/>
              </a:rPr>
              <a:t>选项实现</a:t>
            </a:r>
            <a:r>
              <a:rPr lang="en-US" altLang="zh-CN" dirty="0">
                <a:latin typeface="华文中宋" panose="02010600040101010101" pitchFamily="2" charset="-122"/>
                <a:ea typeface="华文中宋" panose="02010600040101010101" pitchFamily="2" charset="-122"/>
              </a:rPr>
              <a:t>remove</a:t>
            </a:r>
            <a:r>
              <a:rPr lang="zh-CN" altLang="en-US" dirty="0">
                <a:latin typeface="华文中宋" panose="02010600040101010101" pitchFamily="2" charset="-122"/>
                <a:ea typeface="华文中宋" panose="02010600040101010101" pitchFamily="2" charset="-122"/>
              </a:rPr>
              <a:t>卸载</a:t>
            </a:r>
          </a:p>
        </p:txBody>
      </p:sp>
    </p:spTree>
    <p:extLst>
      <p:ext uri="{BB962C8B-B14F-4D97-AF65-F5344CB8AC3E}">
        <p14:creationId xmlns:p14="http://schemas.microsoft.com/office/powerpoint/2010/main" val="1014487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7.3  </a:t>
            </a:r>
            <a:r>
              <a:rPr lang="en-US" altLang="zh-CN" dirty="0" err="1">
                <a:latin typeface="华文中宋" panose="02010600040101010101" pitchFamily="2" charset="-122"/>
                <a:ea typeface="华文中宋" panose="02010600040101010101" pitchFamily="2" charset="-122"/>
              </a:rPr>
              <a:t>openSSH</a:t>
            </a:r>
            <a:r>
              <a:rPr lang="zh-CN" altLang="en-US" dirty="0">
                <a:latin typeface="华文中宋" panose="02010600040101010101" pitchFamily="2" charset="-122"/>
                <a:ea typeface="华文中宋" panose="02010600040101010101" pitchFamily="2" charset="-122"/>
              </a:rPr>
              <a:t>下的安装包管理 </a:t>
            </a:r>
            <a:r>
              <a:rPr lang="en-US" altLang="zh-CN" dirty="0">
                <a:latin typeface="华文中宋" panose="02010600040101010101" pitchFamily="2" charset="-122"/>
                <a:ea typeface="华文中宋" panose="02010600040101010101" pitchFamily="2" charset="-122"/>
              </a:rPr>
              <a:t>rpm</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p:txBody>
          <a:bodyPr/>
          <a:lstStyle/>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rpm –</a:t>
            </a:r>
            <a:r>
              <a:rPr lang="en-US" altLang="zh-CN" dirty="0" err="1">
                <a:latin typeface="华文中宋" panose="02010600040101010101" pitchFamily="2" charset="-122"/>
                <a:ea typeface="华文中宋" panose="02010600040101010101" pitchFamily="2" charset="-122"/>
              </a:rPr>
              <a:t>i</a:t>
            </a:r>
            <a:r>
              <a:rPr lang="en-US" altLang="zh-CN" dirty="0">
                <a:latin typeface="华文中宋" panose="02010600040101010101" pitchFamily="2" charset="-122"/>
                <a:ea typeface="华文中宋" panose="02010600040101010101" pitchFamily="2" charset="-122"/>
              </a:rPr>
              <a:t>  -v –h   </a:t>
            </a:r>
            <a:r>
              <a:rPr lang="zh-CN" altLang="en-US" dirty="0">
                <a:latin typeface="华文中宋" panose="02010600040101010101" pitchFamily="2" charset="-122"/>
                <a:ea typeface="华文中宋" panose="02010600040101010101" pitchFamily="2" charset="-122"/>
              </a:rPr>
              <a:t>安装</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rpm –u  -v –h   </a:t>
            </a:r>
            <a:r>
              <a:rPr lang="zh-CN" altLang="en-US" dirty="0">
                <a:latin typeface="华文中宋" panose="02010600040101010101" pitchFamily="2" charset="-122"/>
                <a:ea typeface="华文中宋" panose="02010600040101010101" pitchFamily="2" charset="-122"/>
              </a:rPr>
              <a:t>升级</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rpm –q  check   </a:t>
            </a:r>
            <a:r>
              <a:rPr lang="zh-CN" altLang="en-US" dirty="0">
                <a:latin typeface="华文中宋" panose="02010600040101010101" pitchFamily="2" charset="-122"/>
                <a:ea typeface="华文中宋" panose="02010600040101010101" pitchFamily="2" charset="-122"/>
              </a:rPr>
              <a:t>查看</a:t>
            </a:r>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rpm –e   </a:t>
            </a:r>
            <a:r>
              <a:rPr lang="zh-CN" altLang="en-US" dirty="0">
                <a:latin typeface="华文中宋" panose="02010600040101010101" pitchFamily="2" charset="-122"/>
                <a:ea typeface="华文中宋" panose="02010600040101010101" pitchFamily="2" charset="-122"/>
              </a:rPr>
              <a:t>卸载</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en-US" altLang="zh-CN" dirty="0">
                <a:latin typeface="华文中宋" panose="02010600040101010101" pitchFamily="2" charset="-122"/>
                <a:ea typeface="华文中宋" panose="02010600040101010101" pitchFamily="2" charset="-122"/>
              </a:rPr>
              <a:t> -v  </a:t>
            </a:r>
            <a:r>
              <a:rPr lang="zh-CN" altLang="en-US" dirty="0">
                <a:latin typeface="华文中宋" panose="02010600040101010101" pitchFamily="2" charset="-122"/>
                <a:ea typeface="华文中宋" panose="02010600040101010101" pitchFamily="2" charset="-122"/>
              </a:rPr>
              <a:t>显示命令执行过程；</a:t>
            </a:r>
            <a:r>
              <a:rPr lang="en-US" altLang="zh-CN" dirty="0">
                <a:latin typeface="华文中宋" panose="02010600040101010101" pitchFamily="2" charset="-122"/>
                <a:ea typeface="华文中宋" panose="02010600040101010101" pitchFamily="2" charset="-122"/>
              </a:rPr>
              <a:t>-h  </a:t>
            </a:r>
            <a:r>
              <a:rPr lang="zh-CN" altLang="en-US" dirty="0">
                <a:latin typeface="华文中宋" panose="02010600040101010101" pitchFamily="2" charset="-122"/>
                <a:ea typeface="华文中宋" panose="02010600040101010101" pitchFamily="2" charset="-122"/>
              </a:rPr>
              <a:t>显示命令执行时间进度</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462837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7.4  </a:t>
            </a:r>
            <a:r>
              <a:rPr lang="zh-CN" altLang="en-US" dirty="0">
                <a:latin typeface="华文中宋" panose="02010600040101010101" pitchFamily="2" charset="-122"/>
                <a:ea typeface="华文中宋" panose="02010600040101010101" pitchFamily="2" charset="-122"/>
              </a:rPr>
              <a:t>高级软件包管理工具</a:t>
            </a:r>
            <a:r>
              <a:rPr lang="en-US" altLang="zh-CN" dirty="0">
                <a:latin typeface="华文中宋" panose="02010600040101010101" pitchFamily="2" charset="-122"/>
                <a:ea typeface="华文中宋" panose="02010600040101010101" pitchFamily="2" charset="-122"/>
              </a:rPr>
              <a:t>APT</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1043354" y="2368063"/>
            <a:ext cx="10034954" cy="3903783"/>
          </a:xfrm>
        </p:spPr>
        <p:txBody>
          <a:bodyPr/>
          <a:lstStyle/>
          <a:p>
            <a:r>
              <a:rPr lang="zh-CN" altLang="en-US" dirty="0">
                <a:latin typeface="华文中宋" panose="02010600040101010101" pitchFamily="2" charset="-122"/>
                <a:ea typeface="华文中宋" panose="02010600040101010101" pitchFamily="2" charset="-122"/>
              </a:rPr>
              <a:t>如今，绝大多数</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发行版都会使用</a:t>
            </a:r>
            <a:r>
              <a:rPr lang="en-US" altLang="zh-CN" dirty="0">
                <a:latin typeface="华文中宋" panose="02010600040101010101" pitchFamily="2" charset="-122"/>
                <a:ea typeface="华文中宋" panose="02010600040101010101" pitchFamily="2" charset="-122"/>
              </a:rPr>
              <a:t>APT</a:t>
            </a:r>
            <a:r>
              <a:rPr lang="zh-CN" altLang="en-US" dirty="0">
                <a:latin typeface="华文中宋" panose="02010600040101010101" pitchFamily="2" charset="-122"/>
                <a:ea typeface="华文中宋" panose="02010600040101010101" pitchFamily="2" charset="-122"/>
              </a:rPr>
              <a:t>（</a:t>
            </a:r>
            <a:r>
              <a:rPr lang="en-US" altLang="zh-CN" dirty="0"/>
              <a:t>Advanced Packaging Tool</a:t>
            </a:r>
            <a:r>
              <a:rPr lang="zh-CN" altLang="en-US" dirty="0">
                <a:latin typeface="华文中宋" panose="02010600040101010101" pitchFamily="2" charset="-122"/>
                <a:ea typeface="华文中宋" panose="02010600040101010101" pitchFamily="2" charset="-122"/>
              </a:rPr>
              <a:t>高级软件包管理工具）来进一步简化软件包安装的过程。常见的通用版本有</a:t>
            </a:r>
            <a:r>
              <a:rPr lang="en-US" altLang="zh-CN" dirty="0">
                <a:latin typeface="华文中宋" panose="02010600040101010101" pitchFamily="2" charset="-122"/>
                <a:ea typeface="华文中宋" panose="02010600040101010101" pitchFamily="2" charset="-122"/>
              </a:rPr>
              <a:t>APT</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yum</a:t>
            </a:r>
            <a:r>
              <a:rPr lang="zh-CN" altLang="en-US" dirty="0">
                <a:latin typeface="华文中宋" panose="02010600040101010101" pitchFamily="2" charset="-122"/>
                <a:ea typeface="华文中宋" panose="02010600040101010101" pitchFamily="2" charset="-122"/>
              </a:rPr>
              <a:t>（其中</a:t>
            </a:r>
            <a:r>
              <a:rPr lang="en-US" altLang="zh-CN" dirty="0">
                <a:latin typeface="华文中宋" panose="02010600040101010101" pitchFamily="2" charset="-122"/>
                <a:ea typeface="华文中宋" panose="02010600040101010101" pitchFamily="2" charset="-122"/>
              </a:rPr>
              <a:t>yum</a:t>
            </a:r>
            <a:r>
              <a:rPr lang="zh-CN" altLang="en-US" dirty="0">
                <a:latin typeface="华文中宋" panose="02010600040101010101" pitchFamily="2" charset="-122"/>
                <a:ea typeface="华文中宋" panose="02010600040101010101" pitchFamily="2" charset="-122"/>
              </a:rPr>
              <a:t>只能用于</a:t>
            </a:r>
            <a:r>
              <a:rPr lang="en-US" altLang="zh-CN" dirty="0">
                <a:latin typeface="华文中宋" panose="02010600040101010101" pitchFamily="2" charset="-122"/>
                <a:ea typeface="华文中宋" panose="02010600040101010101" pitchFamily="2" charset="-122"/>
              </a:rPr>
              <a:t>RPM</a:t>
            </a:r>
            <a:r>
              <a:rPr lang="zh-CN" altLang="en-US" dirty="0">
                <a:latin typeface="华文中宋" panose="02010600040101010101" pitchFamily="2" charset="-122"/>
                <a:ea typeface="华文中宋" panose="02010600040101010101" pitchFamily="2" charset="-122"/>
              </a:rPr>
              <a:t>），它们都是免费的。一些主要的</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发行商也会开发用于自己发行版的高级包管理工具，如</a:t>
            </a:r>
            <a:r>
              <a:rPr lang="en-US" altLang="zh-CN" dirty="0">
                <a:latin typeface="华文中宋" panose="02010600040101010101" pitchFamily="2" charset="-122"/>
                <a:ea typeface="华文中宋" panose="02010600040101010101" pitchFamily="2" charset="-122"/>
              </a:rPr>
              <a:t>Red Hat</a:t>
            </a:r>
            <a:r>
              <a:rPr lang="zh-CN" altLang="en-US" dirty="0">
                <a:latin typeface="华文中宋" panose="02010600040101010101" pitchFamily="2" charset="-122"/>
                <a:ea typeface="华文中宋" panose="02010600040101010101" pitchFamily="2" charset="-122"/>
              </a:rPr>
              <a:t>的</a:t>
            </a:r>
            <a:r>
              <a:rPr lang="en-US" altLang="zh-CN" dirty="0">
                <a:latin typeface="华文中宋" panose="02010600040101010101" pitchFamily="2" charset="-122"/>
                <a:ea typeface="华文中宋" panose="02010600040101010101" pitchFamily="2" charset="-122"/>
              </a:rPr>
              <a:t>Red Hat Network</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SUSE</a:t>
            </a:r>
            <a:r>
              <a:rPr lang="zh-CN" altLang="en-US" dirty="0">
                <a:latin typeface="华文中宋" panose="02010600040101010101" pitchFamily="2" charset="-122"/>
                <a:ea typeface="华文中宋" panose="02010600040101010101" pitchFamily="2" charset="-122"/>
              </a:rPr>
              <a:t>的</a:t>
            </a:r>
            <a:r>
              <a:rPr lang="en-US" altLang="zh-CN" dirty="0" err="1">
                <a:latin typeface="华文中宋" panose="02010600040101010101" pitchFamily="2" charset="-122"/>
                <a:ea typeface="华文中宋" panose="02010600040101010101" pitchFamily="2" charset="-122"/>
              </a:rPr>
              <a:t>ZENworks</a:t>
            </a:r>
            <a:r>
              <a:rPr lang="zh-CN" altLang="en-US" dirty="0">
                <a:latin typeface="华文中宋" panose="02010600040101010101" pitchFamily="2" charset="-122"/>
                <a:ea typeface="华文中宋" panose="02010600040101010101" pitchFamily="2" charset="-122"/>
              </a:rPr>
              <a:t>。这些工具常常伴随着付费支持。高级软件包管理系统基于这样几个理念和目标：</a:t>
            </a: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）简化定位和下载软件包的过程；</a:t>
            </a: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）自动进行系统更新和升级；</a:t>
            </a:r>
          </a:p>
          <a:p>
            <a:pPr lvl="0"/>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3</a:t>
            </a:r>
            <a:r>
              <a:rPr lang="zh-CN" altLang="en-US" dirty="0">
                <a:latin typeface="华文中宋" panose="02010600040101010101" pitchFamily="2" charset="-122"/>
                <a:ea typeface="华文中宋" panose="02010600040101010101" pitchFamily="2" charset="-122"/>
              </a:rPr>
              <a:t>）方便管理软件包间的依赖关系。</a:t>
            </a:r>
          </a:p>
        </p:txBody>
      </p:sp>
    </p:spTree>
    <p:extLst>
      <p:ext uri="{BB962C8B-B14F-4D97-AF65-F5344CB8AC3E}">
        <p14:creationId xmlns:p14="http://schemas.microsoft.com/office/powerpoint/2010/main" val="3647792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APT</a:t>
            </a:r>
            <a:r>
              <a:rPr lang="zh-CN" altLang="en-US" kern="1800" dirty="0">
                <a:latin typeface="Times New Roman"/>
                <a:ea typeface="黑体"/>
              </a:rPr>
              <a:t>简介</a:t>
            </a:r>
            <a:endParaRPr lang="zh-CN" altLang="en-US" dirty="0"/>
          </a:p>
        </p:txBody>
      </p:sp>
      <p:sp>
        <p:nvSpPr>
          <p:cNvPr id="3" name="内容占位符 2"/>
          <p:cNvSpPr>
            <a:spLocks noGrp="1"/>
          </p:cNvSpPr>
          <p:nvPr>
            <p:ph idx="1"/>
          </p:nvPr>
        </p:nvSpPr>
        <p:spPr>
          <a:xfrm>
            <a:off x="834189" y="2454443"/>
            <a:ext cx="10475495" cy="3753852"/>
          </a:xfrm>
        </p:spPr>
        <p:txBody>
          <a:bodyPr/>
          <a:lstStyle/>
          <a:p>
            <a:r>
              <a:rPr lang="en-US" altLang="zh-CN" sz="2000" dirty="0">
                <a:latin typeface="华文中宋" panose="02010600040101010101" pitchFamily="2" charset="-122"/>
                <a:ea typeface="华文中宋" panose="02010600040101010101" pitchFamily="2" charset="-122"/>
              </a:rPr>
              <a:t>APT</a:t>
            </a:r>
            <a:r>
              <a:rPr lang="zh-CN" altLang="en-US" sz="2000" dirty="0">
                <a:latin typeface="华文中宋" panose="02010600040101010101" pitchFamily="2" charset="-122"/>
                <a:ea typeface="华文中宋" panose="02010600040101010101" pitchFamily="2" charset="-122"/>
              </a:rPr>
              <a:t>是一个客户</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服务器系统。在服务器上先复制所有</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包（</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是</a:t>
            </a:r>
            <a:r>
              <a:rPr lang="en-US" altLang="zh-CN" sz="2000" dirty="0" err="1">
                <a:latin typeface="华文中宋" panose="02010600040101010101" pitchFamily="2" charset="-122"/>
                <a:ea typeface="华文中宋" panose="02010600040101010101" pitchFamily="2" charset="-122"/>
              </a:rPr>
              <a:t>Debian</a:t>
            </a:r>
            <a:r>
              <a:rPr lang="zh-CN" altLang="en-US" sz="2000" dirty="0">
                <a:latin typeface="华文中宋" panose="02010600040101010101" pitchFamily="2" charset="-122"/>
                <a:ea typeface="华文中宋" panose="02010600040101010101" pitchFamily="2" charset="-122"/>
              </a:rPr>
              <a:t>软件包格式的文件扩展名），然后用</a:t>
            </a:r>
            <a:r>
              <a:rPr lang="en-US" altLang="zh-CN" sz="2000" dirty="0">
                <a:latin typeface="华文中宋" panose="02010600040101010101" pitchFamily="2" charset="-122"/>
                <a:ea typeface="华文中宋" panose="02010600040101010101" pitchFamily="2" charset="-122"/>
              </a:rPr>
              <a:t>APT</a:t>
            </a:r>
            <a:r>
              <a:rPr lang="zh-CN" altLang="en-US" sz="2000" dirty="0">
                <a:latin typeface="华文中宋" panose="02010600040101010101" pitchFamily="2" charset="-122"/>
                <a:ea typeface="华文中宋" panose="02010600040101010101" pitchFamily="2" charset="-122"/>
              </a:rPr>
              <a:t>的分析工具（</a:t>
            </a:r>
            <a:r>
              <a:rPr lang="en-US" altLang="zh-CN" sz="2000" dirty="0" err="1">
                <a:latin typeface="华文中宋" panose="02010600040101010101" pitchFamily="2" charset="-122"/>
                <a:ea typeface="华文中宋" panose="02010600040101010101" pitchFamily="2" charset="-122"/>
              </a:rPr>
              <a:t>genbasedir</a:t>
            </a:r>
            <a:r>
              <a:rPr lang="zh-CN" altLang="en-US" sz="2000" dirty="0">
                <a:latin typeface="华文中宋" panose="02010600040101010101" pitchFamily="2" charset="-122"/>
                <a:ea typeface="华文中宋" panose="02010600040101010101" pitchFamily="2" charset="-122"/>
              </a:rPr>
              <a:t>）根据每个</a:t>
            </a:r>
            <a:r>
              <a:rPr lang="en-US" altLang="zh-CN" sz="2000" dirty="0">
                <a:latin typeface="华文中宋" panose="02010600040101010101" pitchFamily="2" charset="-122"/>
                <a:ea typeface="华文中宋" panose="02010600040101010101" pitchFamily="2" charset="-122"/>
              </a:rPr>
              <a:t>DEB </a:t>
            </a:r>
            <a:r>
              <a:rPr lang="zh-CN" altLang="en-US" sz="2000" dirty="0">
                <a:latin typeface="华文中宋" panose="02010600040101010101" pitchFamily="2" charset="-122"/>
                <a:ea typeface="华文中宋" panose="02010600040101010101" pitchFamily="2" charset="-122"/>
              </a:rPr>
              <a:t>包的包头（</a:t>
            </a:r>
            <a:r>
              <a:rPr lang="en-US" altLang="zh-CN" sz="2000" dirty="0">
                <a:latin typeface="华文中宋" panose="02010600040101010101" pitchFamily="2" charset="-122"/>
                <a:ea typeface="华文中宋" panose="02010600040101010101" pitchFamily="2" charset="-122"/>
              </a:rPr>
              <a:t>Header</a:t>
            </a:r>
            <a:r>
              <a:rPr lang="zh-CN" altLang="en-US" sz="2000" dirty="0">
                <a:latin typeface="华文中宋" panose="02010600040101010101" pitchFamily="2" charset="-122"/>
                <a:ea typeface="华文中宋" panose="02010600040101010101" pitchFamily="2" charset="-122"/>
              </a:rPr>
              <a:t>）信息对所有的</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包进行分析，并将该分析结果记录在一个文件中，这个文件称为</a:t>
            </a:r>
            <a:r>
              <a:rPr lang="en-US" altLang="zh-CN" sz="2000" dirty="0">
                <a:latin typeface="华文中宋" panose="02010600040101010101" pitchFamily="2" charset="-122"/>
                <a:ea typeface="华文中宋" panose="02010600040101010101" pitchFamily="2" charset="-122"/>
              </a:rPr>
              <a:t>DEB </a:t>
            </a:r>
            <a:r>
              <a:rPr lang="zh-CN" altLang="en-US" sz="2000" dirty="0">
                <a:latin typeface="华文中宋" panose="02010600040101010101" pitchFamily="2" charset="-122"/>
                <a:ea typeface="华文中宋" panose="02010600040101010101" pitchFamily="2" charset="-122"/>
              </a:rPr>
              <a:t>索引清单，</a:t>
            </a:r>
            <a:r>
              <a:rPr lang="en-US" altLang="zh-CN" sz="2000" dirty="0">
                <a:latin typeface="华文中宋" panose="02010600040101010101" pitchFamily="2" charset="-122"/>
                <a:ea typeface="华文中宋" panose="02010600040101010101" pitchFamily="2" charset="-122"/>
              </a:rPr>
              <a:t>APT</a:t>
            </a:r>
            <a:r>
              <a:rPr lang="zh-CN" altLang="en-US" sz="2000" dirty="0">
                <a:latin typeface="华文中宋" panose="02010600040101010101" pitchFamily="2" charset="-122"/>
                <a:ea typeface="华文中宋" panose="02010600040101010101" pitchFamily="2" charset="-122"/>
              </a:rPr>
              <a:t>服务器的</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索引清单置于</a:t>
            </a:r>
            <a:r>
              <a:rPr lang="en-US" altLang="zh-CN" sz="2000" dirty="0">
                <a:latin typeface="华文中宋" panose="02010600040101010101" pitchFamily="2" charset="-122"/>
                <a:ea typeface="华文中宋" panose="02010600040101010101" pitchFamily="2" charset="-122"/>
              </a:rPr>
              <a:t>base</a:t>
            </a:r>
            <a:r>
              <a:rPr lang="zh-CN" altLang="en-US" sz="2000" dirty="0">
                <a:latin typeface="华文中宋" panose="02010600040101010101" pitchFamily="2" charset="-122"/>
                <a:ea typeface="华文中宋" panose="02010600040101010101" pitchFamily="2" charset="-122"/>
              </a:rPr>
              <a:t>文件夹内。一旦</a:t>
            </a:r>
            <a:r>
              <a:rPr lang="en-US" altLang="zh-CN" sz="2000" dirty="0">
                <a:latin typeface="华文中宋" panose="02010600040101010101" pitchFamily="2" charset="-122"/>
                <a:ea typeface="华文中宋" panose="02010600040101010101" pitchFamily="2" charset="-122"/>
              </a:rPr>
              <a:t>APT </a:t>
            </a:r>
            <a:r>
              <a:rPr lang="zh-CN" altLang="en-US" sz="2000" dirty="0">
                <a:latin typeface="华文中宋" panose="02010600040101010101" pitchFamily="2" charset="-122"/>
                <a:ea typeface="华文中宋" panose="02010600040101010101" pitchFamily="2" charset="-122"/>
              </a:rPr>
              <a:t>服务器内的</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有所变动，一定要使用</a:t>
            </a:r>
            <a:r>
              <a:rPr lang="en-US" altLang="zh-CN" sz="2000" dirty="0" err="1">
                <a:latin typeface="华文中宋" panose="02010600040101010101" pitchFamily="2" charset="-122"/>
                <a:ea typeface="华文中宋" panose="02010600040101010101" pitchFamily="2" charset="-122"/>
              </a:rPr>
              <a:t>genbasedir</a:t>
            </a:r>
            <a:r>
              <a:rPr lang="zh-CN" altLang="en-US" sz="2000" dirty="0">
                <a:latin typeface="华文中宋" panose="02010600040101010101" pitchFamily="2" charset="-122"/>
                <a:ea typeface="华文中宋" panose="02010600040101010101" pitchFamily="2" charset="-122"/>
              </a:rPr>
              <a:t>产生新的</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索引清单。客户端在进行安装或升级时先要查询</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索引清单，从而可以获知所有具有依赖关系的软件包，并一同下载到客户端以便安装。</a:t>
            </a:r>
          </a:p>
          <a:p>
            <a:r>
              <a:rPr lang="zh-CN" altLang="en-US" sz="2000" dirty="0">
                <a:latin typeface="华文中宋" panose="02010600040101010101" pitchFamily="2" charset="-122"/>
                <a:ea typeface="华文中宋" panose="02010600040101010101" pitchFamily="2" charset="-122"/>
              </a:rPr>
              <a:t>当客户端需要安装、升级或删除某个软件包时，客户端计算机取得</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索引清单压缩文件后，会将其解压置放于</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var</a:t>
            </a:r>
            <a:r>
              <a:rPr lang="en-US" altLang="zh-CN" sz="2000" dirty="0">
                <a:latin typeface="华文中宋" panose="02010600040101010101" pitchFamily="2" charset="-122"/>
                <a:ea typeface="华文中宋" panose="02010600040101010101" pitchFamily="2" charset="-122"/>
              </a:rPr>
              <a:t>/state/apt/lists/</a:t>
            </a:r>
            <a:r>
              <a:rPr lang="zh-CN" altLang="en-US" sz="2000" dirty="0">
                <a:latin typeface="华文中宋" panose="02010600040101010101" pitchFamily="2" charset="-122"/>
                <a:ea typeface="华文中宋" panose="02010600040101010101" pitchFamily="2" charset="-122"/>
              </a:rPr>
              <a:t>，而客户端使用</a:t>
            </a:r>
            <a:r>
              <a:rPr lang="en-US" altLang="zh-CN" sz="2000" dirty="0">
                <a:latin typeface="华文中宋" panose="02010600040101010101" pitchFamily="2" charset="-122"/>
                <a:ea typeface="华文中宋" panose="02010600040101010101" pitchFamily="2" charset="-122"/>
              </a:rPr>
              <a:t>apt-get</a:t>
            </a:r>
            <a:r>
              <a:rPr lang="zh-CN" altLang="en-US" sz="2000" dirty="0">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install</a:t>
            </a:r>
            <a:r>
              <a:rPr lang="zh-CN" altLang="en-US" sz="2000" dirty="0">
                <a:latin typeface="华文中宋" panose="02010600040101010101" pitchFamily="2" charset="-122"/>
                <a:ea typeface="华文中宋" panose="02010600040101010101" pitchFamily="2" charset="-122"/>
              </a:rPr>
              <a:t>或</a:t>
            </a:r>
            <a:r>
              <a:rPr lang="en-US" altLang="zh-CN" sz="2000" dirty="0">
                <a:latin typeface="华文中宋" panose="02010600040101010101" pitchFamily="2" charset="-122"/>
                <a:ea typeface="华文中宋" panose="02010600040101010101" pitchFamily="2" charset="-122"/>
              </a:rPr>
              <a:t>apt-get upgrade</a:t>
            </a:r>
            <a:r>
              <a:rPr lang="zh-CN" altLang="en-US" sz="2000" dirty="0">
                <a:latin typeface="华文中宋" panose="02010600040101010101" pitchFamily="2" charset="-122"/>
                <a:ea typeface="华文中宋" panose="02010600040101010101" pitchFamily="2" charset="-122"/>
              </a:rPr>
              <a:t>命令的时候，就会将这个文件夹内的数据和客户端计算机内的</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数据库比对，知道哪些</a:t>
            </a:r>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已安装、未安装或是可以升级的。</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44201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a:t>
            </a:r>
            <a:r>
              <a:rPr lang="en-US" altLang="zh-CN" dirty="0"/>
              <a:t>shell</a:t>
            </a:r>
            <a:r>
              <a:rPr lang="zh-CN" altLang="en-US" dirty="0"/>
              <a:t>命令</a:t>
            </a:r>
          </a:p>
        </p:txBody>
      </p:sp>
      <p:sp>
        <p:nvSpPr>
          <p:cNvPr id="3" name="内容占位符 2"/>
          <p:cNvSpPr>
            <a:spLocks noGrp="1"/>
          </p:cNvSpPr>
          <p:nvPr>
            <p:ph idx="1"/>
          </p:nvPr>
        </p:nvSpPr>
        <p:spPr>
          <a:xfrm>
            <a:off x="1295400" y="2438400"/>
            <a:ext cx="9867900" cy="3866147"/>
          </a:xfrm>
        </p:spPr>
        <p:txBody>
          <a:bodyPr/>
          <a:lstStyle/>
          <a:p>
            <a:r>
              <a:rPr lang="en-US" altLang="zh-CN" dirty="0" err="1"/>
              <a:t>grep</a:t>
            </a:r>
            <a:r>
              <a:rPr lang="zh-CN" altLang="en-US" dirty="0"/>
              <a:t>命令：</a:t>
            </a:r>
            <a:r>
              <a:rPr lang="zh-CN" altLang="en-US" kern="1800" dirty="0">
                <a:latin typeface="Times New Roman"/>
                <a:ea typeface="黑体"/>
              </a:rPr>
              <a:t>查找文件内容（在指定文件中，查找指定内容</a:t>
            </a:r>
            <a:r>
              <a:rPr lang="en-US" altLang="zh-CN" kern="1800" dirty="0">
                <a:latin typeface="Times New Roman"/>
                <a:ea typeface="黑体"/>
              </a:rPr>
              <a:t>)</a:t>
            </a:r>
            <a:endParaRPr lang="en-US" altLang="zh-CN" dirty="0"/>
          </a:p>
          <a:p>
            <a:r>
              <a:rPr lang="zh-CN" altLang="en-US" dirty="0"/>
              <a:t>   </a:t>
            </a:r>
            <a:r>
              <a:rPr lang="en-US" altLang="zh-CN" dirty="0"/>
              <a:t>find </a:t>
            </a:r>
            <a:r>
              <a:rPr lang="zh-CN" altLang="en-US" dirty="0"/>
              <a:t>命令：</a:t>
            </a:r>
            <a:r>
              <a:rPr lang="zh-CN" altLang="en-US" kern="1800" dirty="0">
                <a:latin typeface="Times New Roman"/>
                <a:ea typeface="黑体"/>
              </a:rPr>
              <a:t>我的东西在哪</a:t>
            </a:r>
            <a:r>
              <a:rPr lang="zh-CN" altLang="en-US" sz="2000" kern="1800" dirty="0">
                <a:latin typeface="Times New Roman"/>
                <a:ea typeface="黑体"/>
              </a:rPr>
              <a:t>（在当前目录下，给出指定文件的绝对路径）</a:t>
            </a:r>
            <a:endParaRPr lang="en-US" altLang="zh-CN" sz="2000" dirty="0"/>
          </a:p>
          <a:p>
            <a:r>
              <a:rPr lang="en-US" altLang="zh-CN" dirty="0"/>
              <a:t>   locate</a:t>
            </a:r>
            <a:r>
              <a:rPr lang="zh-CN" altLang="en-US" dirty="0"/>
              <a:t>命令：</a:t>
            </a:r>
            <a:r>
              <a:rPr lang="zh-CN" altLang="en-US" kern="1800" dirty="0">
                <a:latin typeface="Times New Roman"/>
                <a:ea typeface="黑体"/>
              </a:rPr>
              <a:t>快速地定位文件</a:t>
            </a:r>
            <a:r>
              <a:rPr lang="zh-CN" altLang="en-US" sz="2000" kern="1800" dirty="0">
                <a:latin typeface="Times New Roman"/>
                <a:ea typeface="黑体"/>
              </a:rPr>
              <a:t>（通过查找索引文件给出指定文件的绝对路径）</a:t>
            </a:r>
            <a:endParaRPr lang="en-US" altLang="zh-CN" sz="2000" dirty="0"/>
          </a:p>
          <a:p>
            <a:r>
              <a:rPr lang="en-US" altLang="zh-CN" dirty="0" err="1"/>
              <a:t>Whereis</a:t>
            </a:r>
            <a:r>
              <a:rPr lang="zh-CN" altLang="en-US" dirty="0"/>
              <a:t>命令：</a:t>
            </a:r>
            <a:r>
              <a:rPr lang="zh-CN" altLang="en-US" kern="1800" dirty="0">
                <a:latin typeface="Times New Roman"/>
                <a:ea typeface="黑体"/>
              </a:rPr>
              <a:t>查找特定程序</a:t>
            </a:r>
            <a:r>
              <a:rPr lang="zh-CN" altLang="en-US" sz="2000" kern="1800" dirty="0">
                <a:latin typeface="Times New Roman"/>
                <a:ea typeface="黑体"/>
              </a:rPr>
              <a:t>（查找可执行程序，通常是</a:t>
            </a:r>
            <a:r>
              <a:rPr lang="en-US" altLang="zh-CN" sz="2000" kern="1800" dirty="0">
                <a:latin typeface="Times New Roman"/>
                <a:ea typeface="黑体"/>
              </a:rPr>
              <a:t>shell</a:t>
            </a:r>
            <a:r>
              <a:rPr lang="zh-CN" altLang="en-US" sz="2000" kern="1800" dirty="0">
                <a:latin typeface="Times New Roman"/>
                <a:ea typeface="黑体"/>
              </a:rPr>
              <a:t>命令程序）</a:t>
            </a:r>
            <a:endParaRPr lang="en-US" altLang="zh-CN" sz="2000" dirty="0"/>
          </a:p>
          <a:p>
            <a:r>
              <a:rPr lang="en-US" altLang="zh-CN" dirty="0"/>
              <a:t>1.who</a:t>
            </a:r>
            <a:r>
              <a:rPr lang="zh-CN" altLang="en-US" dirty="0"/>
              <a:t>；</a:t>
            </a:r>
            <a:r>
              <a:rPr lang="en-US" altLang="zh-CN" dirty="0"/>
              <a:t>2.whoami</a:t>
            </a:r>
            <a:r>
              <a:rPr lang="zh-CN" altLang="en-US" dirty="0"/>
              <a:t>；</a:t>
            </a:r>
            <a:r>
              <a:rPr lang="en-US" altLang="zh-CN" dirty="0"/>
              <a:t>3.uname</a:t>
            </a:r>
            <a:r>
              <a:rPr lang="zh-CN" altLang="en-US" dirty="0"/>
              <a:t>：</a:t>
            </a:r>
            <a:r>
              <a:rPr lang="zh-CN" altLang="en-US" kern="1800" dirty="0">
                <a:latin typeface="Times New Roman"/>
                <a:ea typeface="黑体"/>
              </a:rPr>
              <a:t>用户及版本信息查看</a:t>
            </a:r>
            <a:endParaRPr lang="zh-CN" altLang="en-US" dirty="0"/>
          </a:p>
          <a:p>
            <a:r>
              <a:rPr lang="en-US" altLang="zh-CN" dirty="0"/>
              <a:t>man</a:t>
            </a:r>
            <a:r>
              <a:rPr lang="zh-CN" altLang="en-US" dirty="0"/>
              <a:t>命令：</a:t>
            </a:r>
            <a:r>
              <a:rPr lang="zh-CN" altLang="en-US" kern="1800" dirty="0">
                <a:latin typeface="Times New Roman"/>
                <a:ea typeface="黑体"/>
              </a:rPr>
              <a:t>寻求帮助</a:t>
            </a:r>
            <a:endParaRPr lang="en-US" altLang="zh-CN" dirty="0"/>
          </a:p>
          <a:p>
            <a:r>
              <a:rPr lang="en-US" altLang="zh-CN" dirty="0"/>
              <a:t>    1.whatis</a:t>
            </a:r>
            <a:r>
              <a:rPr lang="zh-CN" altLang="en-US" dirty="0"/>
              <a:t>命令；</a:t>
            </a:r>
            <a:r>
              <a:rPr lang="en-US" altLang="zh-CN" dirty="0"/>
              <a:t>2.apropos</a:t>
            </a:r>
            <a:r>
              <a:rPr lang="zh-CN" altLang="en-US" dirty="0"/>
              <a:t>命令：</a:t>
            </a:r>
            <a:r>
              <a:rPr lang="zh-CN" altLang="en-US" kern="1800" dirty="0">
                <a:latin typeface="Times New Roman"/>
                <a:ea typeface="黑体"/>
              </a:rPr>
              <a:t>获取命令简介</a:t>
            </a:r>
            <a:endParaRPr lang="zh-CN" altLang="en-US" dirty="0"/>
          </a:p>
          <a:p>
            <a:endParaRPr lang="zh-CN" altLang="en-US" dirty="0"/>
          </a:p>
          <a:p>
            <a:endParaRPr lang="zh-CN" altLang="en-US" dirty="0"/>
          </a:p>
        </p:txBody>
      </p:sp>
    </p:spTree>
    <p:extLst>
      <p:ext uri="{BB962C8B-B14F-4D97-AF65-F5344CB8AC3E}">
        <p14:creationId xmlns:p14="http://schemas.microsoft.com/office/powerpoint/2010/main" val="4160900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 </a:t>
            </a:r>
            <a:r>
              <a:rPr lang="zh-CN" altLang="en-US" kern="1800" dirty="0">
                <a:latin typeface="Times New Roman"/>
                <a:ea typeface="黑体"/>
              </a:rPr>
              <a:t>安装和卸载软件包命令 </a:t>
            </a:r>
            <a:r>
              <a:rPr lang="en-US" altLang="zh-CN" kern="1800" dirty="0">
                <a:latin typeface="Times New Roman"/>
                <a:ea typeface="黑体"/>
              </a:rPr>
              <a:t>apt-get</a:t>
            </a:r>
            <a:endParaRPr lang="zh-CN" altLang="en-US" dirty="0"/>
          </a:p>
        </p:txBody>
      </p:sp>
      <p:sp>
        <p:nvSpPr>
          <p:cNvPr id="3" name="内容占位符 2"/>
          <p:cNvSpPr>
            <a:spLocks noGrp="1"/>
          </p:cNvSpPr>
          <p:nvPr>
            <p:ph idx="1"/>
          </p:nvPr>
        </p:nvSpPr>
        <p:spPr>
          <a:xfrm>
            <a:off x="802105" y="2422359"/>
            <a:ext cx="10571748" cy="3882188"/>
          </a:xfrm>
        </p:spPr>
        <p:txBody>
          <a:bodyPr/>
          <a:lstStyle/>
          <a:p>
            <a:r>
              <a:rPr lang="en-US" altLang="zh-CN" sz="2000" dirty="0">
                <a:latin typeface="华文中宋" panose="02010600040101010101" pitchFamily="2" charset="-122"/>
                <a:ea typeface="华文中宋" panose="02010600040101010101" pitchFamily="2" charset="-122"/>
              </a:rPr>
              <a:t>apt-get update   </a:t>
            </a:r>
            <a:r>
              <a:rPr lang="zh-CN" altLang="en-US" sz="2000" dirty="0">
                <a:latin typeface="华文中宋" panose="02010600040101010101" pitchFamily="2" charset="-122"/>
                <a:ea typeface="华文中宋" panose="02010600040101010101" pitchFamily="2" charset="-122"/>
              </a:rPr>
              <a:t>在修改</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/apt/</a:t>
            </a:r>
            <a:r>
              <a:rPr lang="en-US" altLang="zh-CN" sz="2000" dirty="0" err="1">
                <a:latin typeface="华文中宋" panose="02010600040101010101" pitchFamily="2" charset="-122"/>
                <a:ea typeface="华文中宋" panose="02010600040101010101" pitchFamily="2" charset="-122"/>
              </a:rPr>
              <a:t>sources.list</a:t>
            </a:r>
            <a:r>
              <a:rPr lang="zh-CN" altLang="en-US" sz="2000" dirty="0">
                <a:latin typeface="华文中宋" panose="02010600040101010101" pitchFamily="2" charset="-122"/>
                <a:ea typeface="华文中宋" panose="02010600040101010101" pitchFamily="2" charset="-122"/>
              </a:rPr>
              <a:t>或</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/apt/preferences</a:t>
            </a:r>
            <a:r>
              <a:rPr lang="zh-CN" altLang="en-US" sz="2000" dirty="0">
                <a:latin typeface="华文中宋" panose="02010600040101010101" pitchFamily="2" charset="-122"/>
                <a:ea typeface="华文中宋" panose="02010600040101010101" pitchFamily="2" charset="-122"/>
              </a:rPr>
              <a:t>之后运行该命令。需要定期运行这一命令以确保您的软件包列表是最新的。</a:t>
            </a:r>
          </a:p>
          <a:p>
            <a:r>
              <a:rPr lang="en-US" altLang="zh-CN" sz="2000" dirty="0">
                <a:latin typeface="华文中宋" panose="02010600040101010101" pitchFamily="2" charset="-122"/>
                <a:ea typeface="华文中宋" panose="02010600040101010101" pitchFamily="2" charset="-122"/>
              </a:rPr>
              <a:t>apt-get install </a:t>
            </a:r>
            <a:r>
              <a:rPr lang="en-US" altLang="zh-CN" sz="2000" dirty="0" err="1">
                <a:latin typeface="华文中宋" panose="02010600040101010101" pitchFamily="2" charset="-122"/>
                <a:ea typeface="华文中宋" panose="02010600040101010101" pitchFamily="2" charset="-122"/>
              </a:rPr>
              <a:t>packagename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安装一个新软件包（与下文的</a:t>
            </a:r>
            <a:r>
              <a:rPr lang="en-US" altLang="zh-CN" sz="2000" dirty="0">
                <a:latin typeface="华文中宋" panose="02010600040101010101" pitchFamily="2" charset="-122"/>
                <a:ea typeface="华文中宋" panose="02010600040101010101" pitchFamily="2" charset="-122"/>
              </a:rPr>
              <a:t>aptitude</a:t>
            </a:r>
            <a:r>
              <a:rPr lang="zh-CN" altLang="en-US" sz="2000" dirty="0">
                <a:latin typeface="华文中宋" panose="02010600040101010101" pitchFamily="2" charset="-122"/>
                <a:ea typeface="华文中宋" panose="02010600040101010101" pitchFamily="2" charset="-122"/>
              </a:rPr>
              <a:t>功能类似）</a:t>
            </a:r>
          </a:p>
          <a:p>
            <a:r>
              <a:rPr lang="en-US" altLang="zh-CN" sz="2000" dirty="0">
                <a:latin typeface="华文中宋" panose="02010600040101010101" pitchFamily="2" charset="-122"/>
                <a:ea typeface="华文中宋" panose="02010600040101010101" pitchFamily="2" charset="-122"/>
              </a:rPr>
              <a:t>apt-get remove </a:t>
            </a:r>
            <a:r>
              <a:rPr lang="en-US" altLang="zh-CN" sz="2000" dirty="0" err="1">
                <a:latin typeface="华文中宋" panose="02010600040101010101" pitchFamily="2" charset="-122"/>
                <a:ea typeface="华文中宋" panose="02010600040101010101" pitchFamily="2" charset="-122"/>
              </a:rPr>
              <a:t>packagename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卸载一个已安装的软件包（保留配置文档）</a:t>
            </a:r>
          </a:p>
          <a:p>
            <a:r>
              <a:rPr lang="en-US" altLang="zh-CN" sz="2000" dirty="0">
                <a:latin typeface="华文中宋" panose="02010600040101010101" pitchFamily="2" charset="-122"/>
                <a:ea typeface="华文中宋" panose="02010600040101010101" pitchFamily="2" charset="-122"/>
              </a:rPr>
              <a:t>apt-get remove --purge </a:t>
            </a:r>
            <a:r>
              <a:rPr lang="en-US" altLang="zh-CN" sz="2000" dirty="0" err="1">
                <a:latin typeface="华文中宋" panose="02010600040101010101" pitchFamily="2" charset="-122"/>
                <a:ea typeface="华文中宋" panose="02010600040101010101" pitchFamily="2" charset="-122"/>
              </a:rPr>
              <a:t>packagename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卸载一个已安装的软件包（删除配置文档），注意“</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符号必不可少</a:t>
            </a:r>
          </a:p>
          <a:p>
            <a:r>
              <a:rPr lang="en-US" altLang="zh-CN" sz="2000" dirty="0">
                <a:latin typeface="华文中宋" panose="02010600040101010101" pitchFamily="2" charset="-122"/>
                <a:ea typeface="华文中宋" panose="02010600040101010101" pitchFamily="2" charset="-122"/>
              </a:rPr>
              <a:t>apt-get </a:t>
            </a:r>
            <a:r>
              <a:rPr lang="en-US" altLang="zh-CN" sz="2000" dirty="0" err="1">
                <a:latin typeface="华文中宋" panose="02010600040101010101" pitchFamily="2" charset="-122"/>
                <a:ea typeface="华文中宋" panose="02010600040101010101" pitchFamily="2" charset="-122"/>
              </a:rPr>
              <a:t>autoremove</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packagename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删除包及其依赖的软件包</a:t>
            </a:r>
          </a:p>
          <a:p>
            <a:r>
              <a:rPr lang="en-US" altLang="zh-CN" sz="2000" dirty="0">
                <a:latin typeface="华文中宋" panose="02010600040101010101" pitchFamily="2" charset="-122"/>
                <a:ea typeface="华文中宋" panose="02010600040101010101" pitchFamily="2" charset="-122"/>
              </a:rPr>
              <a:t>apt-get </a:t>
            </a:r>
            <a:r>
              <a:rPr lang="en-US" altLang="zh-CN" sz="2000" dirty="0" err="1">
                <a:latin typeface="华文中宋" panose="02010600040101010101" pitchFamily="2" charset="-122"/>
                <a:ea typeface="华文中宋" panose="02010600040101010101" pitchFamily="2" charset="-122"/>
              </a:rPr>
              <a:t>autoremove</a:t>
            </a:r>
            <a:r>
              <a:rPr lang="en-US" altLang="zh-CN" sz="2000" dirty="0">
                <a:latin typeface="华文中宋" panose="02010600040101010101" pitchFamily="2" charset="-122"/>
                <a:ea typeface="华文中宋" panose="02010600040101010101" pitchFamily="2" charset="-122"/>
              </a:rPr>
              <a:t> --purge </a:t>
            </a:r>
            <a:r>
              <a:rPr lang="en-US" altLang="zh-CN" sz="2000" dirty="0" err="1">
                <a:latin typeface="华文中宋" panose="02010600040101010101" pitchFamily="2" charset="-122"/>
                <a:ea typeface="华文中宋" panose="02010600040101010101" pitchFamily="2" charset="-122"/>
              </a:rPr>
              <a:t>packagname</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删除包及其依赖的软件包</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配置文件，比上面的要删除的彻底一点</a:t>
            </a:r>
          </a:p>
        </p:txBody>
      </p:sp>
    </p:spTree>
    <p:extLst>
      <p:ext uri="{BB962C8B-B14F-4D97-AF65-F5344CB8AC3E}">
        <p14:creationId xmlns:p14="http://schemas.microsoft.com/office/powerpoint/2010/main" val="4190872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查询软件包信息</a:t>
            </a:r>
            <a:r>
              <a:rPr lang="en-US" altLang="zh-CN" dirty="0">
                <a:latin typeface="Times New Roman"/>
              </a:rPr>
              <a:t>apt-cache</a:t>
            </a:r>
            <a:endParaRPr lang="zh-CN" altLang="en-US" dirty="0"/>
          </a:p>
        </p:txBody>
      </p:sp>
      <p:sp>
        <p:nvSpPr>
          <p:cNvPr id="3" name="内容占位符 2"/>
          <p:cNvSpPr>
            <a:spLocks noGrp="1"/>
          </p:cNvSpPr>
          <p:nvPr>
            <p:ph idx="1"/>
          </p:nvPr>
        </p:nvSpPr>
        <p:spPr>
          <a:xfrm>
            <a:off x="1295400" y="2557463"/>
            <a:ext cx="9601200" cy="3682916"/>
          </a:xfrm>
        </p:spPr>
        <p:txBody>
          <a:bodyPr/>
          <a:lstStyle/>
          <a:p>
            <a:r>
              <a:rPr lang="en-US" altLang="zh-CN" kern="1800" dirty="0">
                <a:latin typeface="Times New Roman"/>
                <a:ea typeface="黑体"/>
              </a:rPr>
              <a:t>apt-cache </a:t>
            </a:r>
            <a:r>
              <a:rPr lang="en-US" altLang="zh-CN" kern="1800" dirty="0" err="1">
                <a:latin typeface="Times New Roman"/>
                <a:ea typeface="黑体"/>
              </a:rPr>
              <a:t>showpkg</a:t>
            </a:r>
            <a:r>
              <a:rPr lang="en-US" altLang="zh-CN" kern="1800" dirty="0">
                <a:latin typeface="Times New Roman"/>
                <a:ea typeface="黑体"/>
              </a:rPr>
              <a:t> </a:t>
            </a:r>
            <a:r>
              <a:rPr lang="en-US" altLang="zh-CN" kern="1800" dirty="0" err="1">
                <a:latin typeface="Times New Roman"/>
                <a:ea typeface="黑体"/>
              </a:rPr>
              <a:t>pkgs</a:t>
            </a:r>
            <a:endParaRPr lang="en-US" altLang="zh-CN" kern="1800" dirty="0">
              <a:latin typeface="Times New Roman"/>
              <a:ea typeface="黑体"/>
            </a:endParaRPr>
          </a:p>
          <a:p>
            <a:r>
              <a:rPr lang="zh-CN" altLang="en-US" kern="1800" dirty="0">
                <a:latin typeface="Times New Roman"/>
                <a:ea typeface="黑体"/>
              </a:rPr>
              <a:t>显示软件包信息。</a:t>
            </a:r>
          </a:p>
          <a:p>
            <a:r>
              <a:rPr lang="en-US" altLang="zh-CN" kern="1800" dirty="0">
                <a:latin typeface="Times New Roman"/>
                <a:ea typeface="黑体"/>
              </a:rPr>
              <a:t>apt-cache </a:t>
            </a:r>
            <a:r>
              <a:rPr lang="en-US" altLang="zh-CN" kern="1800" dirty="0" err="1">
                <a:latin typeface="Times New Roman"/>
                <a:ea typeface="黑体"/>
              </a:rPr>
              <a:t>dumpavail</a:t>
            </a:r>
            <a:r>
              <a:rPr lang="zh-CN" altLang="en-US" kern="1800" dirty="0">
                <a:latin typeface="Times New Roman"/>
                <a:ea typeface="黑体"/>
              </a:rPr>
              <a:t>打印可用软件包列表。</a:t>
            </a:r>
          </a:p>
          <a:p>
            <a:r>
              <a:rPr lang="en-US" altLang="zh-CN" kern="1800" dirty="0">
                <a:latin typeface="Times New Roman"/>
                <a:ea typeface="黑体"/>
              </a:rPr>
              <a:t>apt-cache show </a:t>
            </a:r>
            <a:r>
              <a:rPr lang="en-US" altLang="zh-CN" kern="1800" dirty="0" err="1">
                <a:latin typeface="Times New Roman"/>
                <a:ea typeface="黑体"/>
              </a:rPr>
              <a:t>pkgs</a:t>
            </a:r>
            <a:endParaRPr lang="en-US" altLang="zh-CN" kern="1800" dirty="0">
              <a:latin typeface="Times New Roman"/>
              <a:ea typeface="黑体"/>
            </a:endParaRPr>
          </a:p>
          <a:p>
            <a:r>
              <a:rPr lang="zh-CN" altLang="en-US" kern="1800" dirty="0">
                <a:latin typeface="Times New Roman"/>
                <a:ea typeface="黑体"/>
              </a:rPr>
              <a:t>显示软件包记录，类似于</a:t>
            </a:r>
            <a:r>
              <a:rPr lang="en-US" altLang="zh-CN" kern="1800" dirty="0" err="1">
                <a:latin typeface="Times New Roman"/>
                <a:ea typeface="黑体"/>
              </a:rPr>
              <a:t>dpkg</a:t>
            </a:r>
            <a:r>
              <a:rPr lang="en-US" altLang="zh-CN" kern="1800" dirty="0">
                <a:latin typeface="Times New Roman"/>
                <a:ea typeface="黑体"/>
              </a:rPr>
              <a:t> –print-avail</a:t>
            </a:r>
            <a:r>
              <a:rPr lang="zh-CN" altLang="en-US" kern="1800" dirty="0">
                <a:latin typeface="Times New Roman"/>
                <a:ea typeface="黑体"/>
              </a:rPr>
              <a:t>。</a:t>
            </a:r>
          </a:p>
          <a:p>
            <a:r>
              <a:rPr lang="en-US" altLang="zh-CN" kern="1800" dirty="0">
                <a:latin typeface="Times New Roman"/>
                <a:ea typeface="黑体"/>
              </a:rPr>
              <a:t>apt-cache </a:t>
            </a:r>
            <a:r>
              <a:rPr lang="en-US" altLang="zh-CN" kern="1800" dirty="0" err="1">
                <a:latin typeface="Times New Roman"/>
                <a:ea typeface="黑体"/>
              </a:rPr>
              <a:t>pkgnames</a:t>
            </a:r>
            <a:endParaRPr lang="en-US" altLang="zh-CN" kern="1800" dirty="0">
              <a:latin typeface="Times New Roman"/>
              <a:ea typeface="黑体"/>
            </a:endParaRPr>
          </a:p>
          <a:p>
            <a:r>
              <a:rPr lang="zh-CN" altLang="en-US" kern="1800" dirty="0">
                <a:latin typeface="Times New Roman"/>
                <a:ea typeface="黑体"/>
              </a:rPr>
              <a:t>打印软件包列表中任何软件包的名称。</a:t>
            </a:r>
            <a:endParaRPr lang="zh-CN" altLang="en-US" dirty="0"/>
          </a:p>
        </p:txBody>
      </p:sp>
    </p:spTree>
    <p:extLst>
      <p:ext uri="{BB962C8B-B14F-4D97-AF65-F5344CB8AC3E}">
        <p14:creationId xmlns:p14="http://schemas.microsoft.com/office/powerpoint/2010/main" val="1254662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配置</a:t>
            </a:r>
            <a:r>
              <a:rPr lang="en-US" altLang="zh-CN" kern="1800" dirty="0">
                <a:latin typeface="Times New Roman"/>
                <a:ea typeface="黑体"/>
              </a:rPr>
              <a:t>apt-get</a:t>
            </a:r>
            <a:endParaRPr lang="zh-CN" altLang="en-US" dirty="0"/>
          </a:p>
        </p:txBody>
      </p:sp>
      <p:sp>
        <p:nvSpPr>
          <p:cNvPr id="3" name="内容占位符 2"/>
          <p:cNvSpPr>
            <a:spLocks noGrp="1"/>
          </p:cNvSpPr>
          <p:nvPr>
            <p:ph idx="1"/>
          </p:nvPr>
        </p:nvSpPr>
        <p:spPr>
          <a:xfrm>
            <a:off x="1031631" y="2414955"/>
            <a:ext cx="10257692" cy="3868614"/>
          </a:xfrm>
        </p:spPr>
        <p:txBody>
          <a:bodyPr/>
          <a:lstStyle/>
          <a:p>
            <a:pPr lvl="0"/>
            <a:r>
              <a:rPr lang="en-US" altLang="zh-CN" sz="2000" dirty="0">
                <a:latin typeface="华文中宋" panose="02010600040101010101" pitchFamily="2" charset="-122"/>
                <a:ea typeface="华文中宋" panose="02010600040101010101" pitchFamily="2" charset="-122"/>
              </a:rPr>
              <a:t>apt-get</a:t>
            </a:r>
            <a:r>
              <a:rPr lang="zh-CN" altLang="en-US" sz="2000" dirty="0">
                <a:latin typeface="华文中宋" panose="02010600040101010101" pitchFamily="2" charset="-122"/>
                <a:ea typeface="华文中宋" panose="02010600040101010101" pitchFamily="2" charset="-122"/>
              </a:rPr>
              <a:t>安装源的存放位置</a:t>
            </a:r>
            <a:endParaRPr lang="en-US" altLang="zh-CN" sz="2000" dirty="0">
              <a:latin typeface="华文中宋" panose="02010600040101010101" pitchFamily="2" charset="-122"/>
              <a:ea typeface="华文中宋" panose="02010600040101010101" pitchFamily="2" charset="-122"/>
            </a:endParaRPr>
          </a:p>
          <a:p>
            <a:pPr latinLnBrk="1"/>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、光盘镜像文件挂载</a:t>
            </a:r>
          </a:p>
          <a:p>
            <a:pPr latinLnBrk="1"/>
            <a:r>
              <a:rPr lang="zh-CN" altLang="en-US" sz="2000" dirty="0">
                <a:latin typeface="华文中宋" panose="02010600040101010101" pitchFamily="2" charset="-122"/>
                <a:ea typeface="华文中宋" panose="02010600040101010101" pitchFamily="2" charset="-122"/>
              </a:rPr>
              <a:t>官方镜像文件的挂载分为两种方式，一种是光驱包括物理光驱和虚拟光驱（虚拟机环境），另外一种就是</a:t>
            </a:r>
            <a:r>
              <a:rPr lang="en-US" altLang="zh-CN" sz="2000" dirty="0" err="1">
                <a:latin typeface="华文中宋" panose="02010600040101010101" pitchFamily="2" charset="-122"/>
                <a:ea typeface="华文中宋" panose="02010600040101010101" pitchFamily="2" charset="-122"/>
              </a:rPr>
              <a:t>iso</a:t>
            </a:r>
            <a:r>
              <a:rPr lang="zh-CN" altLang="en-US" sz="2000" dirty="0">
                <a:latin typeface="华文中宋" panose="02010600040101010101" pitchFamily="2" charset="-122"/>
                <a:ea typeface="华文中宋" panose="02010600040101010101" pitchFamily="2" charset="-122"/>
              </a:rPr>
              <a:t>文件。使用光驱时，当系统启动后会自动将光盘挂载到某个目录</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cdrom</a:t>
            </a:r>
            <a:r>
              <a:rPr lang="zh-CN" altLang="en-US" sz="2000" dirty="0">
                <a:latin typeface="华文中宋" panose="02010600040101010101" pitchFamily="2" charset="-122"/>
                <a:ea typeface="华文中宋" panose="02010600040101010101" pitchFamily="2" charset="-122"/>
              </a:rPr>
              <a:t>或</a:t>
            </a:r>
            <a:r>
              <a:rPr lang="en-US" altLang="zh-CN" sz="2000" dirty="0">
                <a:latin typeface="华文中宋" panose="02010600040101010101" pitchFamily="2" charset="-122"/>
                <a:ea typeface="华文中宋" panose="02010600040101010101" pitchFamily="2" charset="-122"/>
              </a:rPr>
              <a:t>/media</a:t>
            </a:r>
            <a:r>
              <a:rPr lang="zh-CN" altLang="en-US" sz="2000" dirty="0">
                <a:latin typeface="华文中宋" panose="02010600040101010101" pitchFamily="2" charset="-122"/>
                <a:ea typeface="华文中宋" panose="02010600040101010101" pitchFamily="2" charset="-122"/>
              </a:rPr>
              <a:t>，跟系统版本和配置有关。只需要找到光盘对应的挂载目录即可。使用镜像文件方式，则需要先将</a:t>
            </a:r>
            <a:r>
              <a:rPr lang="en-US" altLang="zh-CN" sz="2000" dirty="0" err="1">
                <a:latin typeface="华文中宋" panose="02010600040101010101" pitchFamily="2" charset="-122"/>
                <a:ea typeface="华文中宋" panose="02010600040101010101" pitchFamily="2" charset="-122"/>
              </a:rPr>
              <a:t>iso</a:t>
            </a:r>
            <a:r>
              <a:rPr lang="zh-CN" altLang="en-US" sz="2000" dirty="0">
                <a:latin typeface="华文中宋" panose="02010600040101010101" pitchFamily="2" charset="-122"/>
                <a:ea typeface="华文中宋" panose="02010600040101010101" pitchFamily="2" charset="-122"/>
              </a:rPr>
              <a:t>文件导入系统，然后使用</a:t>
            </a:r>
            <a:r>
              <a:rPr lang="en-US" altLang="zh-CN" sz="2000" dirty="0">
                <a:latin typeface="华文中宋" panose="02010600040101010101" pitchFamily="2" charset="-122"/>
                <a:ea typeface="华文中宋" panose="02010600040101010101" pitchFamily="2" charset="-122"/>
              </a:rPr>
              <a:t>mount</a:t>
            </a:r>
            <a:r>
              <a:rPr lang="zh-CN" altLang="en-US" sz="2000" dirty="0">
                <a:latin typeface="华文中宋" panose="02010600040101010101" pitchFamily="2" charset="-122"/>
                <a:ea typeface="华文中宋" panose="02010600040101010101" pitchFamily="2" charset="-122"/>
              </a:rPr>
              <a:t>命令：</a:t>
            </a:r>
            <a:r>
              <a:rPr lang="en-US" altLang="zh-CN" sz="2000" dirty="0">
                <a:latin typeface="华文中宋" panose="02010600040101010101" pitchFamily="2" charset="-122"/>
                <a:ea typeface="华文中宋" panose="02010600040101010101" pitchFamily="2" charset="-122"/>
              </a:rPr>
              <a:t>mount -t iso9600 -o loop </a:t>
            </a:r>
            <a:r>
              <a:rPr lang="en-US" altLang="zh-CN" sz="2000" dirty="0" err="1">
                <a:latin typeface="华文中宋" panose="02010600040101010101" pitchFamily="2" charset="-122"/>
                <a:ea typeface="华文中宋" panose="02010600040101010101" pitchFamily="2" charset="-122"/>
              </a:rPr>
              <a:t>xxx.iso</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mnt</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将</a:t>
            </a:r>
            <a:r>
              <a:rPr lang="en-US" altLang="zh-CN" sz="2000" dirty="0">
                <a:latin typeface="华文中宋" panose="02010600040101010101" pitchFamily="2" charset="-122"/>
                <a:ea typeface="华文中宋" panose="02010600040101010101" pitchFamily="2" charset="-122"/>
              </a:rPr>
              <a:t>xxx .</a:t>
            </a:r>
            <a:r>
              <a:rPr lang="en-US" altLang="zh-CN" sz="2000" dirty="0" err="1">
                <a:latin typeface="华文中宋" panose="02010600040101010101" pitchFamily="2" charset="-122"/>
                <a:ea typeface="华文中宋" panose="02010600040101010101" pitchFamily="2" charset="-122"/>
              </a:rPr>
              <a:t>iso</a:t>
            </a:r>
            <a:r>
              <a:rPr lang="zh-CN" altLang="en-US" sz="2000" dirty="0">
                <a:latin typeface="华文中宋" panose="02010600040101010101" pitchFamily="2" charset="-122"/>
                <a:ea typeface="华文中宋" panose="02010600040101010101" pitchFamily="2" charset="-122"/>
              </a:rPr>
              <a:t>镜像文件挂载到</a:t>
            </a:r>
            <a:r>
              <a:rPr lang="en-US" altLang="zh-CN" sz="2000" dirty="0" err="1">
                <a:latin typeface="华文中宋" panose="02010600040101010101" pitchFamily="2" charset="-122"/>
                <a:ea typeface="华文中宋" panose="02010600040101010101" pitchFamily="2" charset="-122"/>
              </a:rPr>
              <a:t>mnt</a:t>
            </a:r>
            <a:r>
              <a:rPr lang="zh-CN" altLang="en-US" sz="2000" dirty="0">
                <a:latin typeface="华文中宋" panose="02010600040101010101" pitchFamily="2" charset="-122"/>
                <a:ea typeface="华文中宋" panose="02010600040101010101" pitchFamily="2" charset="-122"/>
              </a:rPr>
              <a:t>目录。</a:t>
            </a:r>
          </a:p>
          <a:p>
            <a:pPr latinLnBrk="1"/>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、确认发布版本</a:t>
            </a:r>
          </a:p>
          <a:p>
            <a:pPr latinLnBrk="1"/>
            <a:r>
              <a:rPr lang="zh-CN" altLang="en-US" sz="2000" dirty="0">
                <a:latin typeface="华文中宋" panose="02010600040101010101" pitchFamily="2" charset="-122"/>
                <a:ea typeface="华文中宋" panose="02010600040101010101" pitchFamily="2" charset="-122"/>
              </a:rPr>
              <a:t>对于</a:t>
            </a:r>
            <a:r>
              <a:rPr lang="en-US" altLang="zh-CN" sz="2000" dirty="0" err="1">
                <a:latin typeface="华文中宋" panose="02010600040101010101" pitchFamily="2" charset="-122"/>
                <a:ea typeface="华文中宋" panose="02010600040101010101" pitchFamily="2" charset="-122"/>
              </a:rPr>
              <a:t>debian</a:t>
            </a:r>
            <a:r>
              <a:rPr lang="zh-CN" altLang="en-US" sz="2000" dirty="0">
                <a:latin typeface="华文中宋" panose="02010600040101010101" pitchFamily="2" charset="-122"/>
                <a:ea typeface="华文中宋" panose="02010600040101010101" pitchFamily="2" charset="-122"/>
              </a:rPr>
              <a:t>系的发布版本在光盘的</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dists</a:t>
            </a:r>
            <a:r>
              <a:rPr lang="zh-CN" altLang="en-US" sz="2000" dirty="0">
                <a:latin typeface="华文中宋" panose="02010600040101010101" pitchFamily="2" charset="-122"/>
                <a:ea typeface="华文中宋" panose="02010600040101010101" pitchFamily="2" charset="-122"/>
              </a:rPr>
              <a:t>目录下有都会包含以对应版本名称命名的文件夹，确定版本之后，进入以版本名称命名的目录，在目录找到发布包的文件名称，一般会有两个</a:t>
            </a:r>
            <a:r>
              <a:rPr lang="en-US" altLang="zh-CN" sz="2000" dirty="0">
                <a:latin typeface="华文中宋" panose="02010600040101010101" pitchFamily="2" charset="-122"/>
                <a:ea typeface="华文中宋" panose="02010600040101010101" pitchFamily="2" charset="-122"/>
              </a:rPr>
              <a:t>main</a:t>
            </a:r>
            <a:r>
              <a:rPr lang="zh-CN" altLang="en-US"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retristiced</a:t>
            </a:r>
            <a:r>
              <a:rPr lang="zh-CN" altLang="en-US" sz="2000" dirty="0">
                <a:latin typeface="华文中宋" panose="02010600040101010101" pitchFamily="2" charset="-122"/>
                <a:ea typeface="华文中宋" panose="02010600040101010101" pitchFamily="2" charset="-122"/>
              </a:rPr>
              <a:t>或者</a:t>
            </a:r>
            <a:r>
              <a:rPr lang="en-US" altLang="zh-CN" sz="2000" dirty="0" err="1">
                <a:latin typeface="华文中宋" panose="02010600040101010101" pitchFamily="2" charset="-122"/>
                <a:ea typeface="华文中宋" panose="02010600040101010101" pitchFamily="2" charset="-122"/>
              </a:rPr>
              <a:t>contrib</a:t>
            </a:r>
            <a:r>
              <a:rPr lang="zh-CN" altLang="en-US" sz="2000" dirty="0">
                <a:latin typeface="华文中宋" panose="02010600040101010101" pitchFamily="2" charset="-122"/>
                <a:ea typeface="华文中宋" panose="02010600040101010101" pitchFamily="2" charset="-122"/>
              </a:rPr>
              <a:t>。</a:t>
            </a:r>
          </a:p>
          <a:p>
            <a:pPr lvl="0"/>
            <a:endParaRPr lang="zh-CN" altLang="en-US" sz="2000" dirty="0">
              <a:solidFill>
                <a:srgbClr val="FF0000"/>
              </a:solidFill>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4723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配置</a:t>
            </a:r>
            <a:r>
              <a:rPr lang="en-US" altLang="zh-CN" kern="1800" dirty="0">
                <a:latin typeface="Times New Roman"/>
                <a:ea typeface="黑体"/>
              </a:rPr>
              <a:t>apt-get</a:t>
            </a:r>
            <a:endParaRPr lang="zh-CN" altLang="en-US" dirty="0"/>
          </a:p>
        </p:txBody>
      </p:sp>
      <p:sp>
        <p:nvSpPr>
          <p:cNvPr id="3" name="内容占位符 2"/>
          <p:cNvSpPr>
            <a:spLocks noGrp="1"/>
          </p:cNvSpPr>
          <p:nvPr>
            <p:ph idx="1"/>
          </p:nvPr>
        </p:nvSpPr>
        <p:spPr>
          <a:xfrm>
            <a:off x="1295400" y="2475401"/>
            <a:ext cx="9601200" cy="3690937"/>
          </a:xfrm>
        </p:spPr>
        <p:txBody>
          <a:bodyPr/>
          <a:lstStyle/>
          <a:p>
            <a:pPr latinLnBrk="1"/>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、修改</a:t>
            </a:r>
            <a:r>
              <a:rPr lang="en-US" altLang="zh-CN" sz="2000" dirty="0" err="1">
                <a:latin typeface="华文中宋" panose="02010600040101010101" pitchFamily="2" charset="-122"/>
                <a:ea typeface="华文中宋" panose="02010600040101010101" pitchFamily="2" charset="-122"/>
              </a:rPr>
              <a:t>sources.list</a:t>
            </a:r>
            <a:r>
              <a:rPr lang="zh-CN" altLang="en-US" sz="2000" dirty="0">
                <a:latin typeface="华文中宋" panose="02010600040101010101" pitchFamily="2" charset="-122"/>
                <a:ea typeface="华文中宋" panose="02010600040101010101" pitchFamily="2" charset="-122"/>
              </a:rPr>
              <a:t>文件</a:t>
            </a:r>
          </a:p>
          <a:p>
            <a:pPr latinLnBrk="1"/>
            <a:r>
              <a:rPr lang="zh-CN" altLang="en-US" sz="2000" dirty="0">
                <a:latin typeface="华文中宋" panose="02010600040101010101" pitchFamily="2" charset="-122"/>
                <a:ea typeface="华文中宋" panose="02010600040101010101" pitchFamily="2" charset="-122"/>
              </a:rPr>
              <a:t>在安装</a:t>
            </a:r>
            <a:r>
              <a:rPr lang="en-US" altLang="zh-CN" sz="2000" dirty="0">
                <a:latin typeface="华文中宋" panose="02010600040101010101" pitchFamily="2" charset="-122"/>
                <a:ea typeface="华文中宋" panose="02010600040101010101" pitchFamily="2" charset="-122"/>
              </a:rPr>
              <a:t>apt-get</a:t>
            </a:r>
            <a:r>
              <a:rPr lang="zh-CN" altLang="en-US" sz="2000" dirty="0">
                <a:latin typeface="华文中宋" panose="02010600040101010101" pitchFamily="2" charset="-122"/>
                <a:ea typeface="华文中宋" panose="02010600040101010101" pitchFamily="2" charset="-122"/>
              </a:rPr>
              <a:t>工具的系统</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/apt</a:t>
            </a:r>
            <a:r>
              <a:rPr lang="zh-CN" altLang="en-US" sz="2000" dirty="0">
                <a:latin typeface="华文中宋" panose="02010600040101010101" pitchFamily="2" charset="-122"/>
                <a:ea typeface="华文中宋" panose="02010600040101010101" pitchFamily="2" charset="-122"/>
              </a:rPr>
              <a:t>目录下都会有该文件，用于维护源地址列表。在该文件的最后增加一行：</a:t>
            </a:r>
            <a:r>
              <a:rPr lang="en-US" altLang="zh-CN" sz="2000" dirty="0">
                <a:latin typeface="华文中宋" panose="02010600040101010101" pitchFamily="2" charset="-122"/>
                <a:ea typeface="华文中宋" panose="02010600040101010101" pitchFamily="2" charset="-122"/>
              </a:rPr>
              <a:t>deb file:///cdrom squeeze main </a:t>
            </a:r>
            <a:r>
              <a:rPr lang="en-US" altLang="zh-CN" sz="2000" dirty="0" err="1">
                <a:latin typeface="华文中宋" panose="02010600040101010101" pitchFamily="2" charset="-122"/>
                <a:ea typeface="华文中宋" panose="02010600040101010101" pitchFamily="2" charset="-122"/>
              </a:rPr>
              <a:t>contrib</a:t>
            </a:r>
            <a:endParaRPr lang="en-US" altLang="zh-CN" sz="2000" dirty="0">
              <a:latin typeface="华文中宋" panose="02010600040101010101" pitchFamily="2" charset="-122"/>
              <a:ea typeface="华文中宋" panose="02010600040101010101" pitchFamily="2" charset="-122"/>
            </a:endParaRPr>
          </a:p>
          <a:p>
            <a:pPr latinLnBrk="1"/>
            <a:r>
              <a:rPr lang="zh-CN" altLang="en-US" sz="2000" dirty="0">
                <a:latin typeface="华文中宋" panose="02010600040101010101" pitchFamily="2" charset="-122"/>
                <a:ea typeface="华文中宋" panose="02010600040101010101" pitchFamily="2" charset="-122"/>
              </a:rPr>
              <a:t>格式定义如下：</a:t>
            </a:r>
          </a:p>
          <a:p>
            <a:pPr latinLnBrk="1"/>
            <a:r>
              <a:rPr lang="en-US" altLang="zh-CN" sz="2000" dirty="0">
                <a:latin typeface="华文中宋" panose="02010600040101010101" pitchFamily="2" charset="-122"/>
                <a:ea typeface="华文中宋" panose="02010600040101010101" pitchFamily="2" charset="-122"/>
              </a:rPr>
              <a:t>deb</a:t>
            </a:r>
            <a:r>
              <a:rPr lang="zh-CN" altLang="en-US" sz="2000" dirty="0">
                <a:latin typeface="华文中宋" panose="02010600040101010101" pitchFamily="2" charset="-122"/>
                <a:ea typeface="华文中宋" panose="02010600040101010101" pitchFamily="2" charset="-122"/>
              </a:rPr>
              <a:t>： 关键字，用于标识源地址</a:t>
            </a:r>
          </a:p>
          <a:p>
            <a:pPr latinLnBrk="1"/>
            <a:r>
              <a:rPr lang="en-US" altLang="zh-CN" sz="2000" dirty="0">
                <a:latin typeface="华文中宋" panose="02010600040101010101" pitchFamily="2" charset="-122"/>
                <a:ea typeface="华文中宋" panose="02010600040101010101" pitchFamily="2" charset="-122"/>
              </a:rPr>
              <a:t>file:// : </a:t>
            </a:r>
            <a:r>
              <a:rPr lang="zh-CN" altLang="en-US" sz="2000" dirty="0">
                <a:latin typeface="华文中宋" panose="02010600040101010101" pitchFamily="2" charset="-122"/>
                <a:ea typeface="华文中宋" panose="02010600040101010101" pitchFamily="2" charset="-122"/>
              </a:rPr>
              <a:t>标识源地址使用的协议是本地文件，也可以是网络协议</a:t>
            </a:r>
            <a:r>
              <a:rPr lang="en-US" altLang="zh-CN" sz="2000" dirty="0">
                <a:latin typeface="华文中宋" panose="02010600040101010101" pitchFamily="2" charset="-122"/>
                <a:ea typeface="华文中宋" panose="02010600040101010101" pitchFamily="2" charset="-122"/>
              </a:rPr>
              <a:t>http://</a:t>
            </a:r>
          </a:p>
          <a:p>
            <a:pPr latinLnBrk="1"/>
            <a:r>
              <a:rPr lang="en-US" altLang="zh-CN" sz="2000" dirty="0">
                <a:latin typeface="华文中宋" panose="02010600040101010101" pitchFamily="2" charset="-122"/>
                <a:ea typeface="华文中宋" panose="02010600040101010101" pitchFamily="2" charset="-122"/>
              </a:rPr>
              <a:t>squeeze: </a:t>
            </a:r>
            <a:r>
              <a:rPr lang="zh-CN" altLang="en-US" sz="2000" dirty="0">
                <a:latin typeface="华文中宋" panose="02010600040101010101" pitchFamily="2" charset="-122"/>
                <a:ea typeface="华文中宋" panose="02010600040101010101" pitchFamily="2" charset="-122"/>
              </a:rPr>
              <a:t>这个就是在上面挂载完镜像文件之后确认的版本名称</a:t>
            </a:r>
          </a:p>
          <a:p>
            <a:pPr latinLnBrk="1"/>
            <a:r>
              <a:rPr lang="en-US" altLang="zh-CN" sz="2000" dirty="0">
                <a:latin typeface="华文中宋" panose="02010600040101010101" pitchFamily="2" charset="-122"/>
                <a:ea typeface="华文中宋" panose="02010600040101010101" pitchFamily="2" charset="-122"/>
              </a:rPr>
              <a:t>main : </a:t>
            </a:r>
            <a:r>
              <a:rPr lang="zh-CN" altLang="en-US" sz="2000" dirty="0">
                <a:latin typeface="华文中宋" panose="02010600040101010101" pitchFamily="2" charset="-122"/>
                <a:ea typeface="华文中宋" panose="02010600040101010101" pitchFamily="2" charset="-122"/>
              </a:rPr>
              <a:t>对应版本目录下的发布包目录</a:t>
            </a:r>
          </a:p>
          <a:p>
            <a:pPr latinLnBrk="1"/>
            <a:r>
              <a:rPr lang="en-US" altLang="zh-CN" sz="2000" dirty="0" err="1">
                <a:latin typeface="华文中宋" panose="02010600040101010101" pitchFamily="2" charset="-122"/>
                <a:ea typeface="华文中宋" panose="02010600040101010101" pitchFamily="2" charset="-122"/>
              </a:rPr>
              <a:t>contrib</a:t>
            </a:r>
            <a:r>
              <a:rPr lang="zh-CN" altLang="en-US" sz="2000" dirty="0">
                <a:latin typeface="华文中宋" panose="02010600040101010101" pitchFamily="2" charset="-122"/>
                <a:ea typeface="华文中宋" panose="02010600040101010101" pitchFamily="2" charset="-122"/>
              </a:rPr>
              <a:t>：发布包目录</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014119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配置</a:t>
            </a:r>
            <a:r>
              <a:rPr lang="en-US" altLang="zh-CN" kern="1800" dirty="0">
                <a:latin typeface="Times New Roman"/>
                <a:ea typeface="黑体"/>
              </a:rPr>
              <a:t>apt-get</a:t>
            </a:r>
            <a:endParaRPr lang="zh-CN" altLang="en-US" dirty="0"/>
          </a:p>
        </p:txBody>
      </p:sp>
      <p:sp>
        <p:nvSpPr>
          <p:cNvPr id="3" name="内容占位符 2"/>
          <p:cNvSpPr>
            <a:spLocks noGrp="1"/>
          </p:cNvSpPr>
          <p:nvPr>
            <p:ph idx="1"/>
          </p:nvPr>
        </p:nvSpPr>
        <p:spPr>
          <a:xfrm>
            <a:off x="1295400" y="2557463"/>
            <a:ext cx="9601200" cy="3550260"/>
          </a:xfrm>
        </p:spPr>
        <p:txBody>
          <a:bodyPr/>
          <a:lstStyle/>
          <a:p>
            <a:pPr latinLnBrk="1"/>
            <a:r>
              <a:rPr lang="en-US" altLang="zh-CN" dirty="0">
                <a:latin typeface="华文中宋" panose="02010600040101010101" pitchFamily="2" charset="-122"/>
                <a:ea typeface="华文中宋" panose="02010600040101010101" pitchFamily="2" charset="-122"/>
              </a:rPr>
              <a:t>4</a:t>
            </a:r>
            <a:r>
              <a:rPr lang="zh-CN" altLang="en-US" dirty="0">
                <a:latin typeface="华文中宋" panose="02010600040101010101" pitchFamily="2" charset="-122"/>
                <a:ea typeface="华文中宋" panose="02010600040101010101" pitchFamily="2" charset="-122"/>
              </a:rPr>
              <a:t>、更新源</a:t>
            </a:r>
          </a:p>
          <a:p>
            <a:pPr latinLnBrk="1"/>
            <a:r>
              <a:rPr lang="zh-CN" altLang="en-US" dirty="0">
                <a:latin typeface="华文中宋" panose="02010600040101010101" pitchFamily="2" charset="-122"/>
                <a:ea typeface="华文中宋" panose="02010600040101010101" pitchFamily="2" charset="-122"/>
              </a:rPr>
              <a:t>执行</a:t>
            </a:r>
            <a:r>
              <a:rPr lang="en-US" altLang="zh-CN" dirty="0">
                <a:latin typeface="华文中宋" panose="02010600040101010101" pitchFamily="2" charset="-122"/>
                <a:ea typeface="华文中宋" panose="02010600040101010101" pitchFamily="2" charset="-122"/>
              </a:rPr>
              <a:t>apt-get update</a:t>
            </a:r>
            <a:r>
              <a:rPr lang="zh-CN" altLang="en-US" dirty="0">
                <a:latin typeface="华文中宋" panose="02010600040101010101" pitchFamily="2" charset="-122"/>
                <a:ea typeface="华文中宋" panose="02010600040101010101" pitchFamily="2" charset="-122"/>
              </a:rPr>
              <a:t>更新源</a:t>
            </a:r>
          </a:p>
          <a:p>
            <a:pPr latinLnBrk="1"/>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、查询</a:t>
            </a:r>
          </a:p>
          <a:p>
            <a:pPr latinLnBrk="1"/>
            <a:r>
              <a:rPr lang="en-US" altLang="zh-CN" dirty="0">
                <a:latin typeface="华文中宋" panose="02010600040101010101" pitchFamily="2" charset="-122"/>
                <a:ea typeface="华文中宋" panose="02010600040101010101" pitchFamily="2" charset="-122"/>
              </a:rPr>
              <a:t>apt-cache search xxx </a:t>
            </a:r>
            <a:r>
              <a:rPr lang="zh-CN" altLang="en-US" dirty="0">
                <a:latin typeface="华文中宋" panose="02010600040101010101" pitchFamily="2" charset="-122"/>
                <a:ea typeface="华文中宋" panose="02010600040101010101" pitchFamily="2" charset="-122"/>
              </a:rPr>
              <a:t>搜索含有关键字</a:t>
            </a:r>
            <a:r>
              <a:rPr lang="en-US" altLang="zh-CN" dirty="0">
                <a:latin typeface="华文中宋" panose="02010600040101010101" pitchFamily="2" charset="-122"/>
                <a:ea typeface="华文中宋" panose="02010600040101010101" pitchFamily="2" charset="-122"/>
              </a:rPr>
              <a:t>xxx</a:t>
            </a:r>
            <a:r>
              <a:rPr lang="zh-CN" altLang="en-US" dirty="0">
                <a:latin typeface="华文中宋" panose="02010600040101010101" pitchFamily="2" charset="-122"/>
                <a:ea typeface="华文中宋" panose="02010600040101010101" pitchFamily="2" charset="-122"/>
              </a:rPr>
              <a:t>的安装包</a:t>
            </a:r>
          </a:p>
          <a:p>
            <a:pPr latinLnBrk="1"/>
            <a:r>
              <a:rPr lang="en-US" altLang="zh-CN" dirty="0">
                <a:latin typeface="华文中宋" panose="02010600040101010101" pitchFamily="2" charset="-122"/>
                <a:ea typeface="华文中宋" panose="02010600040101010101" pitchFamily="2" charset="-122"/>
              </a:rPr>
              <a:t>6</a:t>
            </a:r>
            <a:r>
              <a:rPr lang="zh-CN" altLang="en-US" dirty="0">
                <a:latin typeface="华文中宋" panose="02010600040101010101" pitchFamily="2" charset="-122"/>
                <a:ea typeface="华文中宋" panose="02010600040101010101" pitchFamily="2" charset="-122"/>
              </a:rPr>
              <a:t>、安装程序</a:t>
            </a:r>
          </a:p>
          <a:p>
            <a:pPr latinLnBrk="1"/>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apt-get install </a:t>
            </a:r>
            <a:r>
              <a:rPr lang="en-US" altLang="zh-CN" dirty="0" err="1">
                <a:latin typeface="华文中宋" panose="02010600040101010101" pitchFamily="2" charset="-122"/>
                <a:ea typeface="华文中宋" panose="02010600040101010101" pitchFamily="2" charset="-122"/>
              </a:rPr>
              <a:t>xxxxx</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安装</a:t>
            </a:r>
            <a:r>
              <a:rPr lang="en-US" altLang="zh-CN" dirty="0" err="1">
                <a:latin typeface="华文中宋" panose="02010600040101010101" pitchFamily="2" charset="-122"/>
                <a:ea typeface="华文中宋" panose="02010600040101010101" pitchFamily="2" charset="-122"/>
              </a:rPr>
              <a:t>xxxxx</a:t>
            </a:r>
            <a:r>
              <a:rPr lang="zh-CN" altLang="en-US" dirty="0">
                <a:latin typeface="华文中宋" panose="02010600040101010101" pitchFamily="2" charset="-122"/>
                <a:ea typeface="华文中宋" panose="02010600040101010101" pitchFamily="2" charset="-122"/>
              </a:rPr>
              <a:t>程序，该程序命令必须全称，即使用</a:t>
            </a:r>
            <a:r>
              <a:rPr lang="en-US" altLang="zh-CN" dirty="0">
                <a:latin typeface="华文中宋" panose="02010600040101010101" pitchFamily="2" charset="-122"/>
                <a:ea typeface="华文中宋" panose="02010600040101010101" pitchFamily="2" charset="-122"/>
              </a:rPr>
              <a:t>apt-cache search</a:t>
            </a:r>
            <a:r>
              <a:rPr lang="zh-CN" altLang="en-US" dirty="0">
                <a:latin typeface="华文中宋" panose="02010600040101010101" pitchFamily="2" charset="-122"/>
                <a:ea typeface="华文中宋" panose="02010600040101010101" pitchFamily="2" charset="-122"/>
              </a:rPr>
              <a:t>搜索返回的结果。</a:t>
            </a:r>
          </a:p>
          <a:p>
            <a:endParaRPr lang="zh-CN" altLang="en-US" dirty="0"/>
          </a:p>
        </p:txBody>
      </p:sp>
    </p:spTree>
    <p:extLst>
      <p:ext uri="{BB962C8B-B14F-4D97-AF65-F5344CB8AC3E}">
        <p14:creationId xmlns:p14="http://schemas.microsoft.com/office/powerpoint/2010/main" val="831199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0569" y="773481"/>
            <a:ext cx="9601200" cy="1303337"/>
          </a:xfrm>
        </p:spPr>
        <p:txBody>
          <a:bodyPr/>
          <a:lstStyle/>
          <a:p>
            <a:r>
              <a:rPr lang="zh-CN" altLang="en-US" kern="1800" dirty="0">
                <a:latin typeface="Times New Roman"/>
                <a:ea typeface="黑体"/>
              </a:rPr>
              <a:t>图形化的</a:t>
            </a:r>
            <a:r>
              <a:rPr lang="en-US" altLang="zh-CN" kern="1800" dirty="0">
                <a:latin typeface="Times New Roman"/>
                <a:ea typeface="黑体"/>
              </a:rPr>
              <a:t>APT</a:t>
            </a:r>
            <a:endParaRPr lang="zh-CN" altLang="en-US" dirty="0"/>
          </a:p>
        </p:txBody>
      </p:sp>
      <p:pic>
        <p:nvPicPr>
          <p:cNvPr id="4" name="内容占位符 3"/>
          <p:cNvPicPr>
            <a:picLocks noGrp="1" noChangeAspect="1"/>
          </p:cNvPicPr>
          <p:nvPr>
            <p:ph idx="1"/>
          </p:nvPr>
        </p:nvPicPr>
        <p:blipFill>
          <a:blip r:embed="rId2"/>
          <a:stretch>
            <a:fillRect/>
          </a:stretch>
        </p:blipFill>
        <p:spPr>
          <a:xfrm>
            <a:off x="1160813" y="1725126"/>
            <a:ext cx="4229128" cy="2483460"/>
          </a:xfrm>
          <a:prstGeom prst="rect">
            <a:avLst/>
          </a:prstGeom>
        </p:spPr>
      </p:pic>
      <p:pic>
        <p:nvPicPr>
          <p:cNvPr id="5" name="图片 4"/>
          <p:cNvPicPr>
            <a:picLocks noChangeAspect="1"/>
          </p:cNvPicPr>
          <p:nvPr/>
        </p:nvPicPr>
        <p:blipFill>
          <a:blip r:embed="rId3"/>
          <a:stretch>
            <a:fillRect/>
          </a:stretch>
        </p:blipFill>
        <p:spPr>
          <a:xfrm>
            <a:off x="1199847" y="4348844"/>
            <a:ext cx="4190093" cy="2819023"/>
          </a:xfrm>
          <a:prstGeom prst="rect">
            <a:avLst/>
          </a:prstGeom>
        </p:spPr>
      </p:pic>
      <p:pic>
        <p:nvPicPr>
          <p:cNvPr id="6" name="图片 5"/>
          <p:cNvPicPr>
            <a:picLocks noChangeAspect="1"/>
          </p:cNvPicPr>
          <p:nvPr/>
        </p:nvPicPr>
        <p:blipFill>
          <a:blip r:embed="rId4"/>
          <a:stretch>
            <a:fillRect/>
          </a:stretch>
        </p:blipFill>
        <p:spPr>
          <a:xfrm>
            <a:off x="5559696" y="1773020"/>
            <a:ext cx="4173411" cy="2435566"/>
          </a:xfrm>
          <a:prstGeom prst="rect">
            <a:avLst/>
          </a:prstGeom>
        </p:spPr>
      </p:pic>
      <p:pic>
        <p:nvPicPr>
          <p:cNvPr id="7" name="图片 6"/>
          <p:cNvPicPr>
            <a:picLocks noChangeAspect="1"/>
          </p:cNvPicPr>
          <p:nvPr/>
        </p:nvPicPr>
        <p:blipFill>
          <a:blip r:embed="rId5"/>
          <a:stretch>
            <a:fillRect/>
          </a:stretch>
        </p:blipFill>
        <p:spPr>
          <a:xfrm>
            <a:off x="5389940" y="4348844"/>
            <a:ext cx="4170064" cy="1911279"/>
          </a:xfrm>
          <a:prstGeom prst="rect">
            <a:avLst/>
          </a:prstGeom>
        </p:spPr>
      </p:pic>
    </p:spTree>
    <p:extLst>
      <p:ext uri="{BB962C8B-B14F-4D97-AF65-F5344CB8AC3E}">
        <p14:creationId xmlns:p14="http://schemas.microsoft.com/office/powerpoint/2010/main" val="837801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0569" y="773481"/>
            <a:ext cx="9601200" cy="1303337"/>
          </a:xfrm>
        </p:spPr>
        <p:txBody>
          <a:bodyPr/>
          <a:lstStyle/>
          <a:p>
            <a:r>
              <a:rPr lang="zh-CN" altLang="en-US" kern="1800" dirty="0">
                <a:latin typeface="Times New Roman"/>
                <a:ea typeface="黑体"/>
              </a:rPr>
              <a:t>图形化的</a:t>
            </a:r>
            <a:r>
              <a:rPr lang="en-US" altLang="zh-CN" kern="1800" dirty="0">
                <a:latin typeface="Times New Roman"/>
                <a:ea typeface="黑体"/>
              </a:rPr>
              <a:t>APT</a:t>
            </a:r>
            <a:endParaRPr lang="zh-CN" altLang="en-US" dirty="0"/>
          </a:p>
        </p:txBody>
      </p:sp>
      <p:pic>
        <p:nvPicPr>
          <p:cNvPr id="7" name="图片 6"/>
          <p:cNvPicPr>
            <a:picLocks noChangeAspect="1"/>
          </p:cNvPicPr>
          <p:nvPr/>
        </p:nvPicPr>
        <p:blipFill>
          <a:blip r:embed="rId2"/>
          <a:stretch>
            <a:fillRect/>
          </a:stretch>
        </p:blipFill>
        <p:spPr>
          <a:xfrm>
            <a:off x="1330569" y="1904820"/>
            <a:ext cx="4170064" cy="1911279"/>
          </a:xfrm>
          <a:prstGeom prst="rect">
            <a:avLst/>
          </a:prstGeom>
        </p:spPr>
      </p:pic>
      <p:pic>
        <p:nvPicPr>
          <p:cNvPr id="8" name="图片 7"/>
          <p:cNvPicPr>
            <a:picLocks noChangeAspect="1"/>
          </p:cNvPicPr>
          <p:nvPr/>
        </p:nvPicPr>
        <p:blipFill>
          <a:blip r:embed="rId3"/>
          <a:stretch>
            <a:fillRect/>
          </a:stretch>
        </p:blipFill>
        <p:spPr>
          <a:xfrm>
            <a:off x="1330569" y="3972765"/>
            <a:ext cx="4171106" cy="2277294"/>
          </a:xfrm>
          <a:prstGeom prst="rect">
            <a:avLst/>
          </a:prstGeom>
        </p:spPr>
      </p:pic>
      <p:pic>
        <p:nvPicPr>
          <p:cNvPr id="9" name="图片 8"/>
          <p:cNvPicPr>
            <a:picLocks noChangeAspect="1"/>
          </p:cNvPicPr>
          <p:nvPr/>
        </p:nvPicPr>
        <p:blipFill>
          <a:blip r:embed="rId4"/>
          <a:stretch>
            <a:fillRect/>
          </a:stretch>
        </p:blipFill>
        <p:spPr>
          <a:xfrm>
            <a:off x="5899217" y="1798984"/>
            <a:ext cx="3842659" cy="2122950"/>
          </a:xfrm>
          <a:prstGeom prst="rect">
            <a:avLst/>
          </a:prstGeom>
        </p:spPr>
      </p:pic>
      <p:pic>
        <p:nvPicPr>
          <p:cNvPr id="10" name="图片 9"/>
          <p:cNvPicPr>
            <a:picLocks noChangeAspect="1"/>
          </p:cNvPicPr>
          <p:nvPr/>
        </p:nvPicPr>
        <p:blipFill>
          <a:blip r:embed="rId5"/>
          <a:stretch>
            <a:fillRect/>
          </a:stretch>
        </p:blipFill>
        <p:spPr>
          <a:xfrm>
            <a:off x="5588999" y="3921934"/>
            <a:ext cx="4763291" cy="2684366"/>
          </a:xfrm>
          <a:prstGeom prst="rect">
            <a:avLst/>
          </a:prstGeom>
        </p:spPr>
      </p:pic>
    </p:spTree>
    <p:extLst>
      <p:ext uri="{BB962C8B-B14F-4D97-AF65-F5344CB8AC3E}">
        <p14:creationId xmlns:p14="http://schemas.microsoft.com/office/powerpoint/2010/main" val="4195899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7.5  </a:t>
            </a:r>
            <a:r>
              <a:rPr lang="zh-CN" altLang="en-US" kern="1800" dirty="0">
                <a:latin typeface="Times New Roman"/>
                <a:ea typeface="黑体"/>
              </a:rPr>
              <a:t>从源代码编译软件</a:t>
            </a:r>
            <a:endParaRPr lang="zh-CN" altLang="en-US" dirty="0"/>
          </a:p>
        </p:txBody>
      </p:sp>
      <p:sp>
        <p:nvSpPr>
          <p:cNvPr id="3" name="内容占位符 2"/>
          <p:cNvSpPr>
            <a:spLocks noGrp="1"/>
          </p:cNvSpPr>
          <p:nvPr>
            <p:ph idx="1"/>
          </p:nvPr>
        </p:nvSpPr>
        <p:spPr>
          <a:xfrm>
            <a:off x="1295400" y="2438400"/>
            <a:ext cx="9601200" cy="3801979"/>
          </a:xfrm>
        </p:spPr>
        <p:txBody>
          <a:bodyPr/>
          <a:lstStyle/>
          <a:p>
            <a:r>
              <a:rPr lang="zh-CN" altLang="en-US" dirty="0">
                <a:latin typeface="华文中宋" panose="02010600040101010101" pitchFamily="2" charset="-122"/>
                <a:ea typeface="华文中宋" panose="02010600040101010101" pitchFamily="2" charset="-122"/>
              </a:rPr>
              <a:t>作为开源操作系统，要求它的所有应用软件也是开源的，也即用户是可以得到其源代码的。因此</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具有将原代码编译为可执行代码的功能。这样任何源代码程序都可以成为</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的应用软件。</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更重要的是，</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用户可以对任何应用软件进行自由的修改成为自己想要的应用软件。</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最初，所有</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的应用软件都是源代码编译后安装。</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只是后来许多应用软件都以编译好的软件包的形式存在，以便作为独立软件商品。所以有了</a:t>
            </a:r>
            <a:r>
              <a:rPr lang="en-US" altLang="zh-CN" dirty="0" err="1">
                <a:latin typeface="华文中宋" panose="02010600040101010101" pitchFamily="2" charset="-122"/>
                <a:ea typeface="华文中宋" panose="02010600040101010101" pitchFamily="2" charset="-122"/>
              </a:rPr>
              <a:t>dpkg</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APT</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marL="0" indent="0">
              <a:buNone/>
            </a:pP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3543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err="1">
                <a:latin typeface="Times New Roman"/>
                <a:ea typeface="黑体"/>
              </a:rPr>
              <a:t>Mplayer</a:t>
            </a:r>
            <a:r>
              <a:rPr lang="zh-CN" altLang="en-US" kern="1800" dirty="0">
                <a:latin typeface="Times New Roman"/>
                <a:ea typeface="黑体"/>
              </a:rPr>
              <a:t>的源代码编译及安装</a:t>
            </a:r>
            <a:endParaRPr lang="zh-CN" altLang="en-US" dirty="0"/>
          </a:p>
        </p:txBody>
      </p:sp>
      <p:sp>
        <p:nvSpPr>
          <p:cNvPr id="3" name="内容占位符 2"/>
          <p:cNvSpPr>
            <a:spLocks noGrp="1"/>
          </p:cNvSpPr>
          <p:nvPr>
            <p:ph idx="1"/>
          </p:nvPr>
        </p:nvSpPr>
        <p:spPr/>
        <p:txBody>
          <a:bodyPr/>
          <a:lstStyle/>
          <a:p>
            <a:pPr lvl="0"/>
            <a:r>
              <a:rPr lang="en-US" altLang="zh-CN" dirty="0">
                <a:latin typeface="Times New Roman"/>
              </a:rPr>
              <a:t>1.</a:t>
            </a:r>
            <a:r>
              <a:rPr lang="zh-CN" altLang="en-US" dirty="0">
                <a:latin typeface="Times New Roman"/>
              </a:rPr>
              <a:t>下载</a:t>
            </a:r>
            <a:r>
              <a:rPr lang="en-US" altLang="zh-CN" dirty="0" err="1">
                <a:latin typeface="Times New Roman"/>
              </a:rPr>
              <a:t>MPlayer</a:t>
            </a:r>
            <a:r>
              <a:rPr lang="zh-CN" altLang="en-US" dirty="0">
                <a:latin typeface="Times New Roman"/>
              </a:rPr>
              <a:t>软件包</a:t>
            </a:r>
          </a:p>
          <a:p>
            <a:pPr lvl="0"/>
            <a:r>
              <a:rPr lang="en-US" altLang="zh-CN" dirty="0">
                <a:latin typeface="Times New Roman"/>
              </a:rPr>
              <a:t>2.</a:t>
            </a:r>
            <a:r>
              <a:rPr lang="zh-CN" altLang="en-US" dirty="0">
                <a:latin typeface="Times New Roman"/>
              </a:rPr>
              <a:t>解压</a:t>
            </a:r>
            <a:r>
              <a:rPr lang="en-US" altLang="zh-CN" dirty="0" err="1">
                <a:latin typeface="Times New Roman"/>
              </a:rPr>
              <a:t>MPlayer</a:t>
            </a:r>
            <a:r>
              <a:rPr lang="zh-CN" altLang="en-US" dirty="0">
                <a:latin typeface="Times New Roman"/>
              </a:rPr>
              <a:t>软件包</a:t>
            </a:r>
            <a:endParaRPr lang="en-US" altLang="zh-CN" dirty="0">
              <a:latin typeface="Times New Roman"/>
            </a:endParaRPr>
          </a:p>
          <a:p>
            <a:r>
              <a:rPr lang="en-US" altLang="zh-CN" dirty="0">
                <a:latin typeface="Times New Roman"/>
              </a:rPr>
              <a:t>3.</a:t>
            </a:r>
            <a:r>
              <a:rPr lang="zh-CN" altLang="en-US" dirty="0">
                <a:latin typeface="Times New Roman"/>
              </a:rPr>
              <a:t>配置</a:t>
            </a:r>
            <a:r>
              <a:rPr lang="en-US" altLang="zh-CN" dirty="0" err="1">
                <a:latin typeface="Times New Roman"/>
              </a:rPr>
              <a:t>MPlayer</a:t>
            </a:r>
            <a:r>
              <a:rPr lang="zh-CN" altLang="en-US" dirty="0">
                <a:latin typeface="Times New Roman"/>
              </a:rPr>
              <a:t>软件包：</a:t>
            </a:r>
            <a:r>
              <a:rPr lang="zh-CN" altLang="en-US" kern="1800" dirty="0">
                <a:latin typeface="Times New Roman"/>
                <a:ea typeface="黑体"/>
              </a:rPr>
              <a:t>正确配置软件</a:t>
            </a:r>
            <a:endParaRPr lang="en-US" altLang="zh-CN" dirty="0">
              <a:latin typeface="Times New Roman"/>
            </a:endParaRPr>
          </a:p>
          <a:p>
            <a:r>
              <a:rPr lang="en-US" altLang="zh-CN" dirty="0">
                <a:latin typeface="Times New Roman"/>
              </a:rPr>
              <a:t>4.</a:t>
            </a:r>
            <a:r>
              <a:rPr lang="zh-CN" altLang="en-US" dirty="0">
                <a:latin typeface="Times New Roman"/>
              </a:rPr>
              <a:t>编译</a:t>
            </a:r>
            <a:r>
              <a:rPr lang="en-US" altLang="zh-CN" dirty="0" err="1">
                <a:latin typeface="Times New Roman"/>
              </a:rPr>
              <a:t>MPlayer</a:t>
            </a:r>
            <a:r>
              <a:rPr lang="zh-CN" altLang="en-US" dirty="0">
                <a:latin typeface="Times New Roman"/>
              </a:rPr>
              <a:t>源码包</a:t>
            </a:r>
            <a:endParaRPr lang="en-US" altLang="zh-CN" dirty="0">
              <a:latin typeface="Times New Roman"/>
            </a:endParaRPr>
          </a:p>
          <a:p>
            <a:r>
              <a:rPr lang="en-US" altLang="zh-CN" dirty="0">
                <a:latin typeface="Times New Roman"/>
              </a:rPr>
              <a:t>5.</a:t>
            </a:r>
            <a:r>
              <a:rPr lang="zh-CN" altLang="en-US" dirty="0">
                <a:latin typeface="Times New Roman"/>
              </a:rPr>
              <a:t>安装</a:t>
            </a:r>
            <a:r>
              <a:rPr lang="en-US" altLang="zh-CN" dirty="0" err="1">
                <a:latin typeface="Times New Roman"/>
              </a:rPr>
              <a:t>MPlayer</a:t>
            </a:r>
            <a:r>
              <a:rPr lang="zh-CN" altLang="en-US" dirty="0">
                <a:latin typeface="Times New Roman"/>
              </a:rPr>
              <a:t>源码包：</a:t>
            </a:r>
            <a:r>
              <a:rPr lang="zh-CN" altLang="en-US" kern="1800" dirty="0">
                <a:latin typeface="Times New Roman"/>
                <a:ea typeface="黑体"/>
              </a:rPr>
              <a:t>安装软件到硬盘</a:t>
            </a:r>
            <a:endParaRPr lang="zh-CN" altLang="en-US" dirty="0">
              <a:latin typeface="Times New Roman"/>
            </a:endParaRPr>
          </a:p>
          <a:p>
            <a:r>
              <a:rPr lang="en-US" altLang="zh-CN" dirty="0">
                <a:latin typeface="Times New Roman"/>
              </a:rPr>
              <a:t>6.</a:t>
            </a:r>
            <a:r>
              <a:rPr lang="zh-CN" altLang="en-US" dirty="0">
                <a:latin typeface="Times New Roman"/>
              </a:rPr>
              <a:t>启动</a:t>
            </a:r>
            <a:r>
              <a:rPr lang="en-US" altLang="zh-CN" dirty="0" err="1">
                <a:latin typeface="Times New Roman"/>
              </a:rPr>
              <a:t>MPlayer</a:t>
            </a:r>
            <a:r>
              <a:rPr lang="zh-CN" altLang="en-US" dirty="0">
                <a:latin typeface="Times New Roman"/>
              </a:rPr>
              <a:t>播放器</a:t>
            </a:r>
          </a:p>
        </p:txBody>
      </p:sp>
    </p:spTree>
    <p:extLst>
      <p:ext uri="{BB962C8B-B14F-4D97-AF65-F5344CB8AC3E}">
        <p14:creationId xmlns:p14="http://schemas.microsoft.com/office/powerpoint/2010/main" val="2826334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034100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6.   </a:t>
            </a:r>
            <a:r>
              <a:rPr lang="zh-CN" altLang="en-US" kern="1800" dirty="0">
                <a:latin typeface="Times New Roman"/>
                <a:ea typeface="黑体"/>
              </a:rPr>
              <a:t>文件目录管理</a:t>
            </a:r>
            <a:endParaRPr lang="zh-CN" altLang="en-US" dirty="0"/>
          </a:p>
        </p:txBody>
      </p:sp>
      <p:sp>
        <p:nvSpPr>
          <p:cNvPr id="3" name="内容占位符 2"/>
          <p:cNvSpPr>
            <a:spLocks noGrp="1"/>
          </p:cNvSpPr>
          <p:nvPr>
            <p:ph idx="1"/>
          </p:nvPr>
        </p:nvSpPr>
        <p:spPr/>
        <p:txBody>
          <a:bodyPr/>
          <a:lstStyle/>
          <a:p>
            <a:r>
              <a:rPr lang="en-US" altLang="zh-CN" dirty="0">
                <a:latin typeface="Times New Roman"/>
              </a:rPr>
              <a:t>Linux</a:t>
            </a:r>
            <a:r>
              <a:rPr lang="zh-CN" altLang="en-US" dirty="0">
                <a:latin typeface="Times New Roman"/>
              </a:rPr>
              <a:t>目录结构的组织形式</a:t>
            </a:r>
            <a:endParaRPr lang="en-US" altLang="zh-CN" dirty="0">
              <a:latin typeface="Times New Roman"/>
            </a:endParaRPr>
          </a:p>
          <a:p>
            <a:r>
              <a:rPr lang="zh-CN" altLang="en-US" dirty="0"/>
              <a:t>通过</a:t>
            </a:r>
            <a:r>
              <a:rPr lang="en-US" altLang="zh-CN" dirty="0"/>
              <a:t>ls –l / </a:t>
            </a:r>
            <a:r>
              <a:rPr lang="zh-CN" altLang="en-US" dirty="0"/>
              <a:t>就会发现，在</a:t>
            </a:r>
            <a:r>
              <a:rPr lang="en-US" altLang="zh-CN" dirty="0"/>
              <a:t>/</a:t>
            </a:r>
            <a:r>
              <a:rPr lang="zh-CN" altLang="en-US" dirty="0"/>
              <a:t>下包涵很多的目录，比如</a:t>
            </a:r>
            <a:r>
              <a:rPr lang="en-US" altLang="zh-CN" dirty="0" err="1"/>
              <a:t>etc</a:t>
            </a:r>
            <a:r>
              <a:rPr lang="zh-CN" altLang="en-US" dirty="0"/>
              <a:t>、</a:t>
            </a:r>
            <a:r>
              <a:rPr lang="en-US" altLang="zh-CN" dirty="0" err="1"/>
              <a:t>usr</a:t>
            </a:r>
            <a:r>
              <a:rPr lang="zh-CN" altLang="en-US" dirty="0"/>
              <a:t>、</a:t>
            </a:r>
            <a:r>
              <a:rPr lang="en-US" altLang="zh-CN" dirty="0" err="1"/>
              <a:t>var</a:t>
            </a:r>
            <a:r>
              <a:rPr lang="zh-CN" altLang="en-US" dirty="0"/>
              <a:t>、</a:t>
            </a:r>
            <a:r>
              <a:rPr lang="en-US" altLang="zh-CN" dirty="0"/>
              <a:t>bin ... ... </a:t>
            </a:r>
            <a:r>
              <a:rPr lang="zh-CN" altLang="en-US" dirty="0"/>
              <a:t>等目录，而在这些目录中，我们进去看看，发现也有很多的目录或文件。文件系统在</a:t>
            </a:r>
            <a:r>
              <a:rPr lang="en-US" altLang="zh-CN" dirty="0"/>
              <a:t>Linux</a:t>
            </a:r>
            <a:r>
              <a:rPr lang="zh-CN" altLang="en-US" dirty="0"/>
              <a:t>下看上去就象树形结构，所以我们可以把文件系统的结构形象的称为 树形结构。</a:t>
            </a:r>
            <a:endParaRPr lang="en-US" altLang="zh-CN" dirty="0"/>
          </a:p>
          <a:p>
            <a:r>
              <a:rPr lang="en-US" altLang="zh-CN" dirty="0"/>
              <a:t>Linux</a:t>
            </a:r>
            <a:r>
              <a:rPr lang="zh-CN" altLang="en-US" dirty="0"/>
              <a:t>的文件系统的入口就是</a:t>
            </a:r>
            <a:r>
              <a:rPr lang="en-US" altLang="zh-CN" dirty="0"/>
              <a:t>/</a:t>
            </a:r>
            <a:r>
              <a:rPr lang="zh-CN" altLang="en-US" dirty="0"/>
              <a:t>，所有的目录、文件、设备都在</a:t>
            </a:r>
            <a:r>
              <a:rPr lang="en-US" altLang="zh-CN" dirty="0"/>
              <a:t>/</a:t>
            </a:r>
            <a:r>
              <a:rPr lang="zh-CN" altLang="en-US" dirty="0"/>
              <a:t>之下，</a:t>
            </a:r>
            <a:r>
              <a:rPr lang="en-US" altLang="zh-CN" dirty="0"/>
              <a:t>/</a:t>
            </a:r>
            <a:r>
              <a:rPr lang="zh-CN" altLang="en-US" dirty="0"/>
              <a:t>就是</a:t>
            </a:r>
            <a:r>
              <a:rPr lang="en-US" altLang="zh-CN" dirty="0"/>
              <a:t>Linux</a:t>
            </a:r>
            <a:r>
              <a:rPr lang="zh-CN" altLang="en-US" dirty="0"/>
              <a:t>文件系统的组织者，也是最上级的领导者。</a:t>
            </a:r>
          </a:p>
        </p:txBody>
      </p:sp>
    </p:spTree>
    <p:extLst>
      <p:ext uri="{BB962C8B-B14F-4D97-AF65-F5344CB8AC3E}">
        <p14:creationId xmlns:p14="http://schemas.microsoft.com/office/powerpoint/2010/main" val="1153773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8. </a:t>
            </a:r>
            <a:r>
              <a:rPr lang="zh-CN" altLang="en-US" kern="1800" dirty="0">
                <a:latin typeface="Times New Roman"/>
                <a:ea typeface="黑体"/>
              </a:rPr>
              <a:t>磁 盘 管 理</a:t>
            </a:r>
            <a:endParaRPr lang="zh-CN" altLang="en-US" dirty="0"/>
          </a:p>
        </p:txBody>
      </p:sp>
      <p:sp>
        <p:nvSpPr>
          <p:cNvPr id="3" name="内容占位符 2"/>
          <p:cNvSpPr>
            <a:spLocks noGrp="1"/>
          </p:cNvSpPr>
          <p:nvPr>
            <p:ph idx="1"/>
          </p:nvPr>
        </p:nvSpPr>
        <p:spPr/>
        <p:txBody>
          <a:bodyPr/>
          <a:lstStyle/>
          <a:p>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下的磁盘管理，包括</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文件系统的概念及使用、硬盘分区及格式化、使用外部设备、文件归档及备份等。无论普通用户和还是系统管理员都要掌握磁盘管理。</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11189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B68DE-117B-48EA-BF33-D6B885B60E2E}"/>
              </a:ext>
            </a:extLst>
          </p:cNvPr>
          <p:cNvSpPr>
            <a:spLocks noGrp="1"/>
          </p:cNvSpPr>
          <p:nvPr>
            <p:ph type="title"/>
          </p:nvPr>
        </p:nvSpPr>
        <p:spPr>
          <a:xfrm>
            <a:off x="2332348" y="690434"/>
            <a:ext cx="6236616" cy="742442"/>
          </a:xfrm>
        </p:spPr>
        <p:txBody>
          <a:bodyPr/>
          <a:lstStyle/>
          <a:p>
            <a:r>
              <a:rPr lang="zh-CN" altLang="en-US" dirty="0"/>
              <a:t>硬盘的结构</a:t>
            </a:r>
          </a:p>
        </p:txBody>
      </p:sp>
      <p:pic>
        <p:nvPicPr>
          <p:cNvPr id="4" name="图片 3">
            <a:extLst>
              <a:ext uri="{FF2B5EF4-FFF2-40B4-BE49-F238E27FC236}">
                <a16:creationId xmlns:a16="http://schemas.microsoft.com/office/drawing/2014/main" id="{46170C89-CEE0-4B8A-86ED-2529690D3914}"/>
              </a:ext>
            </a:extLst>
          </p:cNvPr>
          <p:cNvPicPr>
            <a:picLocks noChangeAspect="1"/>
          </p:cNvPicPr>
          <p:nvPr/>
        </p:nvPicPr>
        <p:blipFill>
          <a:blip r:embed="rId2"/>
          <a:stretch>
            <a:fillRect/>
          </a:stretch>
        </p:blipFill>
        <p:spPr>
          <a:xfrm>
            <a:off x="1672593" y="3808247"/>
            <a:ext cx="3475021" cy="2536156"/>
          </a:xfrm>
          <a:prstGeom prst="rect">
            <a:avLst/>
          </a:prstGeom>
        </p:spPr>
      </p:pic>
      <p:pic>
        <p:nvPicPr>
          <p:cNvPr id="5" name="图片 4">
            <a:extLst>
              <a:ext uri="{FF2B5EF4-FFF2-40B4-BE49-F238E27FC236}">
                <a16:creationId xmlns:a16="http://schemas.microsoft.com/office/drawing/2014/main" id="{BC57856F-7786-4DBD-965F-2C2346C4B4FA}"/>
              </a:ext>
            </a:extLst>
          </p:cNvPr>
          <p:cNvPicPr>
            <a:picLocks noChangeAspect="1"/>
          </p:cNvPicPr>
          <p:nvPr/>
        </p:nvPicPr>
        <p:blipFill>
          <a:blip r:embed="rId3"/>
          <a:stretch>
            <a:fillRect/>
          </a:stretch>
        </p:blipFill>
        <p:spPr>
          <a:xfrm>
            <a:off x="5450656" y="1553169"/>
            <a:ext cx="5814016" cy="4553145"/>
          </a:xfrm>
          <a:prstGeom prst="rect">
            <a:avLst/>
          </a:prstGeom>
        </p:spPr>
      </p:pic>
      <p:pic>
        <p:nvPicPr>
          <p:cNvPr id="6" name="图片 5">
            <a:extLst>
              <a:ext uri="{FF2B5EF4-FFF2-40B4-BE49-F238E27FC236}">
                <a16:creationId xmlns:a16="http://schemas.microsoft.com/office/drawing/2014/main" id="{6BB2DD09-1DEA-4412-A10E-A3DFA66B62FE}"/>
              </a:ext>
            </a:extLst>
          </p:cNvPr>
          <p:cNvPicPr>
            <a:picLocks noChangeAspect="1"/>
          </p:cNvPicPr>
          <p:nvPr/>
        </p:nvPicPr>
        <p:blipFill>
          <a:blip r:embed="rId4"/>
          <a:stretch>
            <a:fillRect/>
          </a:stretch>
        </p:blipFill>
        <p:spPr>
          <a:xfrm>
            <a:off x="1748007" y="1503759"/>
            <a:ext cx="3493311" cy="2304488"/>
          </a:xfrm>
          <a:prstGeom prst="rect">
            <a:avLst/>
          </a:prstGeom>
        </p:spPr>
      </p:pic>
    </p:spTree>
    <p:extLst>
      <p:ext uri="{BB962C8B-B14F-4D97-AF65-F5344CB8AC3E}">
        <p14:creationId xmlns:p14="http://schemas.microsoft.com/office/powerpoint/2010/main" val="36493207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4C6BF-AD1E-4A0A-A44B-6689DD63C571}"/>
              </a:ext>
            </a:extLst>
          </p:cNvPr>
          <p:cNvSpPr>
            <a:spLocks noGrp="1"/>
          </p:cNvSpPr>
          <p:nvPr>
            <p:ph type="title"/>
          </p:nvPr>
        </p:nvSpPr>
        <p:spPr>
          <a:xfrm>
            <a:off x="1634765" y="658575"/>
            <a:ext cx="8574464" cy="648174"/>
          </a:xfrm>
        </p:spPr>
        <p:txBody>
          <a:bodyPr/>
          <a:lstStyle/>
          <a:p>
            <a:r>
              <a:rPr lang="zh-CN" altLang="en-US" b="1" i="0" dirty="0">
                <a:solidFill>
                  <a:srgbClr val="222226"/>
                </a:solidFill>
                <a:effectLst/>
                <a:latin typeface="PingFang SC"/>
              </a:rPr>
              <a:t>物理</a:t>
            </a:r>
            <a:r>
              <a:rPr lang="en-US" altLang="zh-CN" b="1" i="0" dirty="0">
                <a:solidFill>
                  <a:srgbClr val="222226"/>
                </a:solidFill>
                <a:effectLst/>
                <a:latin typeface="PingFang SC"/>
              </a:rPr>
              <a:t>CHS</a:t>
            </a:r>
            <a:r>
              <a:rPr lang="zh-CN" altLang="en-US" b="1" i="0" dirty="0">
                <a:solidFill>
                  <a:srgbClr val="222226"/>
                </a:solidFill>
                <a:effectLst/>
                <a:latin typeface="PingFang SC"/>
              </a:rPr>
              <a:t>和</a:t>
            </a:r>
            <a:r>
              <a:rPr lang="en-US" altLang="zh-CN" b="1" i="0" dirty="0">
                <a:solidFill>
                  <a:srgbClr val="222226"/>
                </a:solidFill>
                <a:effectLst/>
                <a:latin typeface="PingFang SC"/>
              </a:rPr>
              <a:t>LBA</a:t>
            </a:r>
            <a:r>
              <a:rPr lang="zh-CN" altLang="en-US" b="1" i="0" dirty="0">
                <a:solidFill>
                  <a:srgbClr val="222226"/>
                </a:solidFill>
                <a:effectLst/>
                <a:latin typeface="PingFang SC"/>
              </a:rPr>
              <a:t>逻辑块地址</a:t>
            </a:r>
            <a:endParaRPr lang="zh-CN" altLang="en-US" dirty="0"/>
          </a:p>
        </p:txBody>
      </p:sp>
      <p:pic>
        <p:nvPicPr>
          <p:cNvPr id="4" name="图片 3">
            <a:extLst>
              <a:ext uri="{FF2B5EF4-FFF2-40B4-BE49-F238E27FC236}">
                <a16:creationId xmlns:a16="http://schemas.microsoft.com/office/drawing/2014/main" id="{A20FD28B-31B1-48BB-93BC-4FF08E6D43CA}"/>
              </a:ext>
            </a:extLst>
          </p:cNvPr>
          <p:cNvPicPr>
            <a:picLocks noChangeAspect="1"/>
          </p:cNvPicPr>
          <p:nvPr/>
        </p:nvPicPr>
        <p:blipFill>
          <a:blip r:embed="rId2"/>
          <a:stretch>
            <a:fillRect/>
          </a:stretch>
        </p:blipFill>
        <p:spPr>
          <a:xfrm>
            <a:off x="703003" y="1367075"/>
            <a:ext cx="7825976" cy="4832350"/>
          </a:xfrm>
          <a:prstGeom prst="rect">
            <a:avLst/>
          </a:prstGeom>
        </p:spPr>
      </p:pic>
      <p:pic>
        <p:nvPicPr>
          <p:cNvPr id="5" name="图片 4">
            <a:extLst>
              <a:ext uri="{FF2B5EF4-FFF2-40B4-BE49-F238E27FC236}">
                <a16:creationId xmlns:a16="http://schemas.microsoft.com/office/drawing/2014/main" id="{6C69C01B-BC84-45D3-945A-7592FC16D742}"/>
              </a:ext>
            </a:extLst>
          </p:cNvPr>
          <p:cNvPicPr>
            <a:picLocks noChangeAspect="1"/>
          </p:cNvPicPr>
          <p:nvPr/>
        </p:nvPicPr>
        <p:blipFill>
          <a:blip r:embed="rId3"/>
          <a:stretch>
            <a:fillRect/>
          </a:stretch>
        </p:blipFill>
        <p:spPr>
          <a:xfrm>
            <a:off x="8623030" y="1276925"/>
            <a:ext cx="2981202" cy="2152075"/>
          </a:xfrm>
          <a:prstGeom prst="rect">
            <a:avLst/>
          </a:prstGeom>
        </p:spPr>
      </p:pic>
      <p:pic>
        <p:nvPicPr>
          <p:cNvPr id="6" name="图片 5">
            <a:extLst>
              <a:ext uri="{FF2B5EF4-FFF2-40B4-BE49-F238E27FC236}">
                <a16:creationId xmlns:a16="http://schemas.microsoft.com/office/drawing/2014/main" id="{BD09F67E-702B-4077-A9C1-B77B47E36792}"/>
              </a:ext>
            </a:extLst>
          </p:cNvPr>
          <p:cNvPicPr>
            <a:picLocks noChangeAspect="1"/>
          </p:cNvPicPr>
          <p:nvPr/>
        </p:nvPicPr>
        <p:blipFill>
          <a:blip r:embed="rId4"/>
          <a:stretch>
            <a:fillRect/>
          </a:stretch>
        </p:blipFill>
        <p:spPr>
          <a:xfrm>
            <a:off x="9116848" y="3613419"/>
            <a:ext cx="2487384" cy="2456901"/>
          </a:xfrm>
          <a:prstGeom prst="rect">
            <a:avLst/>
          </a:prstGeom>
        </p:spPr>
      </p:pic>
    </p:spTree>
    <p:extLst>
      <p:ext uri="{BB962C8B-B14F-4D97-AF65-F5344CB8AC3E}">
        <p14:creationId xmlns:p14="http://schemas.microsoft.com/office/powerpoint/2010/main" val="2451163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08DB3-EBA9-4A41-A26E-FC823371E0F3}"/>
              </a:ext>
            </a:extLst>
          </p:cNvPr>
          <p:cNvSpPr>
            <a:spLocks noGrp="1"/>
          </p:cNvSpPr>
          <p:nvPr>
            <p:ph type="title"/>
          </p:nvPr>
        </p:nvSpPr>
        <p:spPr>
          <a:xfrm>
            <a:off x="1992985" y="881406"/>
            <a:ext cx="7744905" cy="629321"/>
          </a:xfrm>
        </p:spPr>
        <p:txBody>
          <a:bodyPr/>
          <a:lstStyle/>
          <a:p>
            <a:r>
              <a:rPr lang="zh-CN" altLang="en-US" b="1" i="0" dirty="0">
                <a:solidFill>
                  <a:srgbClr val="222226"/>
                </a:solidFill>
                <a:effectLst/>
                <a:latin typeface="PingFang SC"/>
              </a:rPr>
              <a:t>磁盘寻址方式：</a:t>
            </a:r>
            <a:r>
              <a:rPr lang="en-US" altLang="zh-CN" b="1" i="0" dirty="0">
                <a:solidFill>
                  <a:srgbClr val="222226"/>
                </a:solidFill>
                <a:effectLst/>
                <a:latin typeface="PingFang SC"/>
              </a:rPr>
              <a:t>CHS</a:t>
            </a:r>
            <a:endParaRPr lang="zh-CN" altLang="en-US" dirty="0"/>
          </a:p>
        </p:txBody>
      </p:sp>
      <p:sp>
        <p:nvSpPr>
          <p:cNvPr id="3" name="内容占位符 2">
            <a:extLst>
              <a:ext uri="{FF2B5EF4-FFF2-40B4-BE49-F238E27FC236}">
                <a16:creationId xmlns:a16="http://schemas.microsoft.com/office/drawing/2014/main" id="{E976B982-C507-42D9-B38A-DCFC9A7BC8F7}"/>
              </a:ext>
            </a:extLst>
          </p:cNvPr>
          <p:cNvSpPr>
            <a:spLocks noGrp="1"/>
          </p:cNvSpPr>
          <p:nvPr>
            <p:ph idx="1"/>
          </p:nvPr>
        </p:nvSpPr>
        <p:spPr>
          <a:xfrm>
            <a:off x="782425" y="1574276"/>
            <a:ext cx="10576874" cy="4637988"/>
          </a:xfrm>
        </p:spPr>
        <p:txBody>
          <a:bodyPr/>
          <a:lstStyle/>
          <a:p>
            <a:pPr indent="304800" algn="just"/>
            <a:r>
              <a:rPr lang="en-US" altLang="zh-CN" b="1"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CHS</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b="1" kern="0" dirty="0" err="1">
                <a:solidFill>
                  <a:srgbClr val="707070"/>
                </a:solidFill>
                <a:effectLst/>
                <a:latin typeface="等线" panose="02010600030101010101" pitchFamily="2" charset="-122"/>
                <a:ea typeface="宋体" panose="02010600030101010101" pitchFamily="2" charset="-122"/>
                <a:cs typeface="Arial" panose="020B0604020202020204" pitchFamily="34" charset="0"/>
              </a:rPr>
              <a:t>Clinders</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Heads</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Sectors</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en-US"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模式：</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采用</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24bit</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位寻址，其中前</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10</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位表示</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cylinder</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，中间</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8</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位表示</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head</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，后面</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6</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位表示</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sector</a:t>
            </a:r>
            <a:r>
              <a:rPr lang="zh-CN"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。最大寻址空间</a:t>
            </a:r>
            <a:r>
              <a:rPr lang="en-US" altLang="zh-CN" b="1"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8GB</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寻址方式的容量由</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三个参数决定：</a:t>
            </a:r>
          </a:p>
          <a:p>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磁头数最大为</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255 (</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用 </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8 </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个二进制位存储</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。从</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0</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开始编号。</a:t>
            </a:r>
          </a:p>
          <a:p>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柱面数最大为</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1023(</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用 </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10 </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个二进制位存储</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。从</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0</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开始编号。</a:t>
            </a:r>
          </a:p>
          <a:p>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扇区数最大数 </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63(</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用 </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6</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个二进制位存储</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。从</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1</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始编号。</a:t>
            </a:r>
          </a:p>
          <a:p>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所以</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寻址方式的最大寻址范围为：</a:t>
            </a:r>
          </a:p>
          <a:p>
            <a:r>
              <a:rPr lang="en-US" altLang="zh-CN" b="1" dirty="0"/>
              <a:t>255 * 1023 * 63 * 512 / 1048576 = 7.837 GB ( 1M =1048576 Bytes )</a:t>
            </a:r>
            <a:endParaRPr lang="zh-CN" altLang="en-US" b="1" dirty="0"/>
          </a:p>
          <a:p>
            <a:r>
              <a:rPr lang="zh-CN" altLang="en-US" b="1" dirty="0"/>
              <a:t>硬盘厂商常用的单位：</a:t>
            </a:r>
            <a:r>
              <a:rPr lang="en-US" altLang="zh-CN" b="1" dirty="0"/>
              <a:t>255 * 1023 * 63 * 512 / 1000000 = 8.414 GB ( 1M =1000000 Bytes )</a:t>
            </a:r>
            <a:endParaRPr lang="zh-CN" altLang="en-US" b="1" dirty="0"/>
          </a:p>
        </p:txBody>
      </p:sp>
    </p:spTree>
    <p:extLst>
      <p:ext uri="{BB962C8B-B14F-4D97-AF65-F5344CB8AC3E}">
        <p14:creationId xmlns:p14="http://schemas.microsoft.com/office/powerpoint/2010/main" val="3440157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08DB3-EBA9-4A41-A26E-FC823371E0F3}"/>
              </a:ext>
            </a:extLst>
          </p:cNvPr>
          <p:cNvSpPr>
            <a:spLocks noGrp="1"/>
          </p:cNvSpPr>
          <p:nvPr>
            <p:ph type="title"/>
          </p:nvPr>
        </p:nvSpPr>
        <p:spPr>
          <a:xfrm>
            <a:off x="1992985" y="1428160"/>
            <a:ext cx="7744905" cy="629321"/>
          </a:xfrm>
        </p:spPr>
        <p:txBody>
          <a:bodyPr/>
          <a:lstStyle/>
          <a:p>
            <a:r>
              <a:rPr lang="zh-CN" altLang="en-US" b="1" i="0" dirty="0">
                <a:solidFill>
                  <a:srgbClr val="222226"/>
                </a:solidFill>
                <a:effectLst/>
                <a:latin typeface="PingFang SC"/>
              </a:rPr>
              <a:t>磁盘寻址方式：</a:t>
            </a:r>
            <a:r>
              <a:rPr lang="en-US" altLang="zh-CN" b="1" i="0" dirty="0">
                <a:solidFill>
                  <a:srgbClr val="222226"/>
                </a:solidFill>
                <a:effectLst/>
                <a:latin typeface="PingFang SC"/>
              </a:rPr>
              <a:t>LBA</a:t>
            </a:r>
            <a:endParaRPr lang="zh-CN" altLang="en-US" dirty="0"/>
          </a:p>
        </p:txBody>
      </p:sp>
      <p:sp>
        <p:nvSpPr>
          <p:cNvPr id="3" name="内容占位符 2">
            <a:extLst>
              <a:ext uri="{FF2B5EF4-FFF2-40B4-BE49-F238E27FC236}">
                <a16:creationId xmlns:a16="http://schemas.microsoft.com/office/drawing/2014/main" id="{E976B982-C507-42D9-B38A-DCFC9A7BC8F7}"/>
              </a:ext>
            </a:extLst>
          </p:cNvPr>
          <p:cNvSpPr>
            <a:spLocks noGrp="1"/>
          </p:cNvSpPr>
          <p:nvPr>
            <p:ph idx="1"/>
          </p:nvPr>
        </p:nvSpPr>
        <p:spPr>
          <a:xfrm>
            <a:off x="849983" y="2448694"/>
            <a:ext cx="10349060" cy="4383464"/>
          </a:xfrm>
        </p:spPr>
        <p:txBody>
          <a:bodyPr/>
          <a:lstStyle/>
          <a:p>
            <a:pPr indent="304800" algn="just"/>
            <a:r>
              <a:rPr lang="en-US" altLang="zh-CN"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LBA</a:t>
            </a:r>
            <a:r>
              <a:rPr lang="zh-CN"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kern="0" dirty="0" err="1">
                <a:solidFill>
                  <a:srgbClr val="707070"/>
                </a:solidFill>
                <a:effectLst/>
                <a:latin typeface="等线" panose="02010600030101010101" pitchFamily="2" charset="-122"/>
                <a:ea typeface="宋体" panose="02010600030101010101" pitchFamily="2" charset="-122"/>
                <a:cs typeface="Arial" panose="020B0604020202020204" pitchFamily="34" charset="0"/>
              </a:rPr>
              <a:t>logicalblockaddressing</a:t>
            </a:r>
            <a:r>
              <a:rPr lang="zh-CN"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模式：</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LBA</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编址方式将 </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CHS</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这种三维寻址方式转变为一维的线性寻址，它把硬盘所有的物理扇区的</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C/H/S</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编号通过一定的规则转变为一线性的编号，系统效率得到大大提高，避免了 烦琐的磁头</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柱面</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扇区的寻址方式。在访问硬盘时，由硬盘控制器再这种逻辑地址转换为实际硬盘的</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格式</a:t>
            </a:r>
            <a:r>
              <a:rPr lang="zh-CN" altLang="en-US"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物理地址。</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由于</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寻址方式的寻址空间在大概</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8GB</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以内，所以在磁盘容量小于大概</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8GB</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时，可以使用</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CHS</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寻址方式或是</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LBA</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寻址方式；在磁盘容量大于大概</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8GB</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时，则只能使用</a:t>
            </a:r>
            <a:r>
              <a:rPr lang="en-US"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LBA</a:t>
            </a:r>
            <a:r>
              <a:rPr lang="zh-CN" altLang="zh-CN" kern="0" dirty="0">
                <a:solidFill>
                  <a:srgbClr val="707070"/>
                </a:solidFill>
                <a:latin typeface="等线" panose="02010600030101010101" pitchFamily="2" charset="-122"/>
                <a:ea typeface="宋体" panose="02010600030101010101" pitchFamily="2" charset="-122"/>
                <a:cs typeface="Arial" panose="020B0604020202020204" pitchFamily="34" charset="0"/>
              </a:rPr>
              <a:t>寻址方式</a:t>
            </a:r>
            <a:r>
              <a:rPr lang="zh-CN" altLang="en-US" kern="0" dirty="0">
                <a:solidFill>
                  <a:srgbClr val="707070"/>
                </a:solidFill>
                <a:latin typeface="等线" panose="02010600030101010101" pitchFamily="2" charset="-122"/>
                <a:ea typeface="宋体" panose="02010600030101010101" pitchFamily="2" charset="-122"/>
                <a:cs typeface="Arial" panose="020B0604020202020204" pitchFamily="34"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LBA</a:t>
            </a:r>
            <a:r>
              <a:rPr lang="zh-CN"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采用</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48</a:t>
            </a:r>
            <a:r>
              <a:rPr lang="zh-CN"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bit</a:t>
            </a:r>
            <a:r>
              <a:rPr lang="zh-CN"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位寻址，最大寻址空间</a:t>
            </a:r>
            <a:r>
              <a:rPr lang="en-US" altLang="zh-CN"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128PB</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652427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C5860-EA59-4AEF-992C-CC361B79B6D3}"/>
              </a:ext>
            </a:extLst>
          </p:cNvPr>
          <p:cNvSpPr>
            <a:spLocks noGrp="1"/>
          </p:cNvSpPr>
          <p:nvPr>
            <p:ph type="title"/>
          </p:nvPr>
        </p:nvSpPr>
        <p:spPr>
          <a:xfrm>
            <a:off x="1295400" y="1331456"/>
            <a:ext cx="9601200" cy="572760"/>
          </a:xfrm>
        </p:spPr>
        <p:txBody>
          <a:bodyPr/>
          <a:lstStyle/>
          <a:p>
            <a:r>
              <a:rPr lang="en-US" altLang="zh-CN" dirty="0"/>
              <a:t>LBA</a:t>
            </a:r>
            <a:r>
              <a:rPr lang="zh-CN" altLang="en-US" dirty="0"/>
              <a:t>与</a:t>
            </a:r>
            <a:r>
              <a:rPr lang="en-US" altLang="zh-CN" dirty="0"/>
              <a:t>C/H/S </a:t>
            </a:r>
            <a:r>
              <a:rPr lang="zh-CN" altLang="en-US" dirty="0"/>
              <a:t>之间的转换</a:t>
            </a:r>
          </a:p>
        </p:txBody>
      </p:sp>
      <p:sp>
        <p:nvSpPr>
          <p:cNvPr id="3" name="内容占位符 2">
            <a:extLst>
              <a:ext uri="{FF2B5EF4-FFF2-40B4-BE49-F238E27FC236}">
                <a16:creationId xmlns:a16="http://schemas.microsoft.com/office/drawing/2014/main" id="{D01E3A68-9F8C-44FE-9EA2-592B69D797E4}"/>
              </a:ext>
            </a:extLst>
          </p:cNvPr>
          <p:cNvSpPr>
            <a:spLocks noGrp="1"/>
          </p:cNvSpPr>
          <p:nvPr>
            <p:ph idx="1"/>
          </p:nvPr>
        </p:nvSpPr>
        <p:spPr>
          <a:xfrm>
            <a:off x="1295400" y="2403837"/>
            <a:ext cx="9601200" cy="3808427"/>
          </a:xfrm>
        </p:spPr>
        <p:txBody>
          <a:bodyPr/>
          <a:lstStyle/>
          <a:p>
            <a:r>
              <a:rPr lang="zh-CN" altLang="en-US" dirty="0"/>
              <a:t>　　设</a:t>
            </a:r>
            <a:r>
              <a:rPr lang="en-US" altLang="zh-CN" dirty="0"/>
              <a:t>NS</a:t>
            </a:r>
            <a:r>
              <a:rPr lang="zh-CN" altLang="en-US" dirty="0"/>
              <a:t>为每磁道扇区数，</a:t>
            </a:r>
            <a:r>
              <a:rPr lang="en-US" altLang="zh-CN" dirty="0"/>
              <a:t>NH</a:t>
            </a:r>
            <a:r>
              <a:rPr lang="zh-CN" altLang="en-US" dirty="0"/>
              <a:t>为磁头数，</a:t>
            </a:r>
            <a:r>
              <a:rPr lang="en-US" altLang="zh-CN" dirty="0"/>
              <a:t>C</a:t>
            </a:r>
            <a:r>
              <a:rPr lang="zh-CN" altLang="en-US" dirty="0"/>
              <a:t>、</a:t>
            </a:r>
            <a:r>
              <a:rPr lang="en-US" altLang="zh-CN" dirty="0"/>
              <a:t>H</a:t>
            </a:r>
            <a:r>
              <a:rPr lang="zh-CN" altLang="en-US" dirty="0"/>
              <a:t>、</a:t>
            </a:r>
            <a:r>
              <a:rPr lang="en-US" altLang="zh-CN" dirty="0"/>
              <a:t>S</a:t>
            </a:r>
            <a:r>
              <a:rPr lang="zh-CN" altLang="en-US" dirty="0"/>
              <a:t>分别表示磁盘的柱面、磁头和扇区编号，</a:t>
            </a:r>
            <a:r>
              <a:rPr lang="en-US" altLang="zh-CN" dirty="0"/>
              <a:t>LBA</a:t>
            </a:r>
            <a:r>
              <a:rPr lang="zh-CN" altLang="en-US" dirty="0"/>
              <a:t>表示逻辑扇区号，</a:t>
            </a:r>
            <a:r>
              <a:rPr lang="en-US" altLang="zh-CN" dirty="0"/>
              <a:t>div</a:t>
            </a:r>
            <a:r>
              <a:rPr lang="zh-CN" altLang="en-US" dirty="0"/>
              <a:t>为整除计算，</a:t>
            </a:r>
            <a:r>
              <a:rPr lang="en-US" altLang="zh-CN" dirty="0"/>
              <a:t>mod</a:t>
            </a:r>
            <a:r>
              <a:rPr lang="zh-CN" altLang="en-US" dirty="0"/>
              <a:t>为求余计算，则：</a:t>
            </a:r>
          </a:p>
          <a:p>
            <a:r>
              <a:rPr lang="zh-CN" altLang="en-US" dirty="0"/>
              <a:t>　　</a:t>
            </a:r>
            <a:r>
              <a:rPr lang="en-US" altLang="zh-CN" dirty="0"/>
              <a:t>LBA=NH×NS×C+NS×H+S-1</a:t>
            </a:r>
            <a:r>
              <a:rPr lang="zh-CN" altLang="en-US" dirty="0"/>
              <a:t>；　　</a:t>
            </a:r>
            <a:r>
              <a:rPr lang="en-US" altLang="zh-CN" dirty="0"/>
              <a:t>C=(LBA div NS)div NH</a:t>
            </a:r>
            <a:r>
              <a:rPr lang="zh-CN" altLang="en-US" dirty="0"/>
              <a:t>；</a:t>
            </a:r>
          </a:p>
          <a:p>
            <a:r>
              <a:rPr lang="zh-CN" altLang="en-US" dirty="0"/>
              <a:t>　　</a:t>
            </a:r>
            <a:r>
              <a:rPr lang="en-US" altLang="zh-CN" dirty="0"/>
              <a:t>H=(LBA div NS)mod NH</a:t>
            </a:r>
            <a:r>
              <a:rPr lang="zh-CN" altLang="en-US" dirty="0"/>
              <a:t>；　　</a:t>
            </a:r>
            <a:r>
              <a:rPr lang="en-US" altLang="zh-CN" dirty="0"/>
              <a:t>S=(LBA mod NS)+1</a:t>
            </a:r>
          </a:p>
          <a:p>
            <a:r>
              <a:rPr lang="zh-CN" altLang="en-US" dirty="0"/>
              <a:t>　　例如 </a:t>
            </a:r>
            <a:r>
              <a:rPr lang="en-US" altLang="zh-CN" dirty="0"/>
              <a:t>LBA = 0 </a:t>
            </a:r>
            <a:r>
              <a:rPr lang="zh-CN" altLang="en-US" dirty="0"/>
              <a:t>则 </a:t>
            </a:r>
            <a:r>
              <a:rPr lang="en-US" altLang="zh-CN" dirty="0"/>
              <a:t>CHS = 0/0/1</a:t>
            </a:r>
          </a:p>
          <a:p>
            <a:r>
              <a:rPr lang="zh-CN" altLang="en-US" dirty="0"/>
              <a:t>　　从</a:t>
            </a:r>
            <a:r>
              <a:rPr lang="en-US" altLang="zh-CN" dirty="0"/>
              <a:t>C/H/S</a:t>
            </a:r>
            <a:r>
              <a:rPr lang="zh-CN" altLang="en-US" dirty="0"/>
              <a:t>到</a:t>
            </a:r>
            <a:r>
              <a:rPr lang="en-US" altLang="zh-CN" dirty="0"/>
              <a:t>LBA</a:t>
            </a:r>
            <a:r>
              <a:rPr lang="zh-CN" altLang="en-US" dirty="0"/>
              <a:t>的计算公式：</a:t>
            </a:r>
          </a:p>
          <a:p>
            <a:r>
              <a:rPr lang="zh-CN" altLang="en-US" dirty="0"/>
              <a:t>　　</a:t>
            </a:r>
            <a:r>
              <a:rPr lang="en-US" altLang="zh-CN" dirty="0"/>
              <a:t>LBA=</a:t>
            </a:r>
            <a:r>
              <a:rPr lang="zh-CN" altLang="en-US" dirty="0"/>
              <a:t>（</a:t>
            </a:r>
            <a:r>
              <a:rPr lang="en-US" altLang="zh-CN" dirty="0"/>
              <a:t>C-CS</a:t>
            </a:r>
            <a:r>
              <a:rPr lang="zh-CN" altLang="en-US" dirty="0"/>
              <a:t>）*</a:t>
            </a:r>
            <a:r>
              <a:rPr lang="en-US" altLang="zh-CN" dirty="0"/>
              <a:t>PH*PS+</a:t>
            </a:r>
            <a:r>
              <a:rPr lang="zh-CN" altLang="en-US" dirty="0"/>
              <a:t>（</a:t>
            </a:r>
            <a:r>
              <a:rPr lang="en-US" altLang="zh-CN" dirty="0"/>
              <a:t>H-HS</a:t>
            </a:r>
            <a:r>
              <a:rPr lang="zh-CN" altLang="en-US" dirty="0"/>
              <a:t>）*</a:t>
            </a:r>
            <a:r>
              <a:rPr lang="en-US" altLang="zh-CN" dirty="0"/>
              <a:t>PS+(S-SS)</a:t>
            </a:r>
            <a:endParaRPr lang="zh-CN" altLang="en-US" dirty="0"/>
          </a:p>
        </p:txBody>
      </p:sp>
    </p:spTree>
    <p:extLst>
      <p:ext uri="{BB962C8B-B14F-4D97-AF65-F5344CB8AC3E}">
        <p14:creationId xmlns:p14="http://schemas.microsoft.com/office/powerpoint/2010/main" val="2222558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C5D8B-7693-4E78-91CC-C10BA3C5A46E}"/>
              </a:ext>
            </a:extLst>
          </p:cNvPr>
          <p:cNvSpPr>
            <a:spLocks noGrp="1"/>
          </p:cNvSpPr>
          <p:nvPr>
            <p:ph type="title"/>
          </p:nvPr>
        </p:nvSpPr>
        <p:spPr>
          <a:xfrm>
            <a:off x="1295400" y="982663"/>
            <a:ext cx="9601200" cy="657601"/>
          </a:xfrm>
        </p:spPr>
        <p:txBody>
          <a:bodyPr/>
          <a:lstStyle/>
          <a:p>
            <a:r>
              <a:rPr lang="zh-CN" altLang="en-US" dirty="0"/>
              <a:t>磁盘分区方式</a:t>
            </a:r>
            <a:r>
              <a:rPr lang="en-US" altLang="zh-CN"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MBR</a:t>
            </a:r>
            <a:r>
              <a:rPr lang="zh-CN" altLang="en-US"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和</a:t>
            </a:r>
            <a:r>
              <a:rPr lang="en-US" altLang="zh-CN"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GPT</a:t>
            </a:r>
            <a:endParaRPr lang="zh-CN" altLang="en-US" dirty="0"/>
          </a:p>
        </p:txBody>
      </p:sp>
      <p:sp>
        <p:nvSpPr>
          <p:cNvPr id="3" name="内容占位符 2">
            <a:extLst>
              <a:ext uri="{FF2B5EF4-FFF2-40B4-BE49-F238E27FC236}">
                <a16:creationId xmlns:a16="http://schemas.microsoft.com/office/drawing/2014/main" id="{B9B87BC8-3E91-47B9-8577-1D4F8CF95162}"/>
              </a:ext>
            </a:extLst>
          </p:cNvPr>
          <p:cNvSpPr>
            <a:spLocks noGrp="1"/>
          </p:cNvSpPr>
          <p:nvPr>
            <p:ph idx="1"/>
          </p:nvPr>
        </p:nvSpPr>
        <p:spPr>
          <a:xfrm>
            <a:off x="659876" y="1866506"/>
            <a:ext cx="10784264" cy="4008831"/>
          </a:xfrm>
        </p:spPr>
        <p:txBody>
          <a:bodyPr/>
          <a:lstStyle/>
          <a:p>
            <a:pPr indent="304800" algn="just"/>
            <a:r>
              <a:rPr lang="en-US" altLang="zh-CN" sz="2400" kern="0" dirty="0" err="1">
                <a:solidFill>
                  <a:srgbClr val="707070"/>
                </a:solidFill>
                <a:effectLst/>
                <a:latin typeface="宋体" panose="02010600030101010101" pitchFamily="2" charset="-122"/>
                <a:ea typeface="等线" panose="02010600030101010101" pitchFamily="2" charset="-122"/>
                <a:cs typeface="Arial" panose="020B0604020202020204" pitchFamily="34" charset="0"/>
              </a:rPr>
              <a:t>MBR:MasterBootRecord</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，使用</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32</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位表示扇区数，分区不超过</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2T</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如何分区：按柱面</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0</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磁道</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扇区：</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512bytes</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446bytes: bootloader</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 ； </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64bytes</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：分区表</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16bytes:</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标识一个分区</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2bytes:55AA</a:t>
            </a:r>
            <a:r>
              <a:rPr lang="zh-CN" altLang="en-US"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a:t>
            </a:r>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4</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个主分区；</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3</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主分区</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+1</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扩展</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(N</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个逻辑分区</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2400" kern="0" dirty="0">
                <a:solidFill>
                  <a:srgbClr val="707070"/>
                </a:solidFill>
                <a:effectLst/>
                <a:latin typeface="宋体" panose="02010600030101010101" pitchFamily="2" charset="-122"/>
                <a:ea typeface="等线" panose="02010600030101010101" pitchFamily="2" charset="-122"/>
                <a:cs typeface="Arial" panose="020B0604020202020204" pitchFamily="34" charset="0"/>
              </a:rPr>
              <a:t>MBR</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分区结构</a:t>
            </a:r>
            <a:r>
              <a:rPr lang="zh-CN" altLang="en-US"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硬盘主引导记录</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MBR</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由</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4</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个部分组成</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主引导程序（偏移地址</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0000H--0088H</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），它负责从活动分区中装载，并运行系统引导程序；出错信息数据区，偏移地址</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0089H--00E1H</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为出错信息，</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00E2H--01BDH</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全为</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字节；分区表（</a:t>
            </a:r>
            <a:r>
              <a:rPr lang="en-US" altLang="zh-CN" sz="2400" kern="0" dirty="0" err="1">
                <a:solidFill>
                  <a:srgbClr val="707070"/>
                </a:solidFill>
                <a:effectLst/>
                <a:latin typeface="等线" panose="02010600030101010101" pitchFamily="2" charset="-122"/>
                <a:ea typeface="宋体" panose="02010600030101010101" pitchFamily="2" charset="-122"/>
                <a:cs typeface="Arial" panose="020B0604020202020204" pitchFamily="34" charset="0"/>
              </a:rPr>
              <a:t>DPT,DiskPartitionTable</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）含</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4</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个分区项，偏移地址</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01BEH--01FDH,</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每个分区表项长</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16</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个字节，共</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64</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字节为分区项</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1</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、分区项</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2</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、分区项</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3</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、分区项</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4</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；结束标志字，偏移地址</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01FE--01FF</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的</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2</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个字节值为结束标志</a:t>
            </a:r>
            <a:r>
              <a:rPr lang="en-US"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55AA</a:t>
            </a:r>
            <a:r>
              <a:rPr lang="zh-CN" altLang="zh-CN" sz="2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491821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D76B0-B9CC-4ACC-90BC-7B57EC6189AF}"/>
              </a:ext>
            </a:extLst>
          </p:cNvPr>
          <p:cNvSpPr>
            <a:spLocks noGrp="1"/>
          </p:cNvSpPr>
          <p:nvPr>
            <p:ph type="title"/>
          </p:nvPr>
        </p:nvSpPr>
        <p:spPr>
          <a:xfrm>
            <a:off x="1295400" y="784700"/>
            <a:ext cx="9601200" cy="921551"/>
          </a:xfrm>
        </p:spPr>
        <p:txBody>
          <a:bodyPr/>
          <a:lstStyle/>
          <a:p>
            <a:r>
              <a:rPr lang="zh-CN" altLang="en-US" dirty="0"/>
              <a:t>磁盘分区方式</a:t>
            </a:r>
            <a:r>
              <a:rPr lang="en-US" altLang="zh-CN"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MBR</a:t>
            </a:r>
            <a:r>
              <a:rPr lang="zh-CN" altLang="en-US"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和</a:t>
            </a:r>
            <a:r>
              <a:rPr lang="en-US" altLang="zh-CN" sz="4400" kern="0" dirty="0">
                <a:solidFill>
                  <a:srgbClr val="707070"/>
                </a:solidFill>
                <a:effectLst/>
                <a:latin typeface="等线" panose="02010600030101010101" pitchFamily="2" charset="-122"/>
                <a:ea typeface="宋体" panose="02010600030101010101" pitchFamily="2" charset="-122"/>
                <a:cs typeface="Arial" panose="020B0604020202020204" pitchFamily="34" charset="0"/>
              </a:rPr>
              <a:t>GPT</a:t>
            </a:r>
            <a:endParaRPr lang="zh-CN" altLang="en-US" dirty="0"/>
          </a:p>
        </p:txBody>
      </p:sp>
      <p:sp>
        <p:nvSpPr>
          <p:cNvPr id="3" name="内容占位符 2">
            <a:extLst>
              <a:ext uri="{FF2B5EF4-FFF2-40B4-BE49-F238E27FC236}">
                <a16:creationId xmlns:a16="http://schemas.microsoft.com/office/drawing/2014/main" id="{95F47345-3E19-4374-8B6E-0952921234B4}"/>
              </a:ext>
            </a:extLst>
          </p:cNvPr>
          <p:cNvSpPr>
            <a:spLocks noGrp="1"/>
          </p:cNvSpPr>
          <p:nvPr>
            <p:ph idx="1"/>
          </p:nvPr>
        </p:nvSpPr>
        <p:spPr>
          <a:xfrm>
            <a:off x="782425" y="1706251"/>
            <a:ext cx="10708849" cy="4440025"/>
          </a:xfrm>
        </p:spPr>
        <p:txBody>
          <a:bodyPr/>
          <a:lstStyle/>
          <a:p>
            <a:pPr indent="304800" algn="just"/>
            <a:r>
              <a:rPr lang="en-US" altLang="zh-CN" sz="2000" b="0" i="0" dirty="0">
                <a:solidFill>
                  <a:srgbClr val="333333"/>
                </a:solidFill>
                <a:effectLst/>
                <a:latin typeface="宋体" panose="02010600030101010101" pitchFamily="2" charset="-122"/>
                <a:ea typeface="宋体" panose="02010600030101010101" pitchFamily="2" charset="-122"/>
              </a:rPr>
              <a:t>GPT(GUID Partition Table)</a:t>
            </a:r>
            <a:r>
              <a:rPr lang="zh-CN" altLang="en-US" sz="2000" b="0" i="0" dirty="0">
                <a:solidFill>
                  <a:srgbClr val="333333"/>
                </a:solidFill>
                <a:effectLst/>
                <a:latin typeface="宋体" panose="02010600030101010101" pitchFamily="2" charset="-122"/>
                <a:ea typeface="宋体" panose="02010600030101010101" pitchFamily="2" charset="-122"/>
              </a:rPr>
              <a:t>中文名称叫做全局唯一标识分区表。它和</a:t>
            </a:r>
            <a:r>
              <a:rPr lang="en-US" altLang="zh-CN" sz="2000" b="0" i="0" dirty="0">
                <a:solidFill>
                  <a:srgbClr val="333333"/>
                </a:solidFill>
                <a:effectLst/>
                <a:latin typeface="宋体" panose="02010600030101010101" pitchFamily="2" charset="-122"/>
                <a:ea typeface="宋体" panose="02010600030101010101" pitchFamily="2" charset="-122"/>
              </a:rPr>
              <a:t>MBR</a:t>
            </a:r>
            <a:r>
              <a:rPr lang="zh-CN" altLang="en-US" sz="2000" b="0" i="0" dirty="0">
                <a:solidFill>
                  <a:srgbClr val="333333"/>
                </a:solidFill>
                <a:effectLst/>
                <a:latin typeface="宋体" panose="02010600030101010101" pitchFamily="2" charset="-122"/>
                <a:ea typeface="宋体" panose="02010600030101010101" pitchFamily="2" charset="-122"/>
              </a:rPr>
              <a:t>分区的区别就是引导方式和分区结构的不同；支持硬盘分区的容量不同，</a:t>
            </a:r>
            <a:r>
              <a:rPr lang="en-US" altLang="zh-CN" sz="2000" b="0" i="0" dirty="0">
                <a:solidFill>
                  <a:srgbClr val="333333"/>
                </a:solidFill>
                <a:effectLst/>
                <a:latin typeface="宋体" panose="02010600030101010101" pitchFamily="2" charset="-122"/>
                <a:ea typeface="宋体" panose="02010600030101010101" pitchFamily="2" charset="-122"/>
              </a:rPr>
              <a:t>MBR</a:t>
            </a:r>
            <a:r>
              <a:rPr lang="zh-CN" altLang="en-US" sz="2000" b="0" i="0" dirty="0">
                <a:solidFill>
                  <a:srgbClr val="333333"/>
                </a:solidFill>
                <a:effectLst/>
                <a:latin typeface="宋体" panose="02010600030101010101" pitchFamily="2" charset="-122"/>
                <a:ea typeface="宋体" panose="02010600030101010101" pitchFamily="2" charset="-122"/>
              </a:rPr>
              <a:t>分区结构最高支持到</a:t>
            </a:r>
            <a:r>
              <a:rPr lang="en-US" altLang="zh-CN" sz="2000" b="0" i="0" dirty="0">
                <a:solidFill>
                  <a:srgbClr val="333333"/>
                </a:solidFill>
                <a:effectLst/>
                <a:latin typeface="宋体" panose="02010600030101010101" pitchFamily="2" charset="-122"/>
                <a:ea typeface="宋体" panose="02010600030101010101" pitchFamily="2" charset="-122"/>
              </a:rPr>
              <a:t>2T</a:t>
            </a:r>
            <a:r>
              <a:rPr lang="zh-CN" altLang="en-US" sz="2000" b="0" i="0" dirty="0">
                <a:solidFill>
                  <a:srgbClr val="333333"/>
                </a:solidFill>
                <a:effectLst/>
                <a:latin typeface="宋体" panose="02010600030101010101" pitchFamily="2" charset="-122"/>
                <a:ea typeface="宋体" panose="02010600030101010101" pitchFamily="2" charset="-122"/>
              </a:rPr>
              <a:t>硬盘，</a:t>
            </a:r>
            <a:r>
              <a:rPr lang="en-US" altLang="zh-CN" sz="2000" b="0" i="0" dirty="0">
                <a:solidFill>
                  <a:srgbClr val="333333"/>
                </a:solidFill>
                <a:effectLst/>
                <a:latin typeface="宋体" panose="02010600030101010101" pitchFamily="2" charset="-122"/>
                <a:ea typeface="宋体" panose="02010600030101010101" pitchFamily="2" charset="-122"/>
              </a:rPr>
              <a:t>2T</a:t>
            </a:r>
            <a:r>
              <a:rPr lang="zh-CN" altLang="en-US" sz="2000" b="0" i="0" dirty="0">
                <a:solidFill>
                  <a:srgbClr val="333333"/>
                </a:solidFill>
                <a:effectLst/>
                <a:latin typeface="宋体" panose="02010600030101010101" pitchFamily="2" charset="-122"/>
                <a:ea typeface="宋体" panose="02010600030101010101" pitchFamily="2" charset="-122"/>
              </a:rPr>
              <a:t>及以上分区就需要</a:t>
            </a:r>
            <a:r>
              <a:rPr lang="en-US" altLang="zh-CN" sz="2000" b="0" i="0" dirty="0">
                <a:solidFill>
                  <a:srgbClr val="333333"/>
                </a:solidFill>
                <a:effectLst/>
                <a:latin typeface="宋体" panose="02010600030101010101" pitchFamily="2" charset="-122"/>
                <a:ea typeface="宋体" panose="02010600030101010101" pitchFamily="2" charset="-122"/>
              </a:rPr>
              <a:t>GPT</a:t>
            </a:r>
            <a:r>
              <a:rPr lang="zh-CN" altLang="en-US" sz="2000" b="0" i="0" dirty="0">
                <a:solidFill>
                  <a:srgbClr val="333333"/>
                </a:solidFill>
                <a:effectLst/>
                <a:latin typeface="宋体" panose="02010600030101010101" pitchFamily="2" charset="-122"/>
                <a:ea typeface="宋体" panose="02010600030101010101" pitchFamily="2" charset="-122"/>
              </a:rPr>
              <a:t>分区结构；</a:t>
            </a:r>
            <a:r>
              <a:rPr lang="en-US" altLang="zh-CN" sz="2000" b="0" i="0" dirty="0">
                <a:solidFill>
                  <a:srgbClr val="333333"/>
                </a:solidFill>
                <a:effectLst/>
                <a:latin typeface="宋体" panose="02010600030101010101" pitchFamily="2" charset="-122"/>
                <a:ea typeface="宋体" panose="02010600030101010101" pitchFamily="2" charset="-122"/>
              </a:rPr>
              <a:t>MBR</a:t>
            </a:r>
            <a:r>
              <a:rPr lang="zh-CN" altLang="en-US" sz="2000" b="0" i="0" dirty="0">
                <a:solidFill>
                  <a:srgbClr val="333333"/>
                </a:solidFill>
                <a:effectLst/>
                <a:latin typeface="宋体" panose="02010600030101010101" pitchFamily="2" charset="-122"/>
                <a:ea typeface="宋体" panose="02010600030101010101" pitchFamily="2" charset="-122"/>
              </a:rPr>
              <a:t>分区直接存储数据和引导记录，</a:t>
            </a:r>
            <a:r>
              <a:rPr lang="en-US" altLang="zh-CN" sz="2000" b="0" i="0" dirty="0">
                <a:solidFill>
                  <a:srgbClr val="333333"/>
                </a:solidFill>
                <a:effectLst/>
                <a:latin typeface="宋体" panose="02010600030101010101" pitchFamily="2" charset="-122"/>
                <a:ea typeface="宋体" panose="02010600030101010101" pitchFamily="2" charset="-122"/>
              </a:rPr>
              <a:t>GPT</a:t>
            </a:r>
            <a:r>
              <a:rPr lang="zh-CN" altLang="en-US" sz="2000" b="0" i="0" dirty="0">
                <a:solidFill>
                  <a:srgbClr val="333333"/>
                </a:solidFill>
                <a:effectLst/>
                <a:latin typeface="宋体" panose="02010600030101010101" pitchFamily="2" charset="-122"/>
                <a:ea typeface="宋体" panose="02010600030101010101" pitchFamily="2" charset="-122"/>
              </a:rPr>
              <a:t>分区的数据和引导记录是分开存储的，并且理论上支持无限量的分区；</a:t>
            </a:r>
            <a:r>
              <a:rPr lang="en-US" altLang="zh-CN" sz="2000" b="0" i="0" dirty="0">
                <a:solidFill>
                  <a:srgbClr val="333333"/>
                </a:solidFill>
                <a:effectLst/>
                <a:latin typeface="宋体" panose="02010600030101010101" pitchFamily="2" charset="-122"/>
                <a:ea typeface="宋体" panose="02010600030101010101" pitchFamily="2" charset="-122"/>
              </a:rPr>
              <a:t>GPT</a:t>
            </a:r>
            <a:r>
              <a:rPr lang="zh-CN" altLang="en-US" sz="2000" b="0" i="0" dirty="0">
                <a:solidFill>
                  <a:srgbClr val="333333"/>
                </a:solidFill>
                <a:effectLst/>
                <a:latin typeface="宋体" panose="02010600030101010101" pitchFamily="2" charset="-122"/>
                <a:ea typeface="宋体" panose="02010600030101010101" pitchFamily="2" charset="-122"/>
              </a:rPr>
              <a:t>在</a:t>
            </a:r>
            <a:r>
              <a:rPr lang="en-US" altLang="zh-CN" sz="2000" b="0" i="0" dirty="0">
                <a:solidFill>
                  <a:srgbClr val="333333"/>
                </a:solidFill>
                <a:effectLst/>
                <a:latin typeface="宋体" panose="02010600030101010101" pitchFamily="2" charset="-122"/>
                <a:ea typeface="宋体" panose="02010600030101010101" pitchFamily="2" charset="-122"/>
              </a:rPr>
              <a:t>win10</a:t>
            </a:r>
            <a:r>
              <a:rPr lang="zh-CN" altLang="en-US" sz="2000" b="0" i="0" dirty="0">
                <a:solidFill>
                  <a:srgbClr val="333333"/>
                </a:solidFill>
                <a:effectLst/>
                <a:latin typeface="宋体" panose="02010600030101010101" pitchFamily="2" charset="-122"/>
                <a:ea typeface="宋体" panose="02010600030101010101" pitchFamily="2" charset="-122"/>
              </a:rPr>
              <a:t>系统中可以支持</a:t>
            </a:r>
            <a:r>
              <a:rPr lang="en-US" altLang="zh-CN" sz="2000" b="0" i="0" dirty="0">
                <a:solidFill>
                  <a:srgbClr val="333333"/>
                </a:solidFill>
                <a:effectLst/>
                <a:latin typeface="宋体" panose="02010600030101010101" pitchFamily="2" charset="-122"/>
                <a:ea typeface="宋体" panose="02010600030101010101" pitchFamily="2" charset="-122"/>
              </a:rPr>
              <a:t>128</a:t>
            </a:r>
            <a:r>
              <a:rPr lang="zh-CN" altLang="en-US" sz="2000" b="0" i="0" dirty="0">
                <a:solidFill>
                  <a:srgbClr val="333333"/>
                </a:solidFill>
                <a:effectLst/>
                <a:latin typeface="宋体" panose="02010600030101010101" pitchFamily="2" charset="-122"/>
                <a:ea typeface="宋体" panose="02010600030101010101" pitchFamily="2" charset="-122"/>
              </a:rPr>
              <a:t>个分区，最高可以管理</a:t>
            </a:r>
            <a:r>
              <a:rPr lang="en-US" altLang="zh-CN" sz="2000" b="0" i="0" dirty="0">
                <a:solidFill>
                  <a:srgbClr val="333333"/>
                </a:solidFill>
                <a:effectLst/>
                <a:latin typeface="宋体" panose="02010600030101010101" pitchFamily="2" charset="-122"/>
                <a:ea typeface="宋体" panose="02010600030101010101" pitchFamily="2" charset="-122"/>
              </a:rPr>
              <a:t>18EB</a:t>
            </a:r>
            <a:r>
              <a:rPr lang="zh-CN" altLang="en-US" sz="2000" b="0" i="0" dirty="0">
                <a:solidFill>
                  <a:srgbClr val="333333"/>
                </a:solidFill>
                <a:effectLst/>
                <a:latin typeface="宋体" panose="02010600030101010101" pitchFamily="2" charset="-122"/>
                <a:ea typeface="宋体" panose="02010600030101010101" pitchFamily="2" charset="-122"/>
              </a:rPr>
              <a:t>的磁盘。</a:t>
            </a:r>
            <a:r>
              <a:rPr lang="en-US" altLang="zh-CN" sz="2000" b="0" i="0" dirty="0">
                <a:solidFill>
                  <a:srgbClr val="333333"/>
                </a:solidFill>
                <a:effectLst/>
                <a:latin typeface="宋体" panose="02010600030101010101" pitchFamily="2" charset="-122"/>
                <a:ea typeface="宋体" panose="02010600030101010101" pitchFamily="2" charset="-122"/>
              </a:rPr>
              <a:t>win10</a:t>
            </a:r>
            <a:r>
              <a:rPr lang="zh-CN" altLang="en-US" sz="2000" b="0" i="0" dirty="0">
                <a:solidFill>
                  <a:srgbClr val="333333"/>
                </a:solidFill>
                <a:effectLst/>
                <a:latin typeface="宋体" panose="02010600030101010101" pitchFamily="2" charset="-122"/>
                <a:ea typeface="宋体" panose="02010600030101010101" pitchFamily="2" charset="-122"/>
              </a:rPr>
              <a:t>操作系统可以</a:t>
            </a:r>
            <a:r>
              <a:rPr lang="en-US" altLang="zh-CN" sz="2000" b="0" i="0" dirty="0">
                <a:solidFill>
                  <a:srgbClr val="333333"/>
                </a:solidFill>
                <a:effectLst/>
                <a:latin typeface="宋体" panose="02010600030101010101" pitchFamily="2" charset="-122"/>
                <a:ea typeface="宋体" panose="02010600030101010101" pitchFamily="2" charset="-122"/>
              </a:rPr>
              <a:t>UEFI</a:t>
            </a:r>
            <a:r>
              <a:rPr lang="zh-CN" altLang="en-US" sz="2000" b="0" i="0" dirty="0">
                <a:solidFill>
                  <a:srgbClr val="333333"/>
                </a:solidFill>
                <a:effectLst/>
                <a:latin typeface="宋体" panose="02010600030101010101" pitchFamily="2" charset="-122"/>
                <a:ea typeface="宋体" panose="02010600030101010101" pitchFamily="2" charset="-122"/>
              </a:rPr>
              <a:t>启动，也可以</a:t>
            </a:r>
            <a:r>
              <a:rPr lang="en-US" altLang="zh-CN" sz="2000" b="0" i="0" dirty="0">
                <a:solidFill>
                  <a:srgbClr val="333333"/>
                </a:solidFill>
                <a:effectLst/>
                <a:latin typeface="宋体" panose="02010600030101010101" pitchFamily="2" charset="-122"/>
                <a:ea typeface="宋体" panose="02010600030101010101" pitchFamily="2" charset="-122"/>
              </a:rPr>
              <a:t>MBR</a:t>
            </a:r>
            <a:r>
              <a:rPr lang="zh-CN" altLang="en-US" sz="2000" b="0" i="0" dirty="0">
                <a:solidFill>
                  <a:srgbClr val="333333"/>
                </a:solidFill>
                <a:effectLst/>
                <a:latin typeface="宋体" panose="02010600030101010101" pitchFamily="2" charset="-122"/>
                <a:ea typeface="宋体" panose="02010600030101010101" pitchFamily="2" charset="-122"/>
              </a:rPr>
              <a:t>启动。</a:t>
            </a:r>
            <a:endPar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endParaRPr>
          </a:p>
          <a:p>
            <a:pPr indent="304800" algn="just"/>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GPT:GUID</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en-US" altLang="zh-CN" sz="2000" kern="0" dirty="0" err="1">
                <a:solidFill>
                  <a:srgbClr val="707070"/>
                </a:solidFill>
                <a:effectLst/>
                <a:latin typeface="宋体" panose="02010600030101010101" pitchFamily="2" charset="-122"/>
                <a:ea typeface="宋体" panose="02010600030101010101" pitchFamily="2" charset="-122"/>
                <a:cs typeface="Arial" panose="020B0604020202020204" pitchFamily="34" charset="0"/>
              </a:rPr>
              <a:t>GlobalsUniqueIdentifiers</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en-US" altLang="zh-CN" sz="2000" kern="0" dirty="0" err="1">
                <a:solidFill>
                  <a:srgbClr val="707070"/>
                </a:solidFill>
                <a:effectLst/>
                <a:latin typeface="宋体" panose="02010600030101010101" pitchFamily="2" charset="-122"/>
                <a:ea typeface="宋体" panose="02010600030101010101" pitchFamily="2" charset="-122"/>
                <a:cs typeface="Arial" panose="020B0604020202020204" pitchFamily="34" charset="0"/>
              </a:rPr>
              <a:t>partitiontable</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支持</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128</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个分区，使用</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64</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位，支持</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8Z</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512Byte/block</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64Z</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4096Byte/block</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使用</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128</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位</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UUID(</a:t>
            </a:r>
            <a:r>
              <a:rPr lang="en-US" altLang="zh-CN" sz="2000" kern="0" dirty="0" err="1">
                <a:solidFill>
                  <a:srgbClr val="707070"/>
                </a:solidFill>
                <a:effectLst/>
                <a:latin typeface="宋体" panose="02010600030101010101" pitchFamily="2" charset="-122"/>
                <a:ea typeface="宋体" panose="02010600030101010101" pitchFamily="2" charset="-122"/>
                <a:cs typeface="Arial" panose="020B0604020202020204" pitchFamily="34" charset="0"/>
              </a:rPr>
              <a:t>UniversallyUniqueIdentifier</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表示磁盘和分区</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GPT</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分区表自动备份在头和尾两份，并有</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CRC</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校验位</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gn="just"/>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UEFI(</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统一扩展固件接口</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硬件支持</a:t>
            </a:r>
            <a:r>
              <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GPT</a:t>
            </a:r>
            <a:r>
              <a:rPr lang="zh-CN"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，使操作系统启动</a:t>
            </a:r>
            <a:r>
              <a:rPr lang="zh-CN" altLang="en-US"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rPr>
              <a:t>。</a:t>
            </a:r>
            <a:endParaRPr lang="en-US" altLang="zh-CN" sz="2000" kern="0" dirty="0">
              <a:solidFill>
                <a:srgbClr val="707070"/>
              </a:solidFill>
              <a:effectLst/>
              <a:latin typeface="宋体" panose="02010600030101010101" pitchFamily="2" charset="-122"/>
              <a:ea typeface="宋体" panose="02010600030101010101" pitchFamily="2" charset="-122"/>
              <a:cs typeface="Arial" panose="020B0604020202020204" pitchFamily="34" charset="0"/>
            </a:endParaRPr>
          </a:p>
          <a:p>
            <a:pPr indent="304800" algn="just"/>
            <a:r>
              <a:rPr lang="zh-CN" altLang="en-US" sz="2000" b="0" i="0" dirty="0">
                <a:solidFill>
                  <a:srgbClr val="333333"/>
                </a:solidFill>
                <a:effectLst/>
                <a:latin typeface="宋体" panose="02010600030101010101" pitchFamily="2" charset="-122"/>
                <a:ea typeface="宋体" panose="02010600030101010101" pitchFamily="2" charset="-122"/>
              </a:rPr>
              <a:t>它的默认分区结构分为：恢复分区、</a:t>
            </a:r>
            <a:r>
              <a:rPr lang="en-US" altLang="zh-CN" sz="2000" b="0" i="0" dirty="0">
                <a:solidFill>
                  <a:srgbClr val="333333"/>
                </a:solidFill>
                <a:effectLst/>
                <a:latin typeface="宋体" panose="02010600030101010101" pitchFamily="2" charset="-122"/>
                <a:ea typeface="宋体" panose="02010600030101010101" pitchFamily="2" charset="-122"/>
              </a:rPr>
              <a:t>ESP</a:t>
            </a:r>
            <a:r>
              <a:rPr lang="zh-CN" altLang="en-US" sz="2000" b="0" i="0" dirty="0">
                <a:solidFill>
                  <a:srgbClr val="333333"/>
                </a:solidFill>
                <a:effectLst/>
                <a:latin typeface="宋体" panose="02010600030101010101" pitchFamily="2" charset="-122"/>
                <a:ea typeface="宋体" panose="02010600030101010101" pitchFamily="2" charset="-122"/>
              </a:rPr>
              <a:t>分区、</a:t>
            </a:r>
            <a:r>
              <a:rPr lang="en-US" altLang="zh-CN" sz="2000" b="0" i="0" dirty="0">
                <a:solidFill>
                  <a:srgbClr val="333333"/>
                </a:solidFill>
                <a:effectLst/>
                <a:latin typeface="宋体" panose="02010600030101010101" pitchFamily="2" charset="-122"/>
                <a:ea typeface="宋体" panose="02010600030101010101" pitchFamily="2" charset="-122"/>
              </a:rPr>
              <a:t>MSR</a:t>
            </a:r>
            <a:r>
              <a:rPr lang="zh-CN" altLang="en-US" sz="2000" b="0" i="0" dirty="0">
                <a:solidFill>
                  <a:srgbClr val="333333"/>
                </a:solidFill>
                <a:effectLst/>
                <a:latin typeface="宋体" panose="02010600030101010101" pitchFamily="2" charset="-122"/>
                <a:ea typeface="宋体" panose="02010600030101010101" pitchFamily="2" charset="-122"/>
              </a:rPr>
              <a:t>分区和</a:t>
            </a:r>
            <a:r>
              <a:rPr lang="en-US" altLang="zh-CN" sz="2000" b="0" i="0" dirty="0">
                <a:solidFill>
                  <a:srgbClr val="333333"/>
                </a:solidFill>
                <a:effectLst/>
                <a:latin typeface="宋体" panose="02010600030101010101" pitchFamily="2" charset="-122"/>
                <a:ea typeface="宋体" panose="02010600030101010101" pitchFamily="2" charset="-122"/>
              </a:rPr>
              <a:t>Windows</a:t>
            </a:r>
            <a:r>
              <a:rPr lang="zh-CN" altLang="en-US" sz="2000" b="0" i="0" dirty="0">
                <a:solidFill>
                  <a:srgbClr val="333333"/>
                </a:solidFill>
                <a:effectLst/>
                <a:latin typeface="宋体" panose="02010600030101010101" pitchFamily="2" charset="-122"/>
                <a:ea typeface="宋体" panose="02010600030101010101" pitchFamily="2" charset="-122"/>
              </a:rPr>
              <a:t>分区。</a:t>
            </a:r>
            <a:r>
              <a:rPr lang="en-US" altLang="zh-CN" sz="2000" b="0" i="0" dirty="0">
                <a:solidFill>
                  <a:srgbClr val="333333"/>
                </a:solidFill>
                <a:effectLst/>
                <a:latin typeface="宋体" panose="02010600030101010101" pitchFamily="2" charset="-122"/>
                <a:ea typeface="宋体" panose="02010600030101010101" pitchFamily="2" charset="-122"/>
              </a:rPr>
              <a:t>ESP</a:t>
            </a:r>
            <a:r>
              <a:rPr lang="zh-CN" altLang="en-US" sz="2000" b="0" i="0" dirty="0">
                <a:solidFill>
                  <a:srgbClr val="333333"/>
                </a:solidFill>
                <a:effectLst/>
                <a:latin typeface="宋体" panose="02010600030101010101" pitchFamily="2" charset="-122"/>
                <a:ea typeface="宋体" panose="02010600030101010101" pitchFamily="2" charset="-122"/>
              </a:rPr>
              <a:t>分区主要用于引导和启动系统，该分区默认为</a:t>
            </a:r>
            <a:r>
              <a:rPr lang="en-US" altLang="zh-CN" sz="2000" b="0" i="0" dirty="0">
                <a:solidFill>
                  <a:srgbClr val="333333"/>
                </a:solidFill>
                <a:effectLst/>
                <a:latin typeface="宋体" panose="02010600030101010101" pitchFamily="2" charset="-122"/>
                <a:ea typeface="宋体" panose="02010600030101010101" pitchFamily="2" charset="-122"/>
              </a:rPr>
              <a:t>100M</a:t>
            </a:r>
            <a:r>
              <a:rPr lang="zh-CN" altLang="en-US" sz="2000" b="0" i="0" dirty="0">
                <a:solidFill>
                  <a:srgbClr val="333333"/>
                </a:solidFill>
                <a:effectLst/>
                <a:latin typeface="宋体" panose="02010600030101010101" pitchFamily="2" charset="-122"/>
                <a:ea typeface="宋体" panose="02010600030101010101" pitchFamily="2" charset="-122"/>
              </a:rPr>
              <a:t>，文件格式为</a:t>
            </a:r>
            <a:r>
              <a:rPr lang="en-US" altLang="zh-CN" sz="2000" b="0" i="0" dirty="0">
                <a:solidFill>
                  <a:srgbClr val="333333"/>
                </a:solidFill>
                <a:effectLst/>
                <a:latin typeface="宋体" panose="02010600030101010101" pitchFamily="2" charset="-122"/>
                <a:ea typeface="宋体" panose="02010600030101010101" pitchFamily="2" charset="-122"/>
              </a:rPr>
              <a:t>FAT32</a:t>
            </a:r>
            <a:r>
              <a:rPr lang="zh-CN" altLang="en-US" sz="2000" b="0" i="0" dirty="0">
                <a:solidFill>
                  <a:srgbClr val="333333"/>
                </a:solidFill>
                <a:effectLst/>
                <a:latin typeface="宋体" panose="02010600030101010101" pitchFamily="2" charset="-122"/>
                <a:ea typeface="宋体" panose="02010600030101010101" pitchFamily="2" charset="-122"/>
              </a:rPr>
              <a:t>。</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69720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79347"/>
            <a:ext cx="9601200" cy="1303337"/>
          </a:xfrm>
        </p:spPr>
        <p:txBody>
          <a:bodyPr/>
          <a:lstStyle/>
          <a:p>
            <a:r>
              <a:rPr lang="en-US" altLang="zh-CN" dirty="0">
                <a:latin typeface="华文中宋" panose="02010600040101010101" pitchFamily="2" charset="-122"/>
                <a:ea typeface="华文中宋" panose="02010600040101010101" pitchFamily="2" charset="-122"/>
              </a:rPr>
              <a:t>8.1  </a:t>
            </a:r>
            <a:r>
              <a:rPr lang="zh-CN" altLang="en-US" dirty="0">
                <a:latin typeface="华文中宋" panose="02010600040101010101" pitchFamily="2" charset="-122"/>
                <a:ea typeface="华文中宋" panose="02010600040101010101" pitchFamily="2" charset="-122"/>
              </a:rPr>
              <a:t>磁盘的分类</a:t>
            </a:r>
          </a:p>
        </p:txBody>
      </p:sp>
      <p:sp>
        <p:nvSpPr>
          <p:cNvPr id="3" name="内容占位符 2"/>
          <p:cNvSpPr>
            <a:spLocks noGrp="1"/>
          </p:cNvSpPr>
          <p:nvPr>
            <p:ph idx="1"/>
          </p:nvPr>
        </p:nvSpPr>
        <p:spPr>
          <a:xfrm>
            <a:off x="715108" y="1819373"/>
            <a:ext cx="10796954" cy="4487642"/>
          </a:xfrm>
        </p:spPr>
        <p:txBody>
          <a:bodyPr/>
          <a:lstStyle/>
          <a:p>
            <a:pPr lvl="0"/>
            <a:r>
              <a:rPr lang="en-US" altLang="zh-CN" sz="1800" dirty="0">
                <a:latin typeface="华文中宋" panose="02010600040101010101" pitchFamily="2" charset="-122"/>
                <a:ea typeface="华文中宋" panose="02010600040101010101" pitchFamily="2" charset="-122"/>
              </a:rPr>
              <a:t>1.SCSI</a:t>
            </a:r>
            <a:r>
              <a:rPr lang="zh-CN" altLang="en-US" sz="1800" dirty="0">
                <a:latin typeface="华文中宋" panose="02010600040101010101" pitchFamily="2" charset="-122"/>
                <a:ea typeface="华文中宋" panose="02010600040101010101" pitchFamily="2" charset="-122"/>
              </a:rPr>
              <a:t>硬盘</a:t>
            </a:r>
            <a:r>
              <a:rPr lang="en-US" altLang="zh-CN" sz="1800" dirty="0">
                <a:latin typeface="华文中宋" panose="02010600040101010101" pitchFamily="2" charset="-122"/>
                <a:ea typeface="华文中宋" panose="02010600040101010101" pitchFamily="2" charset="-122"/>
              </a:rPr>
              <a:t>——SCSI</a:t>
            </a:r>
            <a:r>
              <a:rPr lang="zh-CN" altLang="en-US" sz="1800" dirty="0">
                <a:latin typeface="华文中宋" panose="02010600040101010101" pitchFamily="2" charset="-122"/>
                <a:ea typeface="华文中宋" panose="02010600040101010101" pitchFamily="2" charset="-122"/>
              </a:rPr>
              <a:t>硬盘是采用</a:t>
            </a:r>
            <a:r>
              <a:rPr lang="en-US" altLang="zh-CN" sz="1800" dirty="0">
                <a:latin typeface="华文中宋" panose="02010600040101010101" pitchFamily="2" charset="-122"/>
                <a:ea typeface="华文中宋" panose="02010600040101010101" pitchFamily="2" charset="-122"/>
              </a:rPr>
              <a:t>SCSI</a:t>
            </a:r>
            <a:r>
              <a:rPr lang="zh-CN" altLang="en-US" sz="1800" dirty="0">
                <a:latin typeface="华文中宋" panose="02010600040101010101" pitchFamily="2" charset="-122"/>
                <a:ea typeface="华文中宋" panose="02010600040101010101" pitchFamily="2" charset="-122"/>
              </a:rPr>
              <a:t>接口的硬盘，</a:t>
            </a:r>
            <a:r>
              <a:rPr lang="en-US" altLang="zh-CN" sz="1800" dirty="0">
                <a:latin typeface="华文中宋" panose="02010600040101010101" pitchFamily="2" charset="-122"/>
                <a:ea typeface="华文中宋" panose="02010600040101010101" pitchFamily="2" charset="-122"/>
              </a:rPr>
              <a:t>SCSI</a:t>
            </a:r>
            <a:r>
              <a:rPr lang="zh-CN" altLang="en-US" sz="1800" dirty="0">
                <a:latin typeface="华文中宋" panose="02010600040101010101" pitchFamily="2" charset="-122"/>
                <a:ea typeface="华文中宋" panose="02010600040101010101" pitchFamily="2" charset="-122"/>
              </a:rPr>
              <a:t>是</a:t>
            </a:r>
            <a:r>
              <a:rPr lang="en-US" altLang="zh-CN" sz="1800" dirty="0">
                <a:latin typeface="华文中宋" panose="02010600040101010101" pitchFamily="2" charset="-122"/>
                <a:ea typeface="华文中宋" panose="02010600040101010101" pitchFamily="2" charset="-122"/>
              </a:rPr>
              <a:t>Small Computer System Interface</a:t>
            </a:r>
            <a:r>
              <a:rPr lang="zh-CN" altLang="en-US" sz="1800" dirty="0">
                <a:latin typeface="华文中宋" panose="02010600040101010101" pitchFamily="2" charset="-122"/>
                <a:ea typeface="华文中宋" panose="02010600040101010101" pitchFamily="2" charset="-122"/>
              </a:rPr>
              <a:t>（</a:t>
            </a:r>
            <a:r>
              <a:rPr lang="zh-CN" altLang="en-US" sz="1800" u="sng" dirty="0">
                <a:latin typeface="华文中宋" panose="02010600040101010101" pitchFamily="2" charset="-122"/>
                <a:ea typeface="华文中宋" panose="02010600040101010101" pitchFamily="2" charset="-122"/>
                <a:hlinkClick r:id="rId2"/>
              </a:rPr>
              <a:t>小型计算机系统接口</a:t>
            </a:r>
            <a:r>
              <a:rPr lang="zh-CN" altLang="en-US" sz="1800" dirty="0">
                <a:latin typeface="华文中宋" panose="02010600040101010101" pitchFamily="2" charset="-122"/>
                <a:ea typeface="华文中宋" panose="02010600040101010101" pitchFamily="2" charset="-122"/>
              </a:rPr>
              <a:t>）的缩写，使用</a:t>
            </a:r>
            <a:r>
              <a:rPr lang="en-US" altLang="zh-CN" sz="1800" dirty="0">
                <a:latin typeface="华文中宋" panose="02010600040101010101" pitchFamily="2" charset="-122"/>
                <a:ea typeface="华文中宋" panose="02010600040101010101" pitchFamily="2" charset="-122"/>
              </a:rPr>
              <a:t>50</a:t>
            </a:r>
            <a:r>
              <a:rPr lang="zh-CN" altLang="en-US" sz="1800" dirty="0">
                <a:latin typeface="华文中宋" panose="02010600040101010101" pitchFamily="2" charset="-122"/>
                <a:ea typeface="华文中宋" panose="02010600040101010101" pitchFamily="2" charset="-122"/>
              </a:rPr>
              <a:t>针接口，外观和普通</a:t>
            </a:r>
            <a:r>
              <a:rPr lang="zh-CN" altLang="en-US" sz="1800" dirty="0">
                <a:latin typeface="华文中宋" panose="02010600040101010101" pitchFamily="2" charset="-122"/>
                <a:ea typeface="华文中宋" panose="02010600040101010101" pitchFamily="2" charset="-122"/>
                <a:hlinkClick r:id="rId3"/>
              </a:rPr>
              <a:t>硬盘接口</a:t>
            </a:r>
            <a:r>
              <a:rPr lang="zh-CN" altLang="en-US" sz="1800" dirty="0">
                <a:latin typeface="华文中宋" panose="02010600040101010101" pitchFamily="2" charset="-122"/>
                <a:ea typeface="华文中宋" panose="02010600040101010101" pitchFamily="2" charset="-122"/>
              </a:rPr>
              <a:t>有些相似。</a:t>
            </a:r>
            <a:r>
              <a:rPr lang="en-US" altLang="zh-CN" sz="1800" dirty="0">
                <a:latin typeface="华文中宋" panose="02010600040101010101" pitchFamily="2" charset="-122"/>
                <a:ea typeface="华文中宋" panose="02010600040101010101" pitchFamily="2" charset="-122"/>
              </a:rPr>
              <a:t>SCSI</a:t>
            </a:r>
            <a:r>
              <a:rPr lang="zh-CN" altLang="en-US" sz="1800" dirty="0">
                <a:latin typeface="华文中宋" panose="02010600040101010101" pitchFamily="2" charset="-122"/>
                <a:ea typeface="华文中宋" panose="02010600040101010101" pitchFamily="2" charset="-122"/>
              </a:rPr>
              <a:t>硬盘和普通</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硬盘相比有很多优点：接口速度快，并且由于主要用于服务器，因此硬盘本身的性能也比较高，</a:t>
            </a:r>
            <a:r>
              <a:rPr lang="zh-CN" altLang="en-US" sz="1800" dirty="0">
                <a:latin typeface="华文中宋" panose="02010600040101010101" pitchFamily="2" charset="-122"/>
                <a:ea typeface="华文中宋" panose="02010600040101010101" pitchFamily="2" charset="-122"/>
                <a:hlinkClick r:id="rId4"/>
              </a:rPr>
              <a:t>硬盘转速</a:t>
            </a:r>
            <a:r>
              <a:rPr lang="zh-CN" altLang="en-US" sz="1800" dirty="0">
                <a:latin typeface="华文中宋" panose="02010600040101010101" pitchFamily="2" charset="-122"/>
                <a:ea typeface="华文中宋" panose="02010600040101010101" pitchFamily="2" charset="-122"/>
              </a:rPr>
              <a:t>快，缓存容量大，</a:t>
            </a:r>
            <a:r>
              <a:rPr lang="en-US" altLang="zh-CN" sz="1800" dirty="0">
                <a:latin typeface="华文中宋" panose="02010600040101010101" pitchFamily="2" charset="-122"/>
                <a:ea typeface="华文中宋" panose="02010600040101010101" pitchFamily="2" charset="-122"/>
              </a:rPr>
              <a:t>CPU</a:t>
            </a:r>
            <a:r>
              <a:rPr lang="zh-CN" altLang="en-US" sz="1800" dirty="0">
                <a:latin typeface="华文中宋" panose="02010600040101010101" pitchFamily="2" charset="-122"/>
                <a:ea typeface="华文中宋" panose="02010600040101010101" pitchFamily="2" charset="-122"/>
              </a:rPr>
              <a:t>占用率低，扩展性远优于</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硬盘，并且支持</a:t>
            </a:r>
            <a:r>
              <a:rPr lang="zh-CN" altLang="en-US" sz="1800" dirty="0">
                <a:latin typeface="华文中宋" panose="02010600040101010101" pitchFamily="2" charset="-122"/>
                <a:ea typeface="华文中宋" panose="02010600040101010101" pitchFamily="2" charset="-122"/>
                <a:hlinkClick r:id="rId5"/>
              </a:rPr>
              <a:t>热插拔</a:t>
            </a:r>
            <a:r>
              <a:rPr lang="zh-CN" altLang="en-US" sz="1800" dirty="0">
                <a:latin typeface="华文中宋" panose="02010600040101010101" pitchFamily="2" charset="-122"/>
                <a:ea typeface="华文中宋" panose="02010600040101010101" pitchFamily="2" charset="-122"/>
              </a:rPr>
              <a:t>。</a:t>
            </a:r>
          </a:p>
          <a:p>
            <a:pPr lvl="0"/>
            <a:r>
              <a:rPr lang="en-US" altLang="zh-CN" sz="1800" dirty="0">
                <a:latin typeface="华文中宋" panose="02010600040101010101" pitchFamily="2" charset="-122"/>
                <a:ea typeface="华文中宋" panose="02010600040101010101" pitchFamily="2" charset="-122"/>
              </a:rPr>
              <a:t>2.IDE</a:t>
            </a:r>
            <a:r>
              <a:rPr lang="zh-CN" altLang="en-US" sz="1800" dirty="0">
                <a:latin typeface="华文中宋" panose="02010600040101010101" pitchFamily="2" charset="-122"/>
                <a:ea typeface="华文中宋" panose="02010600040101010101" pitchFamily="2" charset="-122"/>
              </a:rPr>
              <a:t>硬盘</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的英文全称为：</a:t>
            </a:r>
            <a:r>
              <a:rPr lang="en-US" altLang="zh-CN" sz="1800" dirty="0">
                <a:latin typeface="华文中宋" panose="02010600040101010101" pitchFamily="2" charset="-122"/>
                <a:ea typeface="华文中宋" panose="02010600040101010101" pitchFamily="2" charset="-122"/>
              </a:rPr>
              <a:t>Integrated Drive Electronics</a:t>
            </a:r>
            <a:r>
              <a:rPr lang="zh-CN" altLang="en-US" sz="1800" dirty="0">
                <a:latin typeface="华文中宋" panose="02010600040101010101" pitchFamily="2" charset="-122"/>
                <a:ea typeface="华文中宋" panose="02010600040101010101" pitchFamily="2" charset="-122"/>
              </a:rPr>
              <a:t>，是目前最主流的硬盘接口，包括光储类的主要接口。它经过数年的发展变得很成熟、廉价、稳定。</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接口使用一根</a:t>
            </a:r>
            <a:r>
              <a:rPr lang="en-US" altLang="zh-CN" sz="1800" dirty="0">
                <a:latin typeface="华文中宋" panose="02010600040101010101" pitchFamily="2" charset="-122"/>
                <a:ea typeface="华文中宋" panose="02010600040101010101" pitchFamily="2" charset="-122"/>
              </a:rPr>
              <a:t>40</a:t>
            </a:r>
            <a:r>
              <a:rPr lang="zh-CN" altLang="en-US" sz="1800" dirty="0">
                <a:latin typeface="华文中宋" panose="02010600040101010101" pitchFamily="2" charset="-122"/>
                <a:ea typeface="华文中宋" panose="02010600040101010101" pitchFamily="2" charset="-122"/>
              </a:rPr>
              <a:t>芯或</a:t>
            </a:r>
            <a:r>
              <a:rPr lang="en-US" altLang="zh-CN" sz="1800" dirty="0">
                <a:latin typeface="华文中宋" panose="02010600040101010101" pitchFamily="2" charset="-122"/>
                <a:ea typeface="华文中宋" panose="02010600040101010101" pitchFamily="2" charset="-122"/>
              </a:rPr>
              <a:t>80</a:t>
            </a:r>
            <a:r>
              <a:rPr lang="zh-CN" altLang="en-US" sz="1800" dirty="0">
                <a:latin typeface="华文中宋" panose="02010600040101010101" pitchFamily="2" charset="-122"/>
                <a:ea typeface="华文中宋" panose="02010600040101010101" pitchFamily="2" charset="-122"/>
              </a:rPr>
              <a:t>芯的扁平电缆连接硬盘与主板，每条线最多连接</a:t>
            </a:r>
            <a:r>
              <a:rPr lang="en-US" altLang="zh-CN" sz="1800" dirty="0">
                <a:latin typeface="华文中宋" panose="02010600040101010101" pitchFamily="2" charset="-122"/>
                <a:ea typeface="华文中宋" panose="02010600040101010101" pitchFamily="2" charset="-122"/>
              </a:rPr>
              <a:t>2</a:t>
            </a:r>
            <a:r>
              <a:rPr lang="zh-CN" altLang="en-US" sz="1800" dirty="0">
                <a:latin typeface="华文中宋" panose="02010600040101010101" pitchFamily="2" charset="-122"/>
                <a:ea typeface="华文中宋" panose="02010600040101010101" pitchFamily="2" charset="-122"/>
              </a:rPr>
              <a:t>个</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设备（硬盘或者光储），</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接口又分为</a:t>
            </a:r>
            <a:r>
              <a:rPr lang="en-US" altLang="zh-CN" sz="1800" dirty="0">
                <a:latin typeface="华文中宋" panose="02010600040101010101" pitchFamily="2" charset="-122"/>
                <a:ea typeface="华文中宋" panose="02010600040101010101" pitchFamily="2" charset="-122"/>
              </a:rPr>
              <a:t>UDMA/33</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UDMA/66</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UDMA/100</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UDMA/133</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lvl="0"/>
            <a:r>
              <a:rPr lang="en-US" altLang="zh-CN" sz="1800" dirty="0">
                <a:latin typeface="华文中宋" panose="02010600040101010101" pitchFamily="2" charset="-122"/>
                <a:ea typeface="华文中宋" panose="02010600040101010101" pitchFamily="2" charset="-122"/>
              </a:rPr>
              <a:t>3.SATA</a:t>
            </a:r>
            <a:r>
              <a:rPr lang="zh-CN" altLang="en-US" sz="1800" dirty="0">
                <a:latin typeface="华文中宋" panose="02010600040101010101" pitchFamily="2" charset="-122"/>
                <a:ea typeface="华文中宋" panose="02010600040101010101" pitchFamily="2" charset="-122"/>
              </a:rPr>
              <a:t>硬盘</a:t>
            </a:r>
            <a:r>
              <a:rPr lang="en-US" altLang="zh-CN" sz="1800" dirty="0">
                <a:latin typeface="华文中宋" panose="02010600040101010101" pitchFamily="2" charset="-122"/>
                <a:ea typeface="华文中宋" panose="02010600040101010101" pitchFamily="2" charset="-122"/>
              </a:rPr>
              <a:t>——SATA</a:t>
            </a:r>
            <a:r>
              <a:rPr lang="zh-CN" altLang="en-US" sz="1800" dirty="0">
                <a:latin typeface="华文中宋" panose="02010600040101010101" pitchFamily="2" charset="-122"/>
                <a:ea typeface="华文中宋" panose="02010600040101010101" pitchFamily="2" charset="-122"/>
              </a:rPr>
              <a:t>的英文全称是：</a:t>
            </a:r>
            <a:r>
              <a:rPr lang="en-US" altLang="zh-CN" sz="1800" dirty="0">
                <a:latin typeface="华文中宋" panose="02010600040101010101" pitchFamily="2" charset="-122"/>
                <a:ea typeface="华文中宋" panose="02010600040101010101" pitchFamily="2" charset="-122"/>
              </a:rPr>
              <a:t>Serial-ATA</a:t>
            </a:r>
            <a:r>
              <a:rPr lang="zh-CN" altLang="en-US" sz="1800" dirty="0">
                <a:latin typeface="华文中宋" panose="02010600040101010101" pitchFamily="2" charset="-122"/>
                <a:ea typeface="华文中宋" panose="02010600040101010101" pitchFamily="2" charset="-122"/>
              </a:rPr>
              <a:t>（串行），</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系列属于</a:t>
            </a:r>
            <a:r>
              <a:rPr lang="en-US" altLang="zh-CN" sz="1800" dirty="0">
                <a:latin typeface="华文中宋" panose="02010600040101010101" pitchFamily="2" charset="-122"/>
                <a:ea typeface="华文中宋" panose="02010600040101010101" pitchFamily="2" charset="-122"/>
              </a:rPr>
              <a:t>Parallel-ATA</a:t>
            </a:r>
            <a:r>
              <a:rPr lang="zh-CN" altLang="en-US" sz="1800" dirty="0">
                <a:latin typeface="华文中宋" panose="02010600040101010101" pitchFamily="2" charset="-122"/>
                <a:ea typeface="华文中宋" panose="02010600040101010101" pitchFamily="2" charset="-122"/>
              </a:rPr>
              <a:t>（并行），</a:t>
            </a:r>
            <a:r>
              <a:rPr lang="en-US" altLang="zh-CN" sz="1800" dirty="0">
                <a:latin typeface="华文中宋" panose="02010600040101010101" pitchFamily="2" charset="-122"/>
                <a:ea typeface="华文中宋" panose="02010600040101010101" pitchFamily="2" charset="-122"/>
              </a:rPr>
              <a:t>SATA</a:t>
            </a:r>
            <a:r>
              <a:rPr lang="zh-CN" altLang="en-US" sz="1800" dirty="0">
                <a:latin typeface="华文中宋" panose="02010600040101010101" pitchFamily="2" charset="-122"/>
                <a:ea typeface="华文中宋" panose="02010600040101010101" pitchFamily="2" charset="-122"/>
              </a:rPr>
              <a:t>是最近颁布的新标准，具有更快的外部接口传输速度，数据校验措施更为完善，初步的传输速率已经达到了</a:t>
            </a:r>
            <a:r>
              <a:rPr lang="en-US" altLang="zh-CN" sz="1800" dirty="0">
                <a:latin typeface="华文中宋" panose="02010600040101010101" pitchFamily="2" charset="-122"/>
                <a:ea typeface="华文中宋" panose="02010600040101010101" pitchFamily="2" charset="-122"/>
              </a:rPr>
              <a:t>150MB/s</a:t>
            </a:r>
            <a:r>
              <a:rPr lang="zh-CN" altLang="en-US" sz="1800" dirty="0">
                <a:latin typeface="华文中宋" panose="02010600040101010101" pitchFamily="2" charset="-122"/>
                <a:ea typeface="华文中宋" panose="02010600040101010101" pitchFamily="2" charset="-122"/>
              </a:rPr>
              <a:t>，比</a:t>
            </a:r>
            <a:r>
              <a:rPr lang="en-US" altLang="zh-CN" sz="1800" dirty="0">
                <a:latin typeface="华文中宋" panose="02010600040101010101" pitchFamily="2" charset="-122"/>
                <a:ea typeface="华文中宋" panose="02010600040101010101" pitchFamily="2" charset="-122"/>
              </a:rPr>
              <a:t>IDE</a:t>
            </a:r>
            <a:r>
              <a:rPr lang="zh-CN" altLang="en-US" sz="1800" dirty="0">
                <a:latin typeface="华文中宋" panose="02010600040101010101" pitchFamily="2" charset="-122"/>
                <a:ea typeface="华文中宋" panose="02010600040101010101" pitchFamily="2" charset="-122"/>
              </a:rPr>
              <a:t>最高的</a:t>
            </a:r>
            <a:r>
              <a:rPr lang="en-US" altLang="zh-CN" sz="1800" dirty="0">
                <a:latin typeface="华文中宋" panose="02010600040101010101" pitchFamily="2" charset="-122"/>
                <a:ea typeface="华文中宋" panose="02010600040101010101" pitchFamily="2" charset="-122"/>
              </a:rPr>
              <a:t>UDMA/133</a:t>
            </a:r>
            <a:r>
              <a:rPr lang="zh-CN" altLang="en-US" sz="1800" dirty="0">
                <a:latin typeface="华文中宋" panose="02010600040101010101" pitchFamily="2" charset="-122"/>
                <a:ea typeface="华文中宋" panose="02010600040101010101" pitchFamily="2" charset="-122"/>
              </a:rPr>
              <a:t>还高不少。由于改用线路相互之间干扰较小的串行线路进行信号传输，因此相比原来的并行总线，</a:t>
            </a:r>
            <a:r>
              <a:rPr lang="en-US" altLang="zh-CN" sz="1800" dirty="0">
                <a:latin typeface="华文中宋" panose="02010600040101010101" pitchFamily="2" charset="-122"/>
                <a:ea typeface="华文中宋" panose="02010600040101010101" pitchFamily="2" charset="-122"/>
              </a:rPr>
              <a:t>SATA</a:t>
            </a:r>
            <a:r>
              <a:rPr lang="zh-CN" altLang="en-US" sz="1800" dirty="0">
                <a:latin typeface="华文中宋" panose="02010600040101010101" pitchFamily="2" charset="-122"/>
                <a:ea typeface="华文中宋" panose="02010600040101010101" pitchFamily="2" charset="-122"/>
              </a:rPr>
              <a:t>的工作频率得意大大提升。虽然总线位宽较小，但</a:t>
            </a:r>
            <a:r>
              <a:rPr lang="en-US" altLang="zh-CN" sz="1800" dirty="0">
                <a:latin typeface="华文中宋" panose="02010600040101010101" pitchFamily="2" charset="-122"/>
                <a:ea typeface="华文中宋" panose="02010600040101010101" pitchFamily="2" charset="-122"/>
              </a:rPr>
              <a:t>SATA 1.0</a:t>
            </a:r>
            <a:r>
              <a:rPr lang="zh-CN" altLang="en-US" sz="1800" dirty="0">
                <a:latin typeface="华文中宋" panose="02010600040101010101" pitchFamily="2" charset="-122"/>
                <a:ea typeface="华文中宋" panose="02010600040101010101" pitchFamily="2" charset="-122"/>
              </a:rPr>
              <a:t>标准仍可达到</a:t>
            </a:r>
            <a:r>
              <a:rPr lang="en-US" altLang="zh-CN" sz="1800" dirty="0">
                <a:latin typeface="华文中宋" panose="02010600040101010101" pitchFamily="2" charset="-122"/>
                <a:ea typeface="华文中宋" panose="02010600040101010101" pitchFamily="2" charset="-122"/>
              </a:rPr>
              <a:t>150MB/s</a:t>
            </a:r>
            <a:r>
              <a:rPr lang="zh-CN" altLang="en-US" sz="1800" dirty="0">
                <a:latin typeface="华文中宋" panose="02010600040101010101" pitchFamily="2" charset="-122"/>
                <a:ea typeface="华文中宋" panose="02010600040101010101" pitchFamily="2" charset="-122"/>
              </a:rPr>
              <a:t>，未来的</a:t>
            </a:r>
            <a:r>
              <a:rPr lang="en-US" altLang="zh-CN" sz="1800" dirty="0">
                <a:latin typeface="华文中宋" panose="02010600040101010101" pitchFamily="2" charset="-122"/>
                <a:ea typeface="华文中宋" panose="02010600040101010101" pitchFamily="2" charset="-122"/>
              </a:rPr>
              <a:t>SATA 2.0/3.0</a:t>
            </a:r>
            <a:r>
              <a:rPr lang="zh-CN" altLang="en-US" sz="1800" dirty="0">
                <a:latin typeface="华文中宋" panose="02010600040101010101" pitchFamily="2" charset="-122"/>
                <a:ea typeface="华文中宋" panose="02010600040101010101" pitchFamily="2" charset="-122"/>
              </a:rPr>
              <a:t>更可提升到</a:t>
            </a:r>
            <a:r>
              <a:rPr lang="en-US" altLang="zh-CN" sz="1800" dirty="0">
                <a:latin typeface="华文中宋" panose="02010600040101010101" pitchFamily="2" charset="-122"/>
                <a:ea typeface="华文中宋" panose="02010600040101010101" pitchFamily="2" charset="-122"/>
              </a:rPr>
              <a:t>300</a:t>
            </a:r>
            <a:r>
              <a:rPr lang="zh-CN" altLang="en-US" sz="1800" dirty="0">
                <a:latin typeface="华文中宋" panose="02010600040101010101" pitchFamily="2" charset="-122"/>
                <a:ea typeface="华文中宋" panose="02010600040101010101" pitchFamily="2" charset="-122"/>
              </a:rPr>
              <a:t>以至</a:t>
            </a:r>
            <a:r>
              <a:rPr lang="en-US" altLang="zh-CN" sz="1800" dirty="0">
                <a:latin typeface="华文中宋" panose="02010600040101010101" pitchFamily="2" charset="-122"/>
                <a:ea typeface="华文中宋" panose="02010600040101010101" pitchFamily="2" charset="-122"/>
              </a:rPr>
              <a:t>600MB/s</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lvl="0"/>
            <a:r>
              <a:rPr lang="en-US" altLang="zh-CN" sz="1800" b="0" i="0" dirty="0">
                <a:solidFill>
                  <a:srgbClr val="333333"/>
                </a:solidFill>
                <a:effectLst/>
                <a:latin typeface="arial" panose="020B0604020202020204" pitchFamily="34" charset="0"/>
              </a:rPr>
              <a:t>ATA</a:t>
            </a:r>
            <a:r>
              <a:rPr lang="zh-CN" altLang="en-US" sz="1800" b="0" i="0" dirty="0">
                <a:solidFill>
                  <a:srgbClr val="333333"/>
                </a:solidFill>
                <a:effectLst/>
                <a:latin typeface="arial" panose="020B0604020202020204" pitchFamily="34" charset="0"/>
              </a:rPr>
              <a:t>是</a:t>
            </a:r>
            <a:r>
              <a:rPr lang="en-US" altLang="zh-CN" sz="1800" b="0" i="0" dirty="0">
                <a:solidFill>
                  <a:srgbClr val="333333"/>
                </a:solidFill>
                <a:effectLst/>
                <a:latin typeface="arial" panose="020B0604020202020204" pitchFamily="34" charset="0"/>
              </a:rPr>
              <a:t>Advanced Technology Attachment</a:t>
            </a:r>
            <a:r>
              <a:rPr lang="zh-CN" altLang="en-US" sz="1800" b="0" i="0" dirty="0">
                <a:solidFill>
                  <a:srgbClr val="333333"/>
                </a:solidFill>
                <a:effectLst/>
                <a:latin typeface="arial" panose="020B0604020202020204" pitchFamily="34" charset="0"/>
              </a:rPr>
              <a:t>的缩写，意思是高级技术附件。</a:t>
            </a:r>
            <a:r>
              <a:rPr lang="en-US" altLang="zh-CN" sz="1800" b="0" i="0" dirty="0">
                <a:solidFill>
                  <a:srgbClr val="333333"/>
                </a:solidFill>
                <a:effectLst/>
                <a:latin typeface="arial" panose="020B0604020202020204" pitchFamily="34" charset="0"/>
              </a:rPr>
              <a:t>ATA</a:t>
            </a:r>
            <a:r>
              <a:rPr lang="zh-CN" altLang="en-US" sz="1800" b="0" i="0" dirty="0">
                <a:solidFill>
                  <a:srgbClr val="333333"/>
                </a:solidFill>
                <a:effectLst/>
                <a:latin typeface="arial" panose="020B0604020202020204" pitchFamily="34" charset="0"/>
              </a:rPr>
              <a:t>可以使用户方便地在</a:t>
            </a:r>
            <a:r>
              <a:rPr lang="en-US" altLang="zh-CN" sz="1800" b="0" i="0" dirty="0">
                <a:solidFill>
                  <a:srgbClr val="333333"/>
                </a:solidFill>
                <a:effectLst/>
                <a:latin typeface="arial" panose="020B0604020202020204" pitchFamily="34" charset="0"/>
              </a:rPr>
              <a:t>PC</a:t>
            </a:r>
            <a:r>
              <a:rPr lang="zh-CN" altLang="en-US" sz="1800" b="0" i="0" dirty="0">
                <a:solidFill>
                  <a:srgbClr val="333333"/>
                </a:solidFill>
                <a:effectLst/>
                <a:latin typeface="arial" panose="020B0604020202020204" pitchFamily="34" charset="0"/>
              </a:rPr>
              <a:t>机上连接硬盘。</a:t>
            </a:r>
            <a:endParaRPr lang="zh-CN" altLang="en-US" sz="1800" dirty="0">
              <a:latin typeface="华文中宋" panose="02010600040101010101" pitchFamily="2" charset="-122"/>
              <a:ea typeface="华文中宋" panose="02010600040101010101" pitchFamily="2" charset="-122"/>
            </a:endParaRPr>
          </a:p>
          <a:p>
            <a:endParaRPr lang="zh-CN" altLang="en-US"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3818814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8.2  Linux</a:t>
            </a:r>
            <a:r>
              <a:rPr lang="zh-CN" altLang="en-US" kern="1800" dirty="0">
                <a:latin typeface="Times New Roman"/>
                <a:ea typeface="黑体"/>
              </a:rPr>
              <a:t>文件系统</a:t>
            </a:r>
            <a:endParaRPr lang="zh-CN" altLang="en-US" dirty="0"/>
          </a:p>
        </p:txBody>
      </p:sp>
      <p:sp>
        <p:nvSpPr>
          <p:cNvPr id="3" name="内容占位符 2"/>
          <p:cNvSpPr>
            <a:spLocks noGrp="1"/>
          </p:cNvSpPr>
          <p:nvPr>
            <p:ph idx="1"/>
          </p:nvPr>
        </p:nvSpPr>
        <p:spPr/>
        <p:txBody>
          <a:bodyPr/>
          <a:lstStyle/>
          <a:p>
            <a:pPr lvl="0"/>
            <a:r>
              <a:rPr lang="zh-CN" altLang="en-US" dirty="0">
                <a:highlight>
                  <a:srgbClr val="FFFF00"/>
                </a:highlight>
                <a:latin typeface="华文中宋" panose="02010600040101010101" pitchFamily="2" charset="-122"/>
                <a:ea typeface="华文中宋" panose="02010600040101010101" pitchFamily="2" charset="-122"/>
              </a:rPr>
              <a:t>文件系统</a:t>
            </a:r>
            <a:r>
              <a:rPr lang="zh-CN" altLang="en-US" dirty="0">
                <a:latin typeface="华文中宋" panose="02010600040101010101" pitchFamily="2" charset="-122"/>
                <a:ea typeface="华文中宋" panose="02010600040101010101" pitchFamily="2" charset="-122"/>
              </a:rPr>
              <a:t>是一种对物理</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空间的组织方式</a:t>
            </a:r>
            <a:r>
              <a:rPr lang="zh-CN" altLang="en-US" dirty="0">
                <a:latin typeface="华文中宋" panose="02010600040101010101" pitchFamily="2" charset="-122"/>
                <a:ea typeface="华文中宋" panose="02010600040101010101" pitchFamily="2" charset="-122"/>
              </a:rPr>
              <a:t>，通常在格式化硬盘时创建。在</a:t>
            </a:r>
            <a:r>
              <a:rPr lang="en-US" altLang="zh-CN" dirty="0">
                <a:latin typeface="华文中宋" panose="02010600040101010101" pitchFamily="2" charset="-122"/>
                <a:ea typeface="华文中宋" panose="02010600040101010101" pitchFamily="2" charset="-122"/>
              </a:rPr>
              <a:t>Windows</a:t>
            </a:r>
            <a:r>
              <a:rPr lang="zh-CN" altLang="en-US" dirty="0">
                <a:latin typeface="华文中宋" panose="02010600040101010101" pitchFamily="2" charset="-122"/>
                <a:ea typeface="华文中宋" panose="02010600040101010101" pitchFamily="2" charset="-122"/>
              </a:rPr>
              <a:t>下，有</a:t>
            </a:r>
            <a:r>
              <a:rPr lang="en-US" altLang="zh-CN" dirty="0">
                <a:latin typeface="华文中宋" panose="02010600040101010101" pitchFamily="2" charset="-122"/>
                <a:ea typeface="华文中宋" panose="02010600040101010101" pitchFamily="2" charset="-122"/>
              </a:rPr>
              <a:t>NTFS</a:t>
            </a:r>
            <a:r>
              <a:rPr lang="zh-CN" altLang="en-US" dirty="0">
                <a:latin typeface="华文中宋" panose="02010600040101010101" pitchFamily="2" charset="-122"/>
                <a:ea typeface="华文中宋" panose="02010600040101010101" pitchFamily="2" charset="-122"/>
              </a:rPr>
              <a:t>和</a:t>
            </a:r>
            <a:r>
              <a:rPr lang="en-US" altLang="zh-CN" dirty="0">
                <a:latin typeface="华文中宋" panose="02010600040101010101" pitchFamily="2" charset="-122"/>
                <a:ea typeface="华文中宋" panose="02010600040101010101" pitchFamily="2" charset="-122"/>
              </a:rPr>
              <a:t>FAT</a:t>
            </a:r>
            <a:r>
              <a:rPr lang="zh-CN" altLang="en-US" dirty="0">
                <a:latin typeface="华文中宋" panose="02010600040101010101" pitchFamily="2" charset="-122"/>
                <a:ea typeface="华文中宋" panose="02010600040101010101" pitchFamily="2" charset="-122"/>
              </a:rPr>
              <a:t>两种文件系统。同样地，</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也有自己的文件系统并一直在快速演变，下面简要介绍其中最常用的几种。</a:t>
            </a:r>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的硬盘盘符依据接口类型自动命名：</a:t>
            </a:r>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IDE-</a:t>
            </a:r>
            <a:r>
              <a:rPr lang="en-US" altLang="zh-CN" dirty="0" err="1">
                <a:latin typeface="华文中宋" panose="02010600040101010101" pitchFamily="2" charset="-122"/>
                <a:ea typeface="华文中宋" panose="02010600040101010101" pitchFamily="2" charset="-122"/>
              </a:rPr>
              <a:t>ata</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hd</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a..z</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IDE-</a:t>
            </a:r>
            <a:r>
              <a:rPr lang="en-US" altLang="zh-CN" dirty="0" err="1">
                <a:latin typeface="华文中宋" panose="02010600040101010101" pitchFamily="2" charset="-122"/>
                <a:ea typeface="华文中宋" panose="02010600040101010101" pitchFamily="2" charset="-122"/>
              </a:rPr>
              <a:t>sata</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sd</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a..z</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SCSI</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sd</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a..z</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USB</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sd</a:t>
            </a:r>
            <a:r>
              <a:rPr lang="en-US" altLang="zh-CN" dirty="0">
                <a:latin typeface="华文中宋" panose="02010600040101010101" pitchFamily="2" charset="-122"/>
                <a:ea typeface="华文中宋" panose="02010600040101010101" pitchFamily="2" charset="-122"/>
              </a:rPr>
              <a:t>{0..9}</a:t>
            </a:r>
            <a:r>
              <a:rPr lang="zh-CN" altLang="en-US" dirty="0">
                <a:latin typeface="华文中宋" panose="02010600040101010101" pitchFamily="2" charset="-122"/>
                <a:ea typeface="华文中宋" panose="02010600040101010101" pitchFamily="2" charset="-122"/>
              </a:rPr>
              <a:t>；软驱：</a:t>
            </a:r>
            <a:r>
              <a:rPr lang="en-US" altLang="zh-CN" dirty="0" err="1">
                <a:latin typeface="华文中宋" panose="02010600040101010101" pitchFamily="2" charset="-122"/>
                <a:ea typeface="华文中宋" panose="02010600040101010101" pitchFamily="2" charset="-122"/>
              </a:rPr>
              <a:t>fd</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a..z</a:t>
            </a:r>
            <a:r>
              <a:rPr lang="en-US" altLang="zh-CN" dirty="0">
                <a:latin typeface="华文中宋" panose="02010600040101010101" pitchFamily="2" charset="-122"/>
                <a:ea typeface="华文中宋" panose="02010600040101010101" pitchFamily="2" charset="-122"/>
              </a:rPr>
              <a:t>}</a:t>
            </a:r>
          </a:p>
          <a:p>
            <a:pPr lvl="0"/>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68439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6.1  FHS</a:t>
            </a:r>
            <a:endParaRPr lang="zh-CN" altLang="en-US" dirty="0"/>
          </a:p>
        </p:txBody>
      </p:sp>
      <p:sp>
        <p:nvSpPr>
          <p:cNvPr id="3" name="内容占位符 2"/>
          <p:cNvSpPr>
            <a:spLocks noGrp="1"/>
          </p:cNvSpPr>
          <p:nvPr>
            <p:ph idx="1"/>
          </p:nvPr>
        </p:nvSpPr>
        <p:spPr/>
        <p:txBody>
          <a:bodyPr/>
          <a:lstStyle/>
          <a:p>
            <a:r>
              <a:rPr lang="en-US" altLang="zh-CN" dirty="0">
                <a:latin typeface="华文中宋" panose="02010600040101010101" pitchFamily="2" charset="-122"/>
                <a:ea typeface="华文中宋" panose="02010600040101010101" pitchFamily="2" charset="-122"/>
              </a:rPr>
              <a:t>FHS</a:t>
            </a:r>
            <a:r>
              <a:rPr lang="zh-CN" altLang="en-US"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Filesystem</a:t>
            </a:r>
            <a:r>
              <a:rPr lang="en-US" altLang="zh-CN" dirty="0">
                <a:latin typeface="华文中宋" panose="02010600040101010101" pitchFamily="2" charset="-122"/>
                <a:ea typeface="华文中宋" panose="02010600040101010101" pitchFamily="2" charset="-122"/>
              </a:rPr>
              <a:t> Hierarchy Standard </a:t>
            </a:r>
            <a:r>
              <a:rPr lang="zh-CN" altLang="en-US" dirty="0">
                <a:latin typeface="华文中宋" panose="02010600040101010101" pitchFamily="2" charset="-122"/>
                <a:ea typeface="华文中宋" panose="02010600040101010101" pitchFamily="2" charset="-122"/>
              </a:rPr>
              <a:t>）是</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爱好者自发的组成的一个团体，主要是是对</a:t>
            </a:r>
            <a:r>
              <a:rPr lang="en-US" altLang="zh-CN" dirty="0" err="1">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做一些基本的要求，他们的主要目的是希望让使用者可以了解到已安装软件通常放置于那个目录下， 所以他们希望独立的软件开发商、操作系统制作者、以及想要维护系统的用户，都能够遵循</a:t>
            </a:r>
            <a:r>
              <a:rPr lang="en-US" altLang="zh-CN" dirty="0">
                <a:latin typeface="华文中宋" panose="02010600040101010101" pitchFamily="2" charset="-122"/>
                <a:ea typeface="华文中宋" panose="02010600040101010101" pitchFamily="2" charset="-122"/>
              </a:rPr>
              <a:t>FHS</a:t>
            </a:r>
            <a:r>
              <a:rPr lang="zh-CN" altLang="en-US" dirty="0">
                <a:latin typeface="华文中宋" panose="02010600040101010101" pitchFamily="2" charset="-122"/>
                <a:ea typeface="华文中宋" panose="02010600040101010101" pitchFamily="2" charset="-122"/>
              </a:rPr>
              <a:t>的标准。 也就是说，</a:t>
            </a:r>
            <a:r>
              <a:rPr lang="en-US" altLang="zh-CN" dirty="0">
                <a:latin typeface="华文中宋" panose="02010600040101010101" pitchFamily="2" charset="-122"/>
                <a:ea typeface="华文中宋" panose="02010600040101010101" pitchFamily="2" charset="-122"/>
              </a:rPr>
              <a:t>FHS</a:t>
            </a:r>
            <a:r>
              <a:rPr lang="zh-CN" altLang="en-US" dirty="0">
                <a:latin typeface="华文中宋" panose="02010600040101010101" pitchFamily="2" charset="-122"/>
                <a:ea typeface="华文中宋" panose="02010600040101010101" pitchFamily="2" charset="-122"/>
              </a:rPr>
              <a:t>的重点在于规范每个特定的目录下应该要放置什么样子的数据。 </a:t>
            </a:r>
          </a:p>
        </p:txBody>
      </p:sp>
    </p:spTree>
    <p:extLst>
      <p:ext uri="{BB962C8B-B14F-4D97-AF65-F5344CB8AC3E}">
        <p14:creationId xmlns:p14="http://schemas.microsoft.com/office/powerpoint/2010/main" val="3459001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06942"/>
            <a:ext cx="9601200" cy="1303337"/>
          </a:xfrm>
        </p:spPr>
        <p:txBody>
          <a:bodyPr/>
          <a:lstStyle/>
          <a:p>
            <a:pPr lvl="0"/>
            <a:r>
              <a:rPr lang="en-US" altLang="zh-CN" dirty="0">
                <a:latin typeface="Times New Roman"/>
              </a:rPr>
              <a:t>ext2fs</a:t>
            </a:r>
            <a:r>
              <a:rPr lang="zh-CN" altLang="en-US" dirty="0">
                <a:latin typeface="Times New Roman"/>
              </a:rPr>
              <a:t>文件系统</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045" y="1781666"/>
            <a:ext cx="10575880" cy="1647333"/>
          </a:xfrm>
        </p:spPr>
      </p:pic>
      <p:sp>
        <p:nvSpPr>
          <p:cNvPr id="5" name="内容占位符 2"/>
          <p:cNvSpPr txBox="1">
            <a:spLocks/>
          </p:cNvSpPr>
          <p:nvPr/>
        </p:nvSpPr>
        <p:spPr bwMode="auto">
          <a:xfrm>
            <a:off x="1043354" y="3493478"/>
            <a:ext cx="10105292" cy="2532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lgn="l" defTabSz="457200" rtl="0" eaLnBrk="0" fontAlgn="base" hangingPunct="0">
              <a:spcBef>
                <a:spcPct val="20000"/>
              </a:spcBef>
              <a:spcAft>
                <a:spcPts val="600"/>
              </a:spcAft>
              <a:buClr>
                <a:schemeClr val="accent1"/>
              </a:buClr>
              <a:buSzPct val="115000"/>
              <a:buFont typeface="Arial"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r>
              <a:rPr lang="zh-CN" altLang="zh-CN" sz="2000" dirty="0">
                <a:latin typeface="华文中宋" panose="02010600040101010101" pitchFamily="2" charset="-122"/>
                <a:ea typeface="华文中宋" panose="02010600040101010101" pitchFamily="2" charset="-122"/>
              </a:rPr>
              <a:t>硬盘分区首先被分割为一个一个的“</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”，每个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就是实际用来存储数据的单元，大小相同，</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按照</a:t>
            </a:r>
            <a:r>
              <a:rPr lang="en-US" altLang="zh-CN" sz="2000" dirty="0">
                <a:latin typeface="华文中宋" panose="02010600040101010101" pitchFamily="2" charset="-122"/>
                <a:ea typeface="华文中宋" panose="02010600040101010101" pitchFamily="2" charset="-122"/>
              </a:rPr>
              <a:t>0</a:t>
            </a:r>
            <a:r>
              <a:rPr lang="zh-CN" altLang="zh-CN"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1</a:t>
            </a:r>
            <a:r>
              <a:rPr lang="zh-CN" altLang="zh-CN"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2</a:t>
            </a:r>
            <a:r>
              <a:rPr lang="zh-CN" altLang="zh-CN"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3</a:t>
            </a:r>
            <a:r>
              <a:rPr lang="zh-CN" altLang="zh-CN" sz="2000" dirty="0">
                <a:latin typeface="华文中宋" panose="02010600040101010101" pitchFamily="2" charset="-122"/>
                <a:ea typeface="华文中宋" panose="02010600040101010101" pitchFamily="2" charset="-122"/>
              </a:rPr>
              <a:t>的顺序进行编号，第一个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的编号为</a:t>
            </a:r>
            <a:r>
              <a:rPr lang="en-US" altLang="zh-CN" sz="2000" dirty="0">
                <a:latin typeface="华文中宋" panose="02010600040101010101" pitchFamily="2" charset="-122"/>
                <a:ea typeface="华文中宋" panose="02010600040101010101" pitchFamily="2" charset="-122"/>
              </a:rPr>
              <a:t>0</a:t>
            </a:r>
            <a:r>
              <a:rPr lang="zh-CN" altLang="zh-CN" sz="2000" dirty="0">
                <a:latin typeface="华文中宋" panose="02010600040101010101" pitchFamily="2" charset="-122"/>
                <a:ea typeface="华文中宋" panose="02010600040101010101" pitchFamily="2" charset="-122"/>
              </a:rPr>
              <a:t>。对于</a:t>
            </a:r>
            <a:r>
              <a:rPr lang="en-US" altLang="zh-CN" sz="2000" dirty="0">
                <a:latin typeface="华文中宋" panose="02010600040101010101" pitchFamily="2" charset="-122"/>
                <a:ea typeface="华文中宋" panose="02010600040101010101" pitchFamily="2" charset="-122"/>
              </a:rPr>
              <a:t>ext2</a:t>
            </a:r>
            <a:r>
              <a:rPr lang="zh-CN" altLang="zh-CN" sz="2000" dirty="0">
                <a:latin typeface="华文中宋" panose="02010600040101010101" pitchFamily="2" charset="-122"/>
                <a:ea typeface="华文中宋" panose="02010600040101010101" pitchFamily="2" charset="-122"/>
              </a:rPr>
              <a:t>文件系统来说，支持的</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的大小有</a:t>
            </a:r>
            <a:r>
              <a:rPr lang="en-US" altLang="zh-CN" sz="2000" dirty="0">
                <a:latin typeface="华文中宋" panose="02010600040101010101" pitchFamily="2" charset="-122"/>
                <a:ea typeface="华文中宋" panose="02010600040101010101" pitchFamily="2" charset="-122"/>
              </a:rPr>
              <a:t>1024</a:t>
            </a:r>
            <a:r>
              <a:rPr lang="zh-CN" altLang="zh-CN" sz="2000" dirty="0">
                <a:latin typeface="华文中宋" panose="02010600040101010101" pitchFamily="2" charset="-122"/>
                <a:ea typeface="华文中宋" panose="02010600040101010101" pitchFamily="2" charset="-122"/>
              </a:rPr>
              <a:t>字节</a:t>
            </a:r>
            <a:r>
              <a:rPr lang="en-US" altLang="zh-CN" sz="2000" dirty="0">
                <a:latin typeface="华文中宋" panose="02010600040101010101" pitchFamily="2" charset="-122"/>
                <a:ea typeface="华文中宋" panose="02010600040101010101" pitchFamily="2" charset="-122"/>
              </a:rPr>
              <a:t>/2048</a:t>
            </a:r>
            <a:r>
              <a:rPr lang="zh-CN" altLang="zh-CN" sz="2000" dirty="0">
                <a:latin typeface="华文中宋" panose="02010600040101010101" pitchFamily="2" charset="-122"/>
                <a:ea typeface="华文中宋" panose="02010600040101010101" pitchFamily="2" charset="-122"/>
              </a:rPr>
              <a:t>字节</a:t>
            </a:r>
            <a:r>
              <a:rPr lang="en-US" altLang="zh-CN" sz="2000" dirty="0">
                <a:latin typeface="华文中宋" panose="02010600040101010101" pitchFamily="2" charset="-122"/>
                <a:ea typeface="华文中宋" panose="02010600040101010101" pitchFamily="2" charset="-122"/>
              </a:rPr>
              <a:t>/4096</a:t>
            </a:r>
            <a:r>
              <a:rPr lang="zh-CN" altLang="zh-CN" sz="2000" dirty="0">
                <a:latin typeface="华文中宋" panose="02010600040101010101" pitchFamily="2" charset="-122"/>
                <a:ea typeface="华文中宋" panose="02010600040101010101" pitchFamily="2" charset="-122"/>
              </a:rPr>
              <a:t>字节，</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的大小在创建文件系统的时候可以通过参数指定，如果不指定，则会从</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/mke2fs.conf</a:t>
            </a:r>
            <a:r>
              <a:rPr lang="zh-CN" altLang="zh-CN" sz="2000" dirty="0">
                <a:latin typeface="华文中宋" panose="02010600040101010101" pitchFamily="2" charset="-122"/>
                <a:ea typeface="华文中宋" panose="02010600040101010101" pitchFamily="2" charset="-122"/>
              </a:rPr>
              <a:t>文件中读取对应的值。原则上，</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的大小与数量在格式化后就不能够发生改变了，每个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内只会存放至多一个文件的数据（即不会出现两个文件的数据被放入同一个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的情况），如果文件超过一个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，则会占用多个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来存放文件，如果小于一个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大小，则这个</a:t>
            </a:r>
            <a:r>
              <a:rPr lang="en-US" altLang="zh-CN" sz="2000" dirty="0">
                <a:latin typeface="华文中宋" panose="02010600040101010101" pitchFamily="2" charset="-122"/>
                <a:ea typeface="华文中宋" panose="02010600040101010101" pitchFamily="2" charset="-122"/>
              </a:rPr>
              <a:t>Block</a:t>
            </a:r>
            <a:r>
              <a:rPr lang="zh-CN" altLang="zh-CN" sz="2000" dirty="0">
                <a:latin typeface="华文中宋" panose="02010600040101010101" pitchFamily="2" charset="-122"/>
                <a:ea typeface="华文中宋" panose="02010600040101010101" pitchFamily="2" charset="-122"/>
              </a:rPr>
              <a:t>剩余的空间就浪费掉了。</a:t>
            </a:r>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pic>
        <p:nvPicPr>
          <p:cNvPr id="6" name="内容占位符 3">
            <a:extLst>
              <a:ext uri="{FF2B5EF4-FFF2-40B4-BE49-F238E27FC236}">
                <a16:creationId xmlns:a16="http://schemas.microsoft.com/office/drawing/2014/main" id="{A2B9DD14-07FC-47FE-8631-8282D658D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897999" y="-152400"/>
            <a:ext cx="22992587" cy="3581399"/>
          </a:xfrm>
          <a:prstGeom prst="rect">
            <a:avLst/>
          </a:prstGeom>
          <a:noFill/>
          <a:ln w="9525">
            <a:noFill/>
            <a:miter lim="800000"/>
            <a:headEnd/>
            <a:tailEnd/>
          </a:ln>
        </p:spPr>
      </p:pic>
    </p:spTree>
    <p:extLst>
      <p:ext uri="{BB962C8B-B14F-4D97-AF65-F5344CB8AC3E}">
        <p14:creationId xmlns:p14="http://schemas.microsoft.com/office/powerpoint/2010/main" val="154880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a:latin typeface="Times New Roman"/>
              </a:rPr>
              <a:t>ext2fs</a:t>
            </a:r>
            <a:r>
              <a:rPr lang="zh-CN" altLang="en-US" dirty="0">
                <a:latin typeface="Times New Roman"/>
              </a:rPr>
              <a:t>文件系统</a:t>
            </a:r>
            <a:endParaRPr lang="zh-CN" altLang="en-US" dirty="0"/>
          </a:p>
        </p:txBody>
      </p:sp>
      <p:sp>
        <p:nvSpPr>
          <p:cNvPr id="5" name="内容占位符 2"/>
          <p:cNvSpPr txBox="1">
            <a:spLocks/>
          </p:cNvSpPr>
          <p:nvPr/>
        </p:nvSpPr>
        <p:spPr bwMode="auto">
          <a:xfrm>
            <a:off x="1125414" y="2450123"/>
            <a:ext cx="10128739" cy="38568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lgn="l" defTabSz="457200" rtl="0" eaLnBrk="0" fontAlgn="base" hangingPunct="0">
              <a:spcBef>
                <a:spcPct val="20000"/>
              </a:spcBef>
              <a:spcAft>
                <a:spcPts val="600"/>
              </a:spcAft>
              <a:buClr>
                <a:schemeClr val="accent1"/>
              </a:buClr>
              <a:buSzPct val="115000"/>
              <a:buFont typeface="Arial"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latinLnBrk="1"/>
            <a:r>
              <a:rPr lang="en-US" altLang="zh-CN" sz="2000" b="1" dirty="0">
                <a:latin typeface="华文中宋" panose="02010600040101010101" pitchFamily="2" charset="-122"/>
                <a:ea typeface="华文中宋" panose="02010600040101010101" pitchFamily="2" charset="-122"/>
              </a:rPr>
              <a:t>Block Group</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多个</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聚合在一起形成一个</a:t>
            </a:r>
            <a:r>
              <a:rPr lang="en-US" altLang="zh-CN" sz="2000" dirty="0">
                <a:latin typeface="华文中宋" panose="02010600040101010101" pitchFamily="2" charset="-122"/>
                <a:ea typeface="华文中宋" panose="02010600040101010101" pitchFamily="2" charset="-122"/>
              </a:rPr>
              <a:t>Block Group</a:t>
            </a:r>
            <a:r>
              <a:rPr lang="zh-CN" altLang="en-US" sz="2000" dirty="0">
                <a:latin typeface="华文中宋" panose="02010600040101010101" pitchFamily="2" charset="-122"/>
                <a:ea typeface="华文中宋" panose="02010600040101010101" pitchFamily="2" charset="-122"/>
              </a:rPr>
              <a:t>，每个</a:t>
            </a:r>
            <a:r>
              <a:rPr lang="en-US" altLang="zh-CN" sz="2000" dirty="0" err="1">
                <a:latin typeface="华文中宋" panose="02010600040101010101" pitchFamily="2" charset="-122"/>
                <a:ea typeface="华文中宋" panose="02010600040101010101" pitchFamily="2" charset="-122"/>
              </a:rPr>
              <a:t>BlockGroup</a:t>
            </a:r>
            <a:r>
              <a:rPr lang="zh-CN" altLang="en-US" sz="2000" dirty="0">
                <a:latin typeface="华文中宋" panose="02010600040101010101" pitchFamily="2" charset="-122"/>
                <a:ea typeface="华文中宋" panose="02010600040101010101" pitchFamily="2" charset="-122"/>
              </a:rPr>
              <a:t>包含的</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数量相同，具体是在</a:t>
            </a:r>
            <a:r>
              <a:rPr lang="en-US" altLang="zh-CN" sz="2000" dirty="0" err="1">
                <a:latin typeface="华文中宋" panose="02010600040101010101" pitchFamily="2" charset="-122"/>
                <a:ea typeface="华文中宋" panose="02010600040101010101" pitchFamily="2" charset="-122"/>
              </a:rPr>
              <a:t>SuperBlock</a:t>
            </a:r>
            <a:r>
              <a:rPr lang="zh-CN" altLang="en-US" sz="2000" dirty="0">
                <a:latin typeface="华文中宋" panose="02010600040101010101" pitchFamily="2" charset="-122"/>
                <a:ea typeface="华文中宋" panose="02010600040101010101" pitchFamily="2" charset="-122"/>
              </a:rPr>
              <a:t>中通过</a:t>
            </a:r>
            <a:r>
              <a:rPr lang="en-US" altLang="zh-CN" sz="2000" dirty="0" err="1">
                <a:latin typeface="华文中宋" panose="02010600040101010101" pitchFamily="2" charset="-122"/>
                <a:ea typeface="华文中宋" panose="02010600040101010101" pitchFamily="2" charset="-122"/>
              </a:rPr>
              <a:t>s_block_per_group</a:t>
            </a:r>
            <a:r>
              <a:rPr lang="zh-CN" altLang="en-US" sz="2000" dirty="0">
                <a:latin typeface="华文中宋" panose="02010600040101010101" pitchFamily="2" charset="-122"/>
                <a:ea typeface="华文中宋" panose="02010600040101010101" pitchFamily="2" charset="-122"/>
              </a:rPr>
              <a:t>属性定义的（最后一个</a:t>
            </a:r>
            <a:r>
              <a:rPr lang="en-US" altLang="zh-CN" sz="2000" dirty="0">
                <a:latin typeface="华文中宋" panose="02010600040101010101" pitchFamily="2" charset="-122"/>
                <a:ea typeface="华文中宋" panose="02010600040101010101" pitchFamily="2" charset="-122"/>
              </a:rPr>
              <a:t>Block Group</a:t>
            </a:r>
            <a:r>
              <a:rPr lang="zh-CN" altLang="en-US" sz="2000" dirty="0">
                <a:latin typeface="华文中宋" panose="02010600040101010101" pitchFamily="2" charset="-122"/>
                <a:ea typeface="华文中宋" panose="02010600040101010101" pitchFamily="2" charset="-122"/>
              </a:rPr>
              <a:t>除外，最后剩下的</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数量可能小于</a:t>
            </a:r>
            <a:r>
              <a:rPr lang="en-US" altLang="zh-CN" sz="2000" dirty="0" err="1">
                <a:latin typeface="华文中宋" panose="02010600040101010101" pitchFamily="2" charset="-122"/>
                <a:ea typeface="华文中宋" panose="02010600040101010101" pitchFamily="2" charset="-122"/>
              </a:rPr>
              <a:t>s_block_per_group</a:t>
            </a:r>
            <a:r>
              <a:rPr lang="zh-CN" altLang="en-US" sz="2000" dirty="0">
                <a:latin typeface="华文中宋" panose="02010600040101010101" pitchFamily="2" charset="-122"/>
                <a:ea typeface="华文中宋" panose="02010600040101010101" pitchFamily="2" charset="-122"/>
              </a:rPr>
              <a:t>，这些</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会被划分到最后一个</a:t>
            </a:r>
            <a:r>
              <a:rPr lang="en-US" altLang="zh-CN" sz="2000" dirty="0" err="1">
                <a:latin typeface="华文中宋" panose="02010600040101010101" pitchFamily="2" charset="-122"/>
                <a:ea typeface="华文中宋" panose="02010600040101010101" pitchFamily="2" charset="-122"/>
              </a:rPr>
              <a:t>BlockGroup</a:t>
            </a:r>
            <a:r>
              <a:rPr lang="zh-CN" altLang="en-US" sz="2000" dirty="0">
                <a:latin typeface="华文中宋" panose="02010600040101010101" pitchFamily="2" charset="-122"/>
                <a:ea typeface="华文中宋" panose="02010600040101010101" pitchFamily="2" charset="-122"/>
              </a:rPr>
              <a:t>中）。</a:t>
            </a:r>
          </a:p>
          <a:p>
            <a:pPr latinLnBrk="1"/>
            <a:r>
              <a:rPr lang="en-US" altLang="zh-CN" sz="2000" b="1" dirty="0">
                <a:latin typeface="华文中宋" panose="02010600040101010101" pitchFamily="2" charset="-122"/>
                <a:ea typeface="华文中宋" panose="02010600040101010101" pitchFamily="2" charset="-122"/>
              </a:rPr>
              <a:t>Boot Block</a:t>
            </a:r>
            <a:r>
              <a:rPr lang="zh-CN" altLang="en-US" sz="2000" b="1"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每个磁盘分区的</a:t>
            </a:r>
            <a:r>
              <a:rPr lang="zh-CN" altLang="en-US" sz="2000" dirty="0">
                <a:solidFill>
                  <a:srgbClr val="FF0000"/>
                </a:solidFill>
                <a:latin typeface="华文中宋" panose="02010600040101010101" pitchFamily="2" charset="-122"/>
                <a:ea typeface="华文中宋" panose="02010600040101010101" pitchFamily="2" charset="-122"/>
              </a:rPr>
              <a:t>开头</a:t>
            </a:r>
            <a:r>
              <a:rPr lang="en-US" altLang="zh-CN" sz="2000" dirty="0">
                <a:solidFill>
                  <a:srgbClr val="FF0000"/>
                </a:solidFill>
                <a:latin typeface="华文中宋" panose="02010600040101010101" pitchFamily="2" charset="-122"/>
                <a:ea typeface="华文中宋" panose="02010600040101010101" pitchFamily="2" charset="-122"/>
              </a:rPr>
              <a:t>1024</a:t>
            </a:r>
            <a:r>
              <a:rPr lang="zh-CN" altLang="en-US" sz="2000" dirty="0">
                <a:latin typeface="华文中宋" panose="02010600040101010101" pitchFamily="2" charset="-122"/>
                <a:ea typeface="华文中宋" panose="02010600040101010101" pitchFamily="2" charset="-122"/>
              </a:rPr>
              <a:t>字节大小都预留为分区的启动扇区，存放引导程序和数据，所以又叫引导块。引导块在第一个</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，即</a:t>
            </a:r>
            <a:r>
              <a:rPr lang="en-US" altLang="zh-CN" sz="2000" dirty="0">
                <a:latin typeface="华文中宋" panose="02010600040101010101" pitchFamily="2" charset="-122"/>
                <a:ea typeface="华文中宋" panose="02010600040101010101" pitchFamily="2" charset="-122"/>
              </a:rPr>
              <a:t>Block 0</a:t>
            </a:r>
            <a:r>
              <a:rPr lang="zh-CN" altLang="en-US" sz="2000" dirty="0">
                <a:latin typeface="华文中宋" panose="02010600040101010101" pitchFamily="2" charset="-122"/>
                <a:ea typeface="华文中宋" panose="02010600040101010101" pitchFamily="2" charset="-122"/>
              </a:rPr>
              <a:t>中存放，但是未必占满这个</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，原因是</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的大小可能大于</a:t>
            </a:r>
            <a:r>
              <a:rPr lang="en-US" altLang="zh-CN" sz="2000" dirty="0">
                <a:latin typeface="华文中宋" panose="02010600040101010101" pitchFamily="2" charset="-122"/>
                <a:ea typeface="华文中宋" panose="02010600040101010101" pitchFamily="2" charset="-122"/>
              </a:rPr>
              <a:t>1024</a:t>
            </a:r>
            <a:r>
              <a:rPr lang="zh-CN" altLang="en-US" sz="2000" dirty="0">
                <a:latin typeface="华文中宋" panose="02010600040101010101" pitchFamily="2" charset="-122"/>
                <a:ea typeface="华文中宋" panose="02010600040101010101" pitchFamily="2" charset="-122"/>
              </a:rPr>
              <a:t>字节。</a:t>
            </a:r>
          </a:p>
          <a:p>
            <a:pPr latinLnBrk="1"/>
            <a:r>
              <a:rPr lang="en-US" altLang="zh-CN" sz="2000" b="1" dirty="0">
                <a:latin typeface="华文中宋" panose="02010600040101010101" pitchFamily="2" charset="-122"/>
                <a:ea typeface="华文中宋" panose="02010600040101010101" pitchFamily="2" charset="-122"/>
              </a:rPr>
              <a:t>Super Block</a:t>
            </a:r>
            <a:r>
              <a:rPr lang="zh-CN" altLang="en-US" sz="2000" b="1"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Super Block</a:t>
            </a:r>
            <a:r>
              <a:rPr lang="zh-CN" altLang="en-US" sz="2000" dirty="0">
                <a:latin typeface="华文中宋" panose="02010600040101010101" pitchFamily="2" charset="-122"/>
                <a:ea typeface="华文中宋" panose="02010600040101010101" pitchFamily="2" charset="-122"/>
              </a:rPr>
              <a:t>是紧邻</a:t>
            </a:r>
            <a:r>
              <a:rPr lang="en-US" altLang="zh-CN" sz="2000" dirty="0" err="1">
                <a:latin typeface="华文中宋" panose="02010600040101010101" pitchFamily="2" charset="-122"/>
                <a:ea typeface="华文中宋" panose="02010600040101010101" pitchFamily="2" charset="-122"/>
              </a:rPr>
              <a:t>BootBlock</a:t>
            </a:r>
            <a:r>
              <a:rPr lang="zh-CN" altLang="en-US" sz="2000" dirty="0">
                <a:latin typeface="华文中宋" panose="02010600040101010101" pitchFamily="2" charset="-122"/>
                <a:ea typeface="华文中宋" panose="02010600040101010101" pitchFamily="2" charset="-122"/>
              </a:rPr>
              <a:t>的一个</a:t>
            </a:r>
            <a:r>
              <a:rPr lang="zh-CN" altLang="en-US" sz="2000" dirty="0">
                <a:highlight>
                  <a:srgbClr val="FFFF00"/>
                </a:highlight>
                <a:latin typeface="华文中宋" panose="02010600040101010101" pitchFamily="2" charset="-122"/>
                <a:ea typeface="华文中宋" panose="02010600040101010101" pitchFamily="2" charset="-122"/>
              </a:rPr>
              <a:t>大小为</a:t>
            </a:r>
            <a:r>
              <a:rPr lang="en-US" altLang="zh-CN" sz="2000" dirty="0">
                <a:highlight>
                  <a:srgbClr val="FFFF00"/>
                </a:highlight>
                <a:latin typeface="华文中宋" panose="02010600040101010101" pitchFamily="2" charset="-122"/>
                <a:ea typeface="华文中宋" panose="02010600040101010101" pitchFamily="2" charset="-122"/>
              </a:rPr>
              <a:t>1024</a:t>
            </a:r>
            <a:r>
              <a:rPr lang="zh-CN" altLang="en-US" sz="2000" dirty="0">
                <a:highlight>
                  <a:srgbClr val="FFFF00"/>
                </a:highlight>
                <a:latin typeface="华文中宋" panose="02010600040101010101" pitchFamily="2" charset="-122"/>
                <a:ea typeface="华文中宋" panose="02010600040101010101" pitchFamily="2" charset="-122"/>
              </a:rPr>
              <a:t>字节的配置块</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Super Block</a:t>
            </a:r>
            <a:r>
              <a:rPr lang="zh-CN" altLang="en-US" sz="2000" dirty="0">
                <a:latin typeface="华文中宋" panose="02010600040101010101" pitchFamily="2" charset="-122"/>
                <a:ea typeface="华文中宋" panose="02010600040101010101" pitchFamily="2" charset="-122"/>
              </a:rPr>
              <a:t>可能在</a:t>
            </a:r>
            <a:r>
              <a:rPr lang="en-US" altLang="zh-CN" sz="2000" dirty="0">
                <a:latin typeface="华文中宋" panose="02010600040101010101" pitchFamily="2" charset="-122"/>
                <a:ea typeface="华文中宋" panose="02010600040101010101" pitchFamily="2" charset="-122"/>
              </a:rPr>
              <a:t>Block 0</a:t>
            </a:r>
            <a:r>
              <a:rPr lang="zh-CN" altLang="en-US" sz="2000" dirty="0">
                <a:latin typeface="华文中宋" panose="02010600040101010101" pitchFamily="2" charset="-122"/>
                <a:ea typeface="华文中宋" panose="02010600040101010101" pitchFamily="2" charset="-122"/>
              </a:rPr>
              <a:t>或者</a:t>
            </a:r>
            <a:r>
              <a:rPr lang="en-US" altLang="zh-CN" sz="2000" dirty="0">
                <a:latin typeface="华文中宋" panose="02010600040101010101" pitchFamily="2" charset="-122"/>
                <a:ea typeface="华文中宋" panose="02010600040101010101" pitchFamily="2" charset="-122"/>
              </a:rPr>
              <a:t>Block 1</a:t>
            </a:r>
            <a:r>
              <a:rPr lang="zh-CN" altLang="en-US" sz="2000" dirty="0">
                <a:latin typeface="华文中宋" panose="02010600040101010101" pitchFamily="2" charset="-122"/>
                <a:ea typeface="华文中宋" panose="02010600040101010101" pitchFamily="2" charset="-122"/>
              </a:rPr>
              <a:t>中，当</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大小为</a:t>
            </a:r>
            <a:r>
              <a:rPr lang="en-US" altLang="zh-CN" sz="2000" dirty="0">
                <a:latin typeface="华文中宋" panose="02010600040101010101" pitchFamily="2" charset="-122"/>
                <a:ea typeface="华文中宋" panose="02010600040101010101" pitchFamily="2" charset="-122"/>
              </a:rPr>
              <a:t>1024</a:t>
            </a:r>
            <a:r>
              <a:rPr lang="zh-CN" altLang="en-US" sz="2000" dirty="0">
                <a:latin typeface="华文中宋" panose="02010600040101010101" pitchFamily="2" charset="-122"/>
                <a:ea typeface="华文中宋" panose="02010600040101010101" pitchFamily="2" charset="-122"/>
              </a:rPr>
              <a:t>字节时，由于</a:t>
            </a:r>
            <a:r>
              <a:rPr lang="en-US" altLang="zh-CN" sz="2000" dirty="0">
                <a:latin typeface="华文中宋" panose="02010600040101010101" pitchFamily="2" charset="-122"/>
                <a:ea typeface="华文中宋" panose="02010600040101010101" pitchFamily="2" charset="-122"/>
              </a:rPr>
              <a:t>Boot Block</a:t>
            </a:r>
            <a:r>
              <a:rPr lang="zh-CN" altLang="en-US" sz="2000" dirty="0">
                <a:latin typeface="华文中宋" panose="02010600040101010101" pitchFamily="2" charset="-122"/>
                <a:ea typeface="华文中宋" panose="02010600040101010101" pitchFamily="2" charset="-122"/>
              </a:rPr>
              <a:t>恰好占满了</a:t>
            </a:r>
            <a:r>
              <a:rPr lang="en-US" altLang="zh-CN" sz="2000" dirty="0">
                <a:latin typeface="华文中宋" panose="02010600040101010101" pitchFamily="2" charset="-122"/>
                <a:ea typeface="华文中宋" panose="02010600040101010101" pitchFamily="2" charset="-122"/>
              </a:rPr>
              <a:t>Block0</a:t>
            </a:r>
            <a:r>
              <a:rPr lang="zh-CN" altLang="en-US" sz="2000" dirty="0">
                <a:latin typeface="华文中宋" panose="02010600040101010101" pitchFamily="2" charset="-122"/>
                <a:ea typeface="华文中宋" panose="02010600040101010101" pitchFamily="2" charset="-122"/>
              </a:rPr>
              <a:t>，则</a:t>
            </a:r>
            <a:r>
              <a:rPr lang="en-US" altLang="zh-CN" sz="2000" dirty="0">
                <a:latin typeface="华文中宋" panose="02010600040101010101" pitchFamily="2" charset="-122"/>
                <a:ea typeface="华文中宋" panose="02010600040101010101" pitchFamily="2" charset="-122"/>
              </a:rPr>
              <a:t>Super Block</a:t>
            </a:r>
            <a:r>
              <a:rPr lang="zh-CN" altLang="en-US" sz="2000" dirty="0">
                <a:latin typeface="华文中宋" panose="02010600040101010101" pitchFamily="2" charset="-122"/>
                <a:ea typeface="华文中宋" panose="02010600040101010101" pitchFamily="2" charset="-122"/>
              </a:rPr>
              <a:t>会占用</a:t>
            </a:r>
            <a:r>
              <a:rPr lang="en-US" altLang="zh-CN" sz="2000" dirty="0">
                <a:latin typeface="华文中宋" panose="02010600040101010101" pitchFamily="2" charset="-122"/>
                <a:ea typeface="华文中宋" panose="02010600040101010101" pitchFamily="2" charset="-122"/>
              </a:rPr>
              <a:t>Block 1</a:t>
            </a:r>
            <a:r>
              <a:rPr lang="zh-CN" altLang="en-US" sz="2000" dirty="0">
                <a:latin typeface="华文中宋" panose="02010600040101010101" pitchFamily="2" charset="-122"/>
                <a:ea typeface="华文中宋" panose="02010600040101010101" pitchFamily="2" charset="-122"/>
              </a:rPr>
              <a:t>；如果</a:t>
            </a:r>
            <a:r>
              <a:rPr lang="en-US" altLang="zh-CN" sz="2000" dirty="0">
                <a:latin typeface="华文中宋" panose="02010600040101010101" pitchFamily="2" charset="-122"/>
                <a:ea typeface="华文中宋" panose="02010600040101010101" pitchFamily="2" charset="-122"/>
              </a:rPr>
              <a:t>Block</a:t>
            </a:r>
            <a:r>
              <a:rPr lang="zh-CN" altLang="en-US" sz="2000" dirty="0">
                <a:latin typeface="华文中宋" panose="02010600040101010101" pitchFamily="2" charset="-122"/>
                <a:ea typeface="华文中宋" panose="02010600040101010101" pitchFamily="2" charset="-122"/>
              </a:rPr>
              <a:t>大小为</a:t>
            </a:r>
            <a:r>
              <a:rPr lang="en-US" altLang="zh-CN" sz="2000" dirty="0">
                <a:latin typeface="华文中宋" panose="02010600040101010101" pitchFamily="2" charset="-122"/>
                <a:ea typeface="华文中宋" panose="02010600040101010101" pitchFamily="2" charset="-122"/>
              </a:rPr>
              <a:t>4096</a:t>
            </a:r>
            <a:r>
              <a:rPr lang="zh-CN" altLang="en-US" sz="2000" dirty="0">
                <a:latin typeface="华文中宋" panose="02010600040101010101" pitchFamily="2" charset="-122"/>
                <a:ea typeface="华文中宋" panose="02010600040101010101" pitchFamily="2" charset="-122"/>
              </a:rPr>
              <a:t>字节，则</a:t>
            </a:r>
            <a:r>
              <a:rPr lang="en-US" altLang="zh-CN" sz="2000" dirty="0">
                <a:latin typeface="华文中宋" panose="02010600040101010101" pitchFamily="2" charset="-122"/>
                <a:ea typeface="华文中宋" panose="02010600040101010101" pitchFamily="2" charset="-122"/>
              </a:rPr>
              <a:t>Super Block</a:t>
            </a:r>
            <a:r>
              <a:rPr lang="zh-CN" altLang="en-US" sz="2000" dirty="0">
                <a:latin typeface="华文中宋" panose="02010600040101010101" pitchFamily="2" charset="-122"/>
                <a:ea typeface="华文中宋" panose="02010600040101010101" pitchFamily="2" charset="-122"/>
              </a:rPr>
              <a:t>会在</a:t>
            </a:r>
            <a:r>
              <a:rPr lang="en-US" altLang="zh-CN" sz="2000" dirty="0">
                <a:latin typeface="华文中宋" panose="02010600040101010101" pitchFamily="2" charset="-122"/>
                <a:ea typeface="华文中宋" panose="02010600040101010101" pitchFamily="2" charset="-122"/>
              </a:rPr>
              <a:t>Block 0</a:t>
            </a:r>
            <a:r>
              <a:rPr lang="zh-CN" altLang="en-US" sz="2000" dirty="0">
                <a:latin typeface="华文中宋" panose="02010600040101010101" pitchFamily="2" charset="-122"/>
                <a:ea typeface="华文中宋" panose="02010600040101010101" pitchFamily="2" charset="-122"/>
              </a:rPr>
              <a:t>中紧邻</a:t>
            </a:r>
            <a:r>
              <a:rPr lang="en-US" altLang="zh-CN" sz="2000" dirty="0">
                <a:latin typeface="华文中宋" panose="02010600040101010101" pitchFamily="2" charset="-122"/>
                <a:ea typeface="华文中宋" panose="02010600040101010101" pitchFamily="2" charset="-122"/>
              </a:rPr>
              <a:t>Boot Block</a:t>
            </a:r>
            <a:r>
              <a:rPr lang="zh-CN" altLang="en-US" sz="2000" dirty="0">
                <a:latin typeface="华文中宋" panose="02010600040101010101" pitchFamily="2" charset="-122"/>
                <a:ea typeface="华文中宋" panose="02010600040101010101" pitchFamily="2" charset="-122"/>
              </a:rPr>
              <a:t>的位置（即</a:t>
            </a:r>
            <a:r>
              <a:rPr lang="en-US" altLang="zh-CN" sz="2000" dirty="0">
                <a:latin typeface="华文中宋" panose="02010600040101010101" pitchFamily="2" charset="-122"/>
                <a:ea typeface="华文中宋" panose="02010600040101010101" pitchFamily="2" charset="-122"/>
              </a:rPr>
              <a:t>1024~2047</a:t>
            </a:r>
            <a:r>
              <a:rPr lang="zh-CN" altLang="en-US" sz="2000" dirty="0">
                <a:latin typeface="华文中宋" panose="02010600040101010101" pitchFamily="2" charset="-122"/>
                <a:ea typeface="华文中宋" panose="02010600040101010101" pitchFamily="2" charset="-122"/>
              </a:rPr>
              <a:t>字节）。</a:t>
            </a:r>
          </a:p>
        </p:txBody>
      </p:sp>
    </p:spTree>
    <p:extLst>
      <p:ext uri="{BB962C8B-B14F-4D97-AF65-F5344CB8AC3E}">
        <p14:creationId xmlns:p14="http://schemas.microsoft.com/office/powerpoint/2010/main" val="34058306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ext3fs</a:t>
            </a:r>
            <a:r>
              <a:rPr lang="zh-CN" altLang="en-US" kern="1800" dirty="0">
                <a:latin typeface="Times New Roman"/>
                <a:ea typeface="黑体"/>
              </a:rPr>
              <a:t>和</a:t>
            </a:r>
            <a:r>
              <a:rPr lang="en-US" altLang="zh-CN" kern="1800" dirty="0">
                <a:latin typeface="Times New Roman"/>
                <a:ea typeface="黑体"/>
              </a:rPr>
              <a:t>ext4fs</a:t>
            </a:r>
            <a:r>
              <a:rPr lang="zh-CN" altLang="en-US" kern="1800" dirty="0">
                <a:latin typeface="Times New Roman"/>
                <a:ea typeface="黑体"/>
              </a:rPr>
              <a:t>文件系统</a:t>
            </a:r>
            <a:endParaRPr lang="zh-CN" altLang="en-US" dirty="0"/>
          </a:p>
        </p:txBody>
      </p:sp>
      <p:sp>
        <p:nvSpPr>
          <p:cNvPr id="3" name="内容占位符 2"/>
          <p:cNvSpPr>
            <a:spLocks noGrp="1"/>
          </p:cNvSpPr>
          <p:nvPr>
            <p:ph idx="1"/>
          </p:nvPr>
        </p:nvSpPr>
        <p:spPr>
          <a:xfrm>
            <a:off x="633046" y="2426677"/>
            <a:ext cx="10949354" cy="3751385"/>
          </a:xfrm>
        </p:spPr>
        <p:txBody>
          <a:bodyPr/>
          <a:lstStyle/>
          <a:p>
            <a:pPr lvl="0"/>
            <a:r>
              <a:rPr lang="en-US" altLang="zh-CN" sz="2000" dirty="0">
                <a:latin typeface="华文中宋" panose="02010600040101010101" pitchFamily="2" charset="-122"/>
                <a:ea typeface="华文中宋" panose="02010600040101010101" pitchFamily="2" charset="-122"/>
              </a:rPr>
              <a:t>1.ext3fs</a:t>
            </a:r>
            <a:r>
              <a:rPr lang="zh-CN" altLang="en-US" sz="2000" dirty="0">
                <a:latin typeface="华文中宋" panose="02010600040101010101" pitchFamily="2" charset="-122"/>
                <a:ea typeface="华文中宋" panose="02010600040101010101" pitchFamily="2" charset="-122"/>
              </a:rPr>
              <a:t>文件系统</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Ext3</a:t>
            </a:r>
            <a:r>
              <a:rPr lang="zh-CN" altLang="en-US" sz="2000" dirty="0">
                <a:latin typeface="华文中宋" panose="02010600040101010101" pitchFamily="2" charset="-122"/>
                <a:ea typeface="华文中宋" panose="02010600040101010101" pitchFamily="2" charset="-122"/>
              </a:rPr>
              <a:t>文件系统是直接从</a:t>
            </a:r>
            <a:r>
              <a:rPr lang="en-US" altLang="zh-CN" sz="2000" dirty="0">
                <a:latin typeface="华文中宋" panose="02010600040101010101" pitchFamily="2" charset="-122"/>
                <a:ea typeface="华文中宋" panose="02010600040101010101" pitchFamily="2" charset="-122"/>
              </a:rPr>
              <a:t>Ext2</a:t>
            </a:r>
            <a:r>
              <a:rPr lang="zh-CN" altLang="en-US" sz="2000" dirty="0">
                <a:latin typeface="华文中宋" panose="02010600040101010101" pitchFamily="2" charset="-122"/>
                <a:ea typeface="华文中宋" panose="02010600040101010101" pitchFamily="2" charset="-122"/>
              </a:rPr>
              <a:t>文件系统发展而来，目前</a:t>
            </a:r>
            <a:r>
              <a:rPr lang="en-US" altLang="zh-CN" sz="2000" dirty="0">
                <a:latin typeface="华文中宋" panose="02010600040101010101" pitchFamily="2" charset="-122"/>
                <a:ea typeface="华文中宋" panose="02010600040101010101" pitchFamily="2" charset="-122"/>
              </a:rPr>
              <a:t>ext3</a:t>
            </a:r>
            <a:r>
              <a:rPr lang="zh-CN" altLang="en-US" sz="2000" dirty="0">
                <a:latin typeface="华文中宋" panose="02010600040101010101" pitchFamily="2" charset="-122"/>
                <a:ea typeface="华文中宋" panose="02010600040101010101" pitchFamily="2" charset="-122"/>
              </a:rPr>
              <a:t>文件系统已经非常稳定可靠。它完全兼容</a:t>
            </a:r>
            <a:r>
              <a:rPr lang="en-US" altLang="zh-CN" sz="2000" dirty="0">
                <a:latin typeface="华文中宋" panose="02010600040101010101" pitchFamily="2" charset="-122"/>
                <a:ea typeface="华文中宋" panose="02010600040101010101" pitchFamily="2" charset="-122"/>
              </a:rPr>
              <a:t>ext2</a:t>
            </a:r>
            <a:r>
              <a:rPr lang="zh-CN" altLang="en-US" sz="2000" dirty="0">
                <a:latin typeface="华文中宋" panose="02010600040101010101" pitchFamily="2" charset="-122"/>
                <a:ea typeface="华文中宋" panose="02010600040101010101" pitchFamily="2" charset="-122"/>
              </a:rPr>
              <a:t>文件系统。用户可以平滑地过渡到一个日志功能健全的文件系统中来。</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Ext3</a:t>
            </a:r>
            <a:r>
              <a:rPr lang="zh-CN" altLang="en-US" sz="2000" dirty="0">
                <a:latin typeface="华文中宋" panose="02010600040101010101" pitchFamily="2" charset="-122"/>
                <a:ea typeface="华文中宋" panose="02010600040101010101" pitchFamily="2" charset="-122"/>
              </a:rPr>
              <a:t>有</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多种日志模式</a:t>
            </a:r>
            <a:r>
              <a:rPr lang="zh-CN" altLang="en-US" sz="2000" dirty="0">
                <a:latin typeface="华文中宋" panose="02010600040101010101" pitchFamily="2" charset="-122"/>
                <a:ea typeface="华文中宋" panose="02010600040101010101" pitchFamily="2" charset="-122"/>
              </a:rPr>
              <a:t>，一种工作模式是对所有的文件数据及</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metadata</a:t>
            </a:r>
            <a:r>
              <a:rPr lang="zh-CN" altLang="en-US" sz="2000" dirty="0">
                <a:latin typeface="华文中宋" panose="02010600040101010101" pitchFamily="2" charset="-122"/>
                <a:ea typeface="华文中宋" panose="02010600040101010101" pitchFamily="2" charset="-122"/>
              </a:rPr>
              <a:t>（定义文件系统中数据的数据</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即数据的数据）进行日志记录（</a:t>
            </a:r>
            <a:r>
              <a:rPr lang="en-US" altLang="zh-CN" sz="2000" dirty="0">
                <a:latin typeface="华文中宋" panose="02010600040101010101" pitchFamily="2" charset="-122"/>
                <a:ea typeface="华文中宋" panose="02010600040101010101" pitchFamily="2" charset="-122"/>
              </a:rPr>
              <a:t>data=journal</a:t>
            </a:r>
            <a:r>
              <a:rPr lang="zh-CN" altLang="en-US" sz="2000" dirty="0">
                <a:latin typeface="华文中宋" panose="02010600040101010101" pitchFamily="2" charset="-122"/>
                <a:ea typeface="华文中宋" panose="02010600040101010101" pitchFamily="2" charset="-122"/>
              </a:rPr>
              <a:t>模式）；另一种工作模式则是只对</a:t>
            </a:r>
            <a:r>
              <a:rPr lang="en-US" altLang="zh-CN" sz="2000" dirty="0">
                <a:latin typeface="华文中宋" panose="02010600040101010101" pitchFamily="2" charset="-122"/>
                <a:ea typeface="华文中宋" panose="02010600040101010101" pitchFamily="2" charset="-122"/>
              </a:rPr>
              <a:t>metadata</a:t>
            </a:r>
            <a:r>
              <a:rPr lang="zh-CN" altLang="en-US" sz="2000" dirty="0">
                <a:latin typeface="华文中宋" panose="02010600040101010101" pitchFamily="2" charset="-122"/>
                <a:ea typeface="华文中宋" panose="02010600040101010101" pitchFamily="2" charset="-122"/>
              </a:rPr>
              <a:t>记录日志，而不对数据进行日志记录，也即所谓</a:t>
            </a:r>
            <a:r>
              <a:rPr lang="en-US" altLang="zh-CN" sz="2000" dirty="0">
                <a:latin typeface="华文中宋" panose="02010600040101010101" pitchFamily="2" charset="-122"/>
                <a:ea typeface="华文中宋" panose="02010600040101010101" pitchFamily="2" charset="-122"/>
              </a:rPr>
              <a:t>data=ordered</a:t>
            </a:r>
            <a:r>
              <a:rPr lang="zh-CN" altLang="en-US" sz="2000" dirty="0">
                <a:latin typeface="华文中宋" panose="02010600040101010101" pitchFamily="2" charset="-122"/>
                <a:ea typeface="华文中宋" panose="02010600040101010101" pitchFamily="2" charset="-122"/>
              </a:rPr>
              <a:t>或者</a:t>
            </a:r>
            <a:r>
              <a:rPr lang="en-US" altLang="zh-CN" sz="2000" dirty="0">
                <a:latin typeface="华文中宋" panose="02010600040101010101" pitchFamily="2" charset="-122"/>
                <a:ea typeface="华文中宋" panose="02010600040101010101" pitchFamily="2" charset="-122"/>
              </a:rPr>
              <a:t>data=</a:t>
            </a:r>
            <a:r>
              <a:rPr lang="en-US" altLang="zh-CN" sz="2000" dirty="0" err="1">
                <a:latin typeface="华文中宋" panose="02010600040101010101" pitchFamily="2" charset="-122"/>
                <a:ea typeface="华文中宋" panose="02010600040101010101" pitchFamily="2" charset="-122"/>
              </a:rPr>
              <a:t>writeback</a:t>
            </a:r>
            <a:r>
              <a:rPr lang="zh-CN" altLang="en-US" sz="2000" dirty="0">
                <a:latin typeface="华文中宋" panose="02010600040101010101" pitchFamily="2" charset="-122"/>
                <a:ea typeface="华文中宋" panose="02010600040101010101" pitchFamily="2" charset="-122"/>
              </a:rPr>
              <a:t>模式。系统管理人员可以根据系统的实际工作要求，在系统的工作速度与文件数据的一致性之间作出选择。</a:t>
            </a:r>
          </a:p>
          <a:p>
            <a:pPr lvl="0"/>
            <a:r>
              <a:rPr lang="en-US" altLang="zh-CN" sz="2000" dirty="0">
                <a:latin typeface="华文中宋" panose="02010600040101010101" pitchFamily="2" charset="-122"/>
                <a:ea typeface="华文中宋" panose="02010600040101010101" pitchFamily="2" charset="-122"/>
              </a:rPr>
              <a:t>2.ext4fs</a:t>
            </a:r>
            <a:r>
              <a:rPr lang="zh-CN" altLang="en-US" sz="2000" dirty="0">
                <a:latin typeface="华文中宋" panose="02010600040101010101" pitchFamily="2" charset="-122"/>
                <a:ea typeface="华文中宋" panose="02010600040101010101" pitchFamily="2" charset="-122"/>
              </a:rPr>
              <a:t>文件系统</a:t>
            </a:r>
          </a:p>
          <a:p>
            <a:r>
              <a:rPr lang="zh-CN" altLang="en-US" dirty="0">
                <a:latin typeface="华文中宋" panose="02010600040101010101" pitchFamily="2" charset="-122"/>
                <a:ea typeface="华文中宋" panose="02010600040101010101" pitchFamily="2" charset="-122"/>
              </a:rPr>
              <a:t>与 </a:t>
            </a:r>
            <a:r>
              <a:rPr lang="en-US" altLang="zh-CN" dirty="0">
                <a:latin typeface="华文中宋" panose="02010600040101010101" pitchFamily="2" charset="-122"/>
                <a:ea typeface="华文中宋" panose="02010600040101010101" pitchFamily="2" charset="-122"/>
              </a:rPr>
              <a:t>Ext3 </a:t>
            </a:r>
            <a:r>
              <a:rPr lang="zh-CN" altLang="en-US" dirty="0">
                <a:latin typeface="华文中宋" panose="02010600040101010101" pitchFamily="2" charset="-122"/>
                <a:ea typeface="华文中宋" panose="02010600040101010101" pitchFamily="2" charset="-122"/>
              </a:rPr>
              <a:t>兼容，更大的文件系统和更大的文件，无限数量的子目录。自动优化</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34949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err="1">
                <a:latin typeface="Times New Roman"/>
                <a:ea typeface="黑体"/>
              </a:rPr>
              <a:t>ReiserFS</a:t>
            </a:r>
            <a:r>
              <a:rPr lang="zh-CN" altLang="en-US" kern="1800" dirty="0">
                <a:latin typeface="Times New Roman"/>
                <a:ea typeface="黑体"/>
              </a:rPr>
              <a:t>文件系统</a:t>
            </a:r>
            <a:endParaRPr lang="zh-CN" altLang="en-US" dirty="0"/>
          </a:p>
        </p:txBody>
      </p:sp>
      <p:sp>
        <p:nvSpPr>
          <p:cNvPr id="3" name="内容占位符 2"/>
          <p:cNvSpPr>
            <a:spLocks noGrp="1"/>
          </p:cNvSpPr>
          <p:nvPr>
            <p:ph idx="1"/>
          </p:nvPr>
        </p:nvSpPr>
        <p:spPr>
          <a:xfrm>
            <a:off x="1137138" y="2461847"/>
            <a:ext cx="10222523" cy="3704492"/>
          </a:xfrm>
        </p:spPr>
        <p:txBody>
          <a:bodyPr/>
          <a:lstStyle/>
          <a:p>
            <a:pPr lvl="0"/>
            <a:r>
              <a:rPr lang="en-US" altLang="zh-CN" dirty="0" err="1">
                <a:latin typeface="华文中宋" panose="02010600040101010101" pitchFamily="2" charset="-122"/>
                <a:ea typeface="华文中宋" panose="02010600040101010101" pitchFamily="2" charset="-122"/>
              </a:rPr>
              <a:t>ReiserFS</a:t>
            </a:r>
            <a:r>
              <a:rPr lang="zh-CN" altLang="en-US" dirty="0">
                <a:latin typeface="华文中宋" panose="02010600040101010101" pitchFamily="2" charset="-122"/>
                <a:ea typeface="华文中宋" panose="02010600040101010101" pitchFamily="2" charset="-122"/>
              </a:rPr>
              <a:t>文件系统</a:t>
            </a:r>
            <a:endParaRPr lang="en-US" altLang="zh-CN" dirty="0">
              <a:latin typeface="华文中宋" panose="02010600040101010101" pitchFamily="2" charset="-122"/>
              <a:ea typeface="华文中宋" panose="02010600040101010101" pitchFamily="2" charset="-122"/>
            </a:endParaRPr>
          </a:p>
          <a:p>
            <a:pPr lvl="0"/>
            <a:r>
              <a:rPr lang="zh-CN" altLang="en-US" dirty="0">
                <a:latin typeface="华文中宋" panose="02010600040101010101" pitchFamily="2" charset="-122"/>
                <a:ea typeface="华文中宋" panose="02010600040101010101" pitchFamily="2" charset="-122"/>
              </a:rPr>
              <a:t>在</a:t>
            </a:r>
            <a:r>
              <a:rPr lang="en-US" altLang="zh-CN" dirty="0">
                <a:latin typeface="华文中宋" panose="02010600040101010101" pitchFamily="2" charset="-122"/>
                <a:ea typeface="华文中宋" panose="02010600040101010101" pitchFamily="2" charset="-122"/>
              </a:rPr>
              <a:t>1997</a:t>
            </a:r>
            <a:r>
              <a:rPr lang="zh-CN" altLang="en-US" dirty="0">
                <a:latin typeface="华文中宋" panose="02010600040101010101" pitchFamily="2" charset="-122"/>
                <a:ea typeface="华文中宋" panose="02010600040101010101" pitchFamily="2" charset="-122"/>
              </a:rPr>
              <a:t>年</a:t>
            </a:r>
            <a:r>
              <a:rPr lang="en-US" altLang="zh-CN" dirty="0">
                <a:latin typeface="华文中宋" panose="02010600040101010101" pitchFamily="2" charset="-122"/>
                <a:ea typeface="华文中宋" panose="02010600040101010101" pitchFamily="2" charset="-122"/>
              </a:rPr>
              <a:t>7</a:t>
            </a:r>
            <a:r>
              <a:rPr lang="zh-CN" altLang="en-US" dirty="0">
                <a:latin typeface="华文中宋" panose="02010600040101010101" pitchFamily="2" charset="-122"/>
                <a:ea typeface="华文中宋" panose="02010600040101010101" pitchFamily="2" charset="-122"/>
              </a:rPr>
              <a:t>月</a:t>
            </a:r>
            <a:r>
              <a:rPr lang="en-US" altLang="zh-CN" dirty="0">
                <a:latin typeface="华文中宋" panose="02010600040101010101" pitchFamily="2" charset="-122"/>
                <a:ea typeface="华文中宋" panose="02010600040101010101" pitchFamily="2" charset="-122"/>
              </a:rPr>
              <a:t>23</a:t>
            </a:r>
            <a:r>
              <a:rPr lang="zh-CN" altLang="en-US" dirty="0">
                <a:latin typeface="华文中宋" panose="02010600040101010101" pitchFamily="2" charset="-122"/>
                <a:ea typeface="华文中宋" panose="02010600040101010101" pitchFamily="2" charset="-122"/>
              </a:rPr>
              <a:t>日，</a:t>
            </a:r>
            <a:r>
              <a:rPr lang="en-US" altLang="zh-CN" dirty="0">
                <a:latin typeface="华文中宋" panose="02010600040101010101" pitchFamily="2" charset="-122"/>
                <a:ea typeface="华文中宋" panose="02010600040101010101" pitchFamily="2" charset="-122"/>
              </a:rPr>
              <a:t>Hans </a:t>
            </a:r>
            <a:r>
              <a:rPr lang="en-US" altLang="zh-CN" dirty="0" err="1">
                <a:latin typeface="华文中宋" panose="02010600040101010101" pitchFamily="2" charset="-122"/>
                <a:ea typeface="华文中宋" panose="02010600040101010101" pitchFamily="2" charset="-122"/>
              </a:rPr>
              <a:t>Reiser</a:t>
            </a:r>
            <a:r>
              <a:rPr lang="zh-CN" altLang="en-US" dirty="0">
                <a:latin typeface="华文中宋" panose="02010600040101010101" pitchFamily="2" charset="-122"/>
                <a:ea typeface="华文中宋" panose="02010600040101010101" pitchFamily="2" charset="-122"/>
              </a:rPr>
              <a:t>把他的基于</a:t>
            </a:r>
            <a:r>
              <a:rPr lang="zh-CN" altLang="en-US" dirty="0">
                <a:latin typeface="华文中宋" panose="02010600040101010101" pitchFamily="2" charset="-122"/>
                <a:ea typeface="华文中宋" panose="02010600040101010101" pitchFamily="2" charset="-122"/>
                <a:hlinkClick r:id="rId2"/>
              </a:rPr>
              <a:t>平衡树</a:t>
            </a:r>
            <a:r>
              <a:rPr lang="zh-CN" altLang="en-US" dirty="0">
                <a:latin typeface="华文中宋" panose="02010600040101010101" pitchFamily="2" charset="-122"/>
                <a:ea typeface="华文中宋" panose="02010600040101010101" pitchFamily="2" charset="-122"/>
              </a:rPr>
              <a:t>结构的</a:t>
            </a:r>
            <a:r>
              <a:rPr lang="en-US" altLang="zh-CN" dirty="0" err="1">
                <a:latin typeface="华文中宋" panose="02010600040101010101" pitchFamily="2" charset="-122"/>
                <a:ea typeface="华文中宋" panose="02010600040101010101" pitchFamily="2" charset="-122"/>
              </a:rPr>
              <a:t>ReiserFS</a:t>
            </a:r>
            <a:r>
              <a:rPr lang="zh-CN" altLang="en-US" dirty="0">
                <a:latin typeface="华文中宋" panose="02010600040101010101" pitchFamily="2" charset="-122"/>
                <a:ea typeface="华文中宋" panose="02010600040101010101" pitchFamily="2" charset="-122"/>
              </a:rPr>
              <a:t>文件系统在网上公布 。这是</a:t>
            </a:r>
            <a:r>
              <a:rPr lang="en-US" altLang="zh-CN" dirty="0" err="1">
                <a:latin typeface="华文中宋" panose="02010600040101010101" pitchFamily="2" charset="-122"/>
                <a:ea typeface="华文中宋" panose="02010600040101010101" pitchFamily="2" charset="-122"/>
              </a:rPr>
              <a:t>ReiserFS</a:t>
            </a:r>
            <a:r>
              <a:rPr lang="zh-CN" altLang="en-US" dirty="0">
                <a:latin typeface="华文中宋" panose="02010600040101010101" pitchFamily="2" charset="-122"/>
                <a:ea typeface="华文中宋" panose="02010600040101010101" pitchFamily="2" charset="-122"/>
              </a:rPr>
              <a:t>的第一次公开亮相。此后，</a:t>
            </a:r>
            <a:r>
              <a:rPr lang="en-US" altLang="zh-CN" dirty="0" err="1">
                <a:latin typeface="华文中宋" panose="02010600040101010101" pitchFamily="2" charset="-122"/>
                <a:ea typeface="华文中宋" panose="02010600040101010101" pitchFamily="2" charset="-122"/>
              </a:rPr>
              <a:t>ReiserFS</a:t>
            </a:r>
            <a:r>
              <a:rPr lang="zh-CN" altLang="en-US" dirty="0">
                <a:latin typeface="华文中宋" panose="02010600040101010101" pitchFamily="2" charset="-122"/>
                <a:ea typeface="华文中宋" panose="02010600040101010101" pitchFamily="2" charset="-122"/>
              </a:rPr>
              <a:t>一直在</a:t>
            </a:r>
            <a:r>
              <a:rPr lang="en-US" altLang="zh-CN" dirty="0">
                <a:latin typeface="华文中宋" panose="02010600040101010101" pitchFamily="2" charset="-122"/>
                <a:ea typeface="华文中宋" panose="02010600040101010101" pitchFamily="2" charset="-122"/>
              </a:rPr>
              <a:t>Hans </a:t>
            </a:r>
            <a:r>
              <a:rPr lang="en-US" altLang="zh-CN" dirty="0" err="1">
                <a:latin typeface="华文中宋" panose="02010600040101010101" pitchFamily="2" charset="-122"/>
                <a:ea typeface="华文中宋" panose="02010600040101010101" pitchFamily="2" charset="-122"/>
              </a:rPr>
              <a:t>Reiser</a:t>
            </a:r>
            <a:r>
              <a:rPr lang="zh-CN" altLang="en-US" dirty="0">
                <a:latin typeface="华文中宋" panose="02010600040101010101" pitchFamily="2" charset="-122"/>
                <a:ea typeface="华文中宋" panose="02010600040101010101" pitchFamily="2" charset="-122"/>
              </a:rPr>
              <a:t>和领导下的开发小组下开发和发展，</a:t>
            </a:r>
            <a:r>
              <a:rPr lang="en-US" altLang="zh-CN" dirty="0" err="1">
                <a:latin typeface="华文中宋" panose="02010600040101010101" pitchFamily="2" charset="-122"/>
                <a:ea typeface="华文中宋" panose="02010600040101010101" pitchFamily="2" charset="-122"/>
              </a:rPr>
              <a:t>SuSE</a:t>
            </a:r>
            <a:r>
              <a:rPr lang="en-US" altLang="zh-CN" dirty="0">
                <a:latin typeface="华文中宋" panose="02010600040101010101" pitchFamily="2" charset="-122"/>
                <a:ea typeface="华文中宋" panose="02010600040101010101" pitchFamily="2" charset="-122"/>
              </a:rPr>
              <a:t> Linux</a:t>
            </a:r>
            <a:r>
              <a:rPr lang="zh-CN" altLang="en-US" dirty="0">
                <a:latin typeface="华文中宋" panose="02010600040101010101" pitchFamily="2" charset="-122"/>
                <a:ea typeface="华文中宋" panose="02010600040101010101" pitchFamily="2" charset="-122"/>
              </a:rPr>
              <a:t>也对它的发展起了重大的帮助。由于</a:t>
            </a:r>
            <a:r>
              <a:rPr lang="en-US" altLang="zh-CN" dirty="0" err="1">
                <a:latin typeface="华文中宋" panose="02010600040101010101" pitchFamily="2" charset="-122"/>
                <a:ea typeface="华文中宋" panose="02010600040101010101" pitchFamily="2" charset="-122"/>
              </a:rPr>
              <a:t>ReiserFS</a:t>
            </a:r>
            <a:r>
              <a:rPr lang="zh-CN" altLang="en-US" dirty="0">
                <a:latin typeface="华文中宋" panose="02010600040101010101" pitchFamily="2" charset="-122"/>
                <a:ea typeface="华文中宋" panose="02010600040101010101" pitchFamily="2" charset="-122"/>
              </a:rPr>
              <a:t>有一些很有用的特性，更主要的是它比</a:t>
            </a:r>
            <a:r>
              <a:rPr lang="en-US" altLang="zh-CN" dirty="0">
                <a:latin typeface="华文中宋" panose="02010600040101010101" pitchFamily="2" charset="-122"/>
                <a:ea typeface="华文中宋" panose="02010600040101010101" pitchFamily="2" charset="-122"/>
              </a:rPr>
              <a:t>ext2fs</a:t>
            </a:r>
            <a:r>
              <a:rPr lang="zh-CN" altLang="en-US" dirty="0">
                <a:latin typeface="华文中宋" panose="02010600040101010101" pitchFamily="2" charset="-122"/>
                <a:ea typeface="华文中宋" panose="02010600040101010101" pitchFamily="2" charset="-122"/>
              </a:rPr>
              <a:t>要快得多，所以它很快被很多人使用。</a:t>
            </a:r>
            <a:endParaRPr lang="en-US" altLang="zh-CN" dirty="0">
              <a:latin typeface="华文中宋" panose="02010600040101010101" pitchFamily="2" charset="-122"/>
              <a:ea typeface="华文中宋" panose="02010600040101010101" pitchFamily="2" charset="-122"/>
            </a:endParaRPr>
          </a:p>
          <a:p>
            <a:pPr lvl="0"/>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96479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err="1">
                <a:latin typeface="Times New Roman"/>
                <a:ea typeface="黑体"/>
              </a:rPr>
              <a:t>ReiserFS</a:t>
            </a:r>
            <a:r>
              <a:rPr lang="zh-CN" altLang="en-US" kern="1800" dirty="0">
                <a:latin typeface="Times New Roman"/>
                <a:ea typeface="黑体"/>
              </a:rPr>
              <a:t>特点</a:t>
            </a:r>
            <a:endParaRPr lang="zh-CN" altLang="en-US" dirty="0"/>
          </a:p>
        </p:txBody>
      </p:sp>
      <p:sp>
        <p:nvSpPr>
          <p:cNvPr id="3" name="内容占位符 2"/>
          <p:cNvSpPr>
            <a:spLocks noGrp="1"/>
          </p:cNvSpPr>
          <p:nvPr>
            <p:ph idx="1"/>
          </p:nvPr>
        </p:nvSpPr>
        <p:spPr>
          <a:xfrm>
            <a:off x="797169" y="2557463"/>
            <a:ext cx="10656277" cy="3655768"/>
          </a:xfrm>
        </p:spPr>
        <p:txBody>
          <a:bodyPr/>
          <a:lstStyle/>
          <a:p>
            <a:pPr latinLnBrk="1"/>
            <a:r>
              <a:rPr lang="en-US" altLang="zh-CN" sz="2000" dirty="0">
                <a:latin typeface="华文中宋" panose="02010600040101010101" pitchFamily="2" charset="-122"/>
                <a:ea typeface="华文中宋" panose="02010600040101010101" pitchFamily="2" charset="-122"/>
              </a:rPr>
              <a:t>1.</a:t>
            </a:r>
            <a:r>
              <a:rPr lang="zh-CN" altLang="en-US" sz="2000" dirty="0">
                <a:solidFill>
                  <a:srgbClr val="FF0000"/>
                </a:solidFill>
                <a:latin typeface="华文中宋" panose="02010600040101010101" pitchFamily="2" charset="-122"/>
                <a:ea typeface="华文中宋" panose="02010600040101010101" pitchFamily="2" charset="-122"/>
              </a:rPr>
              <a:t>先进的日志机制</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ReiserFS</a:t>
            </a:r>
            <a:r>
              <a:rPr lang="zh-CN" altLang="en-US" sz="2000" dirty="0">
                <a:latin typeface="华文中宋" panose="02010600040101010101" pitchFamily="2" charset="-122"/>
                <a:ea typeface="华文中宋" panose="02010600040101010101" pitchFamily="2" charset="-122"/>
              </a:rPr>
              <a:t>有先进的日志</a:t>
            </a:r>
            <a:r>
              <a:rPr lang="en-US" altLang="zh-CN" sz="2000" dirty="0">
                <a:latin typeface="华文中宋" panose="02010600040101010101" pitchFamily="2" charset="-122"/>
                <a:ea typeface="华文中宋" panose="02010600040101010101" pitchFamily="2" charset="-122"/>
              </a:rPr>
              <a:t>(Journaling/logging)</a:t>
            </a:r>
            <a:r>
              <a:rPr lang="zh-CN" altLang="en-US" sz="2000" dirty="0">
                <a:latin typeface="华文中宋" panose="02010600040101010101" pitchFamily="2" charset="-122"/>
                <a:ea typeface="华文中宋" panose="02010600040101010101" pitchFamily="2" charset="-122"/>
              </a:rPr>
              <a:t>功能 机制。日志机制保证了在每个实际数据修改之前，相应的日志已经写入硬盘。文件与数据的安全性有了很大提高。</a:t>
            </a:r>
          </a:p>
          <a:p>
            <a:pPr latinLnBrk="1"/>
            <a:r>
              <a:rPr lang="en-US" altLang="zh-CN" sz="2000" dirty="0">
                <a:latin typeface="华文中宋" panose="02010600040101010101" pitchFamily="2" charset="-122"/>
                <a:ea typeface="华文中宋" panose="02010600040101010101" pitchFamily="2" charset="-122"/>
              </a:rPr>
              <a:t>2.</a:t>
            </a:r>
            <a:r>
              <a:rPr lang="zh-CN" altLang="en-US" sz="2000" dirty="0">
                <a:solidFill>
                  <a:srgbClr val="FF0000"/>
                </a:solidFill>
                <a:latin typeface="华文中宋" panose="02010600040101010101" pitchFamily="2" charset="-122"/>
                <a:ea typeface="华文中宋" panose="02010600040101010101" pitchFamily="2" charset="-122"/>
              </a:rPr>
              <a:t>高效的磁盘空间利用</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Reiserfs</a:t>
            </a:r>
            <a:r>
              <a:rPr lang="zh-CN" altLang="en-US" sz="2000" dirty="0">
                <a:latin typeface="华文中宋" panose="02010600040101010101" pitchFamily="2" charset="-122"/>
                <a:ea typeface="华文中宋" panose="02010600040101010101" pitchFamily="2" charset="-122"/>
              </a:rPr>
              <a:t>对一些小文件不分配</a:t>
            </a:r>
            <a:r>
              <a:rPr lang="en-US" altLang="zh-CN" sz="2000" dirty="0" err="1">
                <a:latin typeface="华文中宋" panose="02010600040101010101" pitchFamily="2" charset="-122"/>
                <a:ea typeface="华文中宋" panose="02010600040101010101" pitchFamily="2" charset="-122"/>
              </a:rPr>
              <a:t>inode</a:t>
            </a:r>
            <a:r>
              <a:rPr lang="zh-CN" altLang="en-US" sz="2000" dirty="0">
                <a:latin typeface="华文中宋" panose="02010600040101010101" pitchFamily="2" charset="-122"/>
                <a:ea typeface="华文中宋" panose="02010600040101010101" pitchFamily="2" charset="-122"/>
              </a:rPr>
              <a:t>。而是将这些文件打包，存放在同一个磁盘分块中。而其它文件系统则为每个小文件分别放置到一个磁盘分块中。这意味着：如果有</a:t>
            </a:r>
            <a:r>
              <a:rPr lang="en-US" altLang="zh-CN" sz="2000" dirty="0">
                <a:latin typeface="华文中宋" panose="02010600040101010101" pitchFamily="2" charset="-122"/>
                <a:ea typeface="华文中宋" panose="02010600040101010101" pitchFamily="2" charset="-122"/>
              </a:rPr>
              <a:t>10000</a:t>
            </a:r>
            <a:r>
              <a:rPr lang="zh-CN" altLang="en-US" sz="2000" dirty="0">
                <a:latin typeface="华文中宋" panose="02010600040101010101" pitchFamily="2" charset="-122"/>
                <a:ea typeface="华文中宋" panose="02010600040101010101" pitchFamily="2" charset="-122"/>
              </a:rPr>
              <a:t>个小文件，就要占用</a:t>
            </a:r>
            <a:r>
              <a:rPr lang="en-US" altLang="zh-CN" sz="2000" dirty="0">
                <a:latin typeface="华文中宋" panose="02010600040101010101" pitchFamily="2" charset="-122"/>
                <a:ea typeface="华文中宋" panose="02010600040101010101" pitchFamily="2" charset="-122"/>
              </a:rPr>
              <a:t>10000</a:t>
            </a:r>
            <a:r>
              <a:rPr lang="zh-CN" altLang="en-US" sz="2000" dirty="0">
                <a:latin typeface="华文中宋" panose="02010600040101010101" pitchFamily="2" charset="-122"/>
                <a:ea typeface="华文中宋" panose="02010600040101010101" pitchFamily="2" charset="-122"/>
              </a:rPr>
              <a:t>个分块。想想看这多浪费磁盘空间。</a:t>
            </a:r>
          </a:p>
          <a:p>
            <a:pPr latinLnBrk="1"/>
            <a:r>
              <a:rPr lang="en-US" altLang="zh-CN" sz="2000" dirty="0">
                <a:latin typeface="华文中宋" panose="02010600040101010101" pitchFamily="2" charset="-122"/>
                <a:ea typeface="华文中宋" panose="02010600040101010101" pitchFamily="2" charset="-122"/>
              </a:rPr>
              <a:t>3.</a:t>
            </a:r>
            <a:r>
              <a:rPr lang="zh-CN" altLang="en-US" sz="2000" dirty="0">
                <a:solidFill>
                  <a:srgbClr val="FF0000"/>
                </a:solidFill>
                <a:latin typeface="华文中宋" panose="02010600040101010101" pitchFamily="2" charset="-122"/>
                <a:ea typeface="华文中宋" panose="02010600040101010101" pitchFamily="2" charset="-122"/>
              </a:rPr>
              <a:t>独特的搜寻方式</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ReiserFS</a:t>
            </a:r>
            <a:r>
              <a:rPr lang="zh-CN" altLang="en-US" sz="2000" dirty="0">
                <a:latin typeface="华文中宋" panose="02010600040101010101" pitchFamily="2" charset="-122"/>
                <a:ea typeface="华文中宋" panose="02010600040101010101" pitchFamily="2" charset="-122"/>
              </a:rPr>
              <a:t>基于快速平衡树</a:t>
            </a:r>
            <a:r>
              <a:rPr lang="en-US" altLang="zh-CN" sz="2000" dirty="0">
                <a:latin typeface="华文中宋" panose="02010600040101010101" pitchFamily="2" charset="-122"/>
                <a:ea typeface="华文中宋" panose="02010600040101010101" pitchFamily="2" charset="-122"/>
              </a:rPr>
              <a:t>(balanced tree)</a:t>
            </a:r>
            <a:r>
              <a:rPr lang="zh-CN" altLang="en-US" sz="2000" dirty="0">
                <a:latin typeface="华文中宋" panose="02010600040101010101" pitchFamily="2" charset="-122"/>
                <a:ea typeface="华文中宋" panose="02010600040101010101" pitchFamily="2" charset="-122"/>
              </a:rPr>
              <a:t>搜索，平衡树在性能上非常卓越，这是一种非常高效的算法。</a:t>
            </a:r>
            <a:endParaRPr lang="en-US" altLang="zh-CN" sz="2000" dirty="0">
              <a:latin typeface="华文中宋" panose="02010600040101010101" pitchFamily="2" charset="-122"/>
              <a:ea typeface="华文中宋" panose="02010600040101010101" pitchFamily="2" charset="-122"/>
            </a:endParaRPr>
          </a:p>
          <a:p>
            <a:pPr latinLnBrk="1"/>
            <a:r>
              <a:rPr lang="en-US" altLang="zh-CN" sz="2000" dirty="0">
                <a:latin typeface="华文中宋" panose="02010600040101010101" pitchFamily="2" charset="-122"/>
                <a:ea typeface="华文中宋" panose="02010600040101010101" pitchFamily="2" charset="-122"/>
              </a:rPr>
              <a:t>4.</a:t>
            </a:r>
            <a:r>
              <a:rPr lang="zh-CN" altLang="en-US" sz="2000" dirty="0">
                <a:solidFill>
                  <a:srgbClr val="FF0000"/>
                </a:solidFill>
                <a:latin typeface="华文中宋" panose="02010600040101010101" pitchFamily="2" charset="-122"/>
                <a:ea typeface="华文中宋" panose="02010600040101010101" pitchFamily="2" charset="-122"/>
              </a:rPr>
              <a:t>支持海量磁盘</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可轻松管理上百</a:t>
            </a:r>
            <a:r>
              <a:rPr lang="en-US" altLang="zh-CN" sz="2000" dirty="0">
                <a:latin typeface="华文中宋" panose="02010600040101010101" pitchFamily="2" charset="-122"/>
                <a:ea typeface="华文中宋" panose="02010600040101010101" pitchFamily="2" charset="-122"/>
              </a:rPr>
              <a:t>G</a:t>
            </a:r>
            <a:r>
              <a:rPr lang="zh-CN" altLang="en-US" sz="2000" dirty="0">
                <a:latin typeface="华文中宋" panose="02010600040101010101" pitchFamily="2" charset="-122"/>
                <a:ea typeface="华文中宋" panose="02010600040101010101" pitchFamily="2" charset="-122"/>
              </a:rPr>
              <a:t>的文件系统，</a:t>
            </a:r>
            <a:r>
              <a:rPr lang="en-US" altLang="zh-CN" sz="2000" dirty="0" err="1">
                <a:latin typeface="华文中宋" panose="02010600040101010101" pitchFamily="2" charset="-122"/>
                <a:ea typeface="华文中宋" panose="02010600040101010101" pitchFamily="2" charset="-122"/>
              </a:rPr>
              <a:t>ReiserFS</a:t>
            </a:r>
            <a:r>
              <a:rPr lang="zh-CN" altLang="en-US" sz="2000" dirty="0">
                <a:latin typeface="华文中宋" panose="02010600040101010101" pitchFamily="2" charset="-122"/>
                <a:ea typeface="华文中宋" panose="02010600040101010101" pitchFamily="2" charset="-122"/>
              </a:rPr>
              <a:t>文件系统最大支持的文件系统尺寸为</a:t>
            </a:r>
            <a:r>
              <a:rPr lang="en-US" altLang="zh-CN" sz="2000" dirty="0">
                <a:latin typeface="华文中宋" panose="02010600040101010101" pitchFamily="2" charset="-122"/>
                <a:ea typeface="华文中宋" panose="02010600040101010101" pitchFamily="2" charset="-122"/>
              </a:rPr>
              <a:t>16TB</a:t>
            </a:r>
            <a:r>
              <a:rPr lang="zh-CN" altLang="en-US" sz="2000" dirty="0">
                <a:latin typeface="华文中宋" panose="02010600040101010101" pitchFamily="2" charset="-122"/>
                <a:ea typeface="华文中宋" panose="02010600040101010101" pitchFamily="2" charset="-122"/>
              </a:rPr>
              <a:t>。这非常适合企业级应用中。</a:t>
            </a:r>
            <a:endParaRPr lang="en-US" altLang="zh-CN" sz="2000" dirty="0" err="1">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11428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有关</a:t>
            </a:r>
            <a:r>
              <a:rPr lang="en-US" altLang="zh-CN" kern="1800" dirty="0">
                <a:latin typeface="Times New Roman"/>
                <a:ea typeface="黑体"/>
              </a:rPr>
              <a:t>swap</a:t>
            </a:r>
            <a:endParaRPr lang="zh-CN" altLang="en-US" dirty="0"/>
          </a:p>
        </p:txBody>
      </p:sp>
      <p:sp>
        <p:nvSpPr>
          <p:cNvPr id="3" name="内容占位符 2"/>
          <p:cNvSpPr>
            <a:spLocks noGrp="1"/>
          </p:cNvSpPr>
          <p:nvPr>
            <p:ph idx="1"/>
          </p:nvPr>
        </p:nvSpPr>
        <p:spPr>
          <a:xfrm>
            <a:off x="1295400" y="2414953"/>
            <a:ext cx="9451157" cy="3460384"/>
          </a:xfrm>
        </p:spPr>
        <p:txBody>
          <a:bodyPr/>
          <a:lstStyle/>
          <a:p>
            <a:pPr lvl="0"/>
            <a:r>
              <a:rPr lang="en-US" altLang="zh-CN" sz="2000" dirty="0">
                <a:latin typeface="华文中宋" panose="02010600040101010101" pitchFamily="2" charset="-122"/>
                <a:ea typeface="华文中宋" panose="02010600040101010101" pitchFamily="2" charset="-122"/>
              </a:rPr>
              <a:t>swap</a:t>
            </a:r>
            <a:r>
              <a:rPr lang="zh-CN" altLang="en-US" sz="2000" dirty="0">
                <a:latin typeface="华文中宋" panose="02010600040101010101" pitchFamily="2" charset="-122"/>
                <a:ea typeface="华文中宋" panose="02010600040101010101" pitchFamily="2" charset="-122"/>
              </a:rPr>
              <a:t>概述</a:t>
            </a:r>
          </a:p>
          <a:p>
            <a:pPr latinLnBrk="1"/>
            <a:r>
              <a:rPr lang="zh-CN" altLang="en-US" sz="2000" dirty="0">
                <a:latin typeface="华文中宋" panose="02010600040101010101" pitchFamily="2" charset="-122"/>
                <a:ea typeface="华文中宋" panose="02010600040101010101" pitchFamily="2" charset="-122"/>
              </a:rPr>
              <a:t>交换分区主要是在内存不够用的时候，将部分内存上的数据交换到</a:t>
            </a:r>
            <a:r>
              <a:rPr lang="en-US" altLang="zh-CN" sz="2000" dirty="0">
                <a:latin typeface="华文中宋" panose="02010600040101010101" pitchFamily="2" charset="-122"/>
                <a:ea typeface="华文中宋" panose="02010600040101010101" pitchFamily="2" charset="-122"/>
              </a:rPr>
              <a:t>swap</a:t>
            </a:r>
            <a:r>
              <a:rPr lang="zh-CN" altLang="en-US" sz="2000" dirty="0">
                <a:latin typeface="华文中宋" panose="02010600040101010101" pitchFamily="2" charset="-122"/>
                <a:ea typeface="华文中宋" panose="02010600040101010101" pitchFamily="2" charset="-122"/>
              </a:rPr>
              <a:t>空间上，以便让系统不会因内存不够用而导致</a:t>
            </a:r>
            <a:r>
              <a:rPr lang="en-US" altLang="zh-CN" sz="2000" dirty="0" err="1">
                <a:latin typeface="华文中宋" panose="02010600040101010101" pitchFamily="2" charset="-122"/>
                <a:ea typeface="华文中宋" panose="02010600040101010101" pitchFamily="2" charset="-122"/>
              </a:rPr>
              <a:t>oom</a:t>
            </a:r>
            <a:r>
              <a:rPr lang="zh-CN" altLang="en-US" sz="2000" dirty="0">
                <a:latin typeface="华文中宋" panose="02010600040101010101" pitchFamily="2" charset="-122"/>
                <a:ea typeface="华文中宋" panose="02010600040101010101" pitchFamily="2" charset="-122"/>
              </a:rPr>
              <a:t>（</a:t>
            </a:r>
            <a:r>
              <a:rPr lang="en-US" altLang="zh-CN" sz="1600" b="0" i="0" dirty="0">
                <a:solidFill>
                  <a:srgbClr val="121212"/>
                </a:solidFill>
                <a:effectLst/>
                <a:latin typeface="-apple-system"/>
              </a:rPr>
              <a:t>Out Of Memory-Error </a:t>
            </a:r>
            <a:r>
              <a:rPr lang="zh-CN" altLang="en-US" sz="1600" b="0" i="0" dirty="0">
                <a:solidFill>
                  <a:srgbClr val="121212"/>
                </a:solidFill>
                <a:effectLst/>
                <a:latin typeface="-apple-system"/>
              </a:rPr>
              <a:t>）</a:t>
            </a:r>
            <a:r>
              <a:rPr lang="zh-CN" altLang="en-US" sz="2000" dirty="0">
                <a:latin typeface="华文中宋" panose="02010600040101010101" pitchFamily="2" charset="-122"/>
                <a:ea typeface="华文中宋" panose="02010600040101010101" pitchFamily="2" charset="-122"/>
              </a:rPr>
              <a:t>或者更致命的情况出现。所以，当内存使用存在压力，开始触发内存回收的行为时，就可能会使用</a:t>
            </a:r>
            <a:r>
              <a:rPr lang="en-US" altLang="zh-CN" sz="2000" dirty="0">
                <a:latin typeface="华文中宋" panose="02010600040101010101" pitchFamily="2" charset="-122"/>
                <a:ea typeface="华文中宋" panose="02010600040101010101" pitchFamily="2" charset="-122"/>
              </a:rPr>
              <a:t>swap</a:t>
            </a:r>
            <a:r>
              <a:rPr lang="zh-CN" altLang="en-US" sz="2000" dirty="0">
                <a:latin typeface="华文中宋" panose="02010600040101010101" pitchFamily="2" charset="-122"/>
                <a:ea typeface="华文中宋" panose="02010600040101010101" pitchFamily="2" charset="-122"/>
              </a:rPr>
              <a:t>空间。</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4G</a:t>
            </a:r>
            <a:r>
              <a:rPr lang="zh-CN" altLang="en-US" sz="2000" dirty="0">
                <a:latin typeface="华文中宋" panose="02010600040101010101" pitchFamily="2" charset="-122"/>
                <a:ea typeface="华文中宋" panose="02010600040101010101" pitchFamily="2" charset="-122"/>
              </a:rPr>
              <a:t>以内的物理内存，</a:t>
            </a:r>
            <a:r>
              <a:rPr lang="en-US" altLang="zh-CN" sz="2000" dirty="0">
                <a:latin typeface="华文中宋" panose="02010600040101010101" pitchFamily="2" charset="-122"/>
                <a:ea typeface="华文中宋" panose="02010600040101010101" pitchFamily="2" charset="-122"/>
              </a:rPr>
              <a:t>SWAP </a:t>
            </a:r>
            <a:r>
              <a:rPr lang="zh-CN" altLang="en-US" sz="2000" dirty="0">
                <a:latin typeface="华文中宋" panose="02010600040101010101" pitchFamily="2" charset="-122"/>
                <a:ea typeface="华文中宋" panose="02010600040101010101" pitchFamily="2" charset="-122"/>
              </a:rPr>
              <a:t>设置为内存的</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倍。 </a:t>
            </a:r>
          </a:p>
          <a:p>
            <a:r>
              <a:rPr lang="en-US" altLang="zh-CN" sz="2000" dirty="0">
                <a:latin typeface="华文中宋" panose="02010600040101010101" pitchFamily="2" charset="-122"/>
                <a:ea typeface="华文中宋" panose="02010600040101010101" pitchFamily="2" charset="-122"/>
              </a:rPr>
              <a:t>4-8G</a:t>
            </a:r>
            <a:r>
              <a:rPr lang="zh-CN" altLang="en-US" sz="2000" dirty="0">
                <a:latin typeface="华文中宋" panose="02010600040101010101" pitchFamily="2" charset="-122"/>
                <a:ea typeface="华文中宋" panose="02010600040101010101" pitchFamily="2" charset="-122"/>
              </a:rPr>
              <a:t>的物理内存，</a:t>
            </a:r>
            <a:r>
              <a:rPr lang="en-US" altLang="zh-CN" sz="2000" dirty="0">
                <a:latin typeface="华文中宋" panose="02010600040101010101" pitchFamily="2" charset="-122"/>
                <a:ea typeface="华文中宋" panose="02010600040101010101" pitchFamily="2" charset="-122"/>
              </a:rPr>
              <a:t>SWAP </a:t>
            </a:r>
            <a:r>
              <a:rPr lang="zh-CN" altLang="en-US" sz="2000" dirty="0">
                <a:latin typeface="华文中宋" panose="02010600040101010101" pitchFamily="2" charset="-122"/>
                <a:ea typeface="华文中宋" panose="02010600040101010101" pitchFamily="2" charset="-122"/>
              </a:rPr>
              <a:t>等于内存大小。 </a:t>
            </a:r>
          </a:p>
          <a:p>
            <a:r>
              <a:rPr lang="en-US" altLang="zh-CN" sz="2000" dirty="0">
                <a:latin typeface="华文中宋" panose="02010600040101010101" pitchFamily="2" charset="-122"/>
                <a:ea typeface="华文中宋" panose="02010600040101010101" pitchFamily="2" charset="-122"/>
              </a:rPr>
              <a:t>8-64G </a:t>
            </a:r>
            <a:r>
              <a:rPr lang="zh-CN" altLang="en-US" sz="2000" dirty="0">
                <a:latin typeface="华文中宋" panose="02010600040101010101" pitchFamily="2" charset="-122"/>
                <a:ea typeface="华文中宋" panose="02010600040101010101" pitchFamily="2" charset="-122"/>
              </a:rPr>
              <a:t>的物理内存，</a:t>
            </a:r>
            <a:r>
              <a:rPr lang="en-US" altLang="zh-CN" sz="2000" dirty="0">
                <a:latin typeface="华文中宋" panose="02010600040101010101" pitchFamily="2" charset="-122"/>
                <a:ea typeface="华文中宋" panose="02010600040101010101" pitchFamily="2" charset="-122"/>
              </a:rPr>
              <a:t>SWAP </a:t>
            </a:r>
            <a:r>
              <a:rPr lang="zh-CN" altLang="en-US" sz="2000" dirty="0">
                <a:latin typeface="华文中宋" panose="02010600040101010101" pitchFamily="2" charset="-122"/>
                <a:ea typeface="华文中宋" panose="02010600040101010101" pitchFamily="2" charset="-122"/>
              </a:rPr>
              <a:t>设置为</a:t>
            </a:r>
            <a:r>
              <a:rPr lang="en-US" altLang="zh-CN" sz="2000" dirty="0">
                <a:latin typeface="华文中宋" panose="02010600040101010101" pitchFamily="2" charset="-122"/>
                <a:ea typeface="华文中宋" panose="02010600040101010101" pitchFamily="2" charset="-122"/>
              </a:rPr>
              <a:t>8G</a:t>
            </a:r>
            <a:r>
              <a:rPr lang="zh-CN" altLang="en-US"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64-256G</a:t>
            </a:r>
            <a:r>
              <a:rPr lang="zh-CN" altLang="en-US" sz="2000" dirty="0">
                <a:latin typeface="华文中宋" panose="02010600040101010101" pitchFamily="2" charset="-122"/>
                <a:ea typeface="华文中宋" panose="02010600040101010101" pitchFamily="2" charset="-122"/>
              </a:rPr>
              <a:t>物理内存，</a:t>
            </a:r>
            <a:r>
              <a:rPr lang="en-US" altLang="zh-CN" sz="2000" dirty="0">
                <a:latin typeface="华文中宋" panose="02010600040101010101" pitchFamily="2" charset="-122"/>
                <a:ea typeface="华文中宋" panose="02010600040101010101" pitchFamily="2" charset="-122"/>
              </a:rPr>
              <a:t>SWAP </a:t>
            </a:r>
            <a:r>
              <a:rPr lang="zh-CN" altLang="en-US" sz="2000" dirty="0">
                <a:latin typeface="华文中宋" panose="02010600040101010101" pitchFamily="2" charset="-122"/>
                <a:ea typeface="华文中宋" panose="02010600040101010101" pitchFamily="2" charset="-122"/>
              </a:rPr>
              <a:t>设置为</a:t>
            </a:r>
            <a:r>
              <a:rPr lang="en-US" altLang="zh-CN" sz="2000" dirty="0">
                <a:latin typeface="华文中宋" panose="02010600040101010101" pitchFamily="2" charset="-122"/>
                <a:ea typeface="华文中宋" panose="02010600040101010101" pitchFamily="2" charset="-122"/>
              </a:rPr>
              <a:t>16G</a:t>
            </a:r>
            <a:r>
              <a:rPr lang="zh-CN" altLang="en-US" sz="2000" dirty="0">
                <a:latin typeface="华文中宋" panose="02010600040101010101" pitchFamily="2" charset="-122"/>
                <a:ea typeface="华文中宋" panose="02010600040101010101" pitchFamily="2" charset="-122"/>
              </a:rPr>
              <a:t>。</a:t>
            </a:r>
          </a:p>
          <a:p>
            <a:pPr latinLnBrk="1"/>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59687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8.3  </a:t>
            </a:r>
            <a:r>
              <a:rPr lang="zh-CN" altLang="en-US" kern="1800" dirty="0">
                <a:latin typeface="Times New Roman"/>
                <a:ea typeface="黑体"/>
              </a:rPr>
              <a:t>挂载</a:t>
            </a:r>
            <a:r>
              <a:rPr lang="zh-CN" altLang="en-US" kern="1800" dirty="0">
                <a:solidFill>
                  <a:srgbClr val="FF0000"/>
                </a:solidFill>
                <a:highlight>
                  <a:srgbClr val="FFFF00"/>
                </a:highlight>
                <a:latin typeface="Times New Roman"/>
                <a:ea typeface="黑体"/>
              </a:rPr>
              <a:t>文件系统</a:t>
            </a:r>
            <a:endParaRPr lang="zh-CN" altLang="en-US" dirty="0">
              <a:solidFill>
                <a:srgbClr val="FF0000"/>
              </a:solidFill>
              <a:highlight>
                <a:srgbClr val="FFFF00"/>
              </a:highlight>
            </a:endParaRPr>
          </a:p>
        </p:txBody>
      </p:sp>
      <p:sp>
        <p:nvSpPr>
          <p:cNvPr id="3" name="内容占位符 2"/>
          <p:cNvSpPr>
            <a:spLocks noGrp="1"/>
          </p:cNvSpPr>
          <p:nvPr>
            <p:ph idx="1"/>
          </p:nvPr>
        </p:nvSpPr>
        <p:spPr>
          <a:xfrm>
            <a:off x="1019907" y="2391509"/>
            <a:ext cx="10351477" cy="3810000"/>
          </a:xfrm>
        </p:spPr>
        <p:txBody>
          <a:bodyPr/>
          <a:lstStyle/>
          <a:p>
            <a:pPr marL="0" indent="0">
              <a:buNone/>
            </a:pPr>
            <a:r>
              <a:rPr lang="zh-CN" altLang="en-US" sz="2000" dirty="0">
                <a:latin typeface="华文中宋" panose="02010600040101010101" pitchFamily="2" charset="-122"/>
                <a:ea typeface="华文中宋" panose="02010600040101010101" pitchFamily="2" charset="-122"/>
              </a:rPr>
              <a:t>     根文件系统</a:t>
            </a:r>
            <a:r>
              <a:rPr lang="zh-CN" altLang="en-US" sz="2000" dirty="0">
                <a:highlight>
                  <a:srgbClr val="FFFF00"/>
                </a:highlight>
                <a:latin typeface="华文中宋" panose="02010600040101010101" pitchFamily="2" charset="-122"/>
                <a:ea typeface="华文中宋" panose="02010600040101010101" pitchFamily="2" charset="-122"/>
              </a:rPr>
              <a:t>之外的其他文件系统</a:t>
            </a:r>
            <a:r>
              <a:rPr lang="zh-CN" altLang="en-US" sz="2000" dirty="0">
                <a:latin typeface="华文中宋" panose="02010600040101010101" pitchFamily="2" charset="-122"/>
                <a:ea typeface="华文中宋" panose="02010600040101010101" pitchFamily="2" charset="-122"/>
              </a:rPr>
              <a:t>要想能够被访问，都必须通过“关联”至根文件系统上的某个目录来实现，此关联操作即为“挂载”，此目录即为挂载点；</a:t>
            </a:r>
            <a:endParaRPr lang="en-US" altLang="zh-CN" sz="2000" dirty="0">
              <a:latin typeface="华文中宋" panose="02010600040101010101" pitchFamily="2" charset="-122"/>
              <a:ea typeface="华文中宋" panose="02010600040101010101" pitchFamily="2" charset="-122"/>
            </a:endParaRPr>
          </a:p>
          <a:p>
            <a:pPr marL="0" indent="0">
              <a:buNone/>
            </a:pPr>
            <a:r>
              <a:rPr lang="zh-CN" altLang="en-US" sz="2000" dirty="0">
                <a:latin typeface="华文中宋" panose="02010600040101010101" pitchFamily="2" charset="-122"/>
                <a:ea typeface="华文中宋" panose="02010600040101010101" pitchFamily="2" charset="-122"/>
              </a:rPr>
              <a:t>挂载文件系统：</a:t>
            </a:r>
            <a:r>
              <a:rPr lang="zh-CN" altLang="en-US" sz="2000" dirty="0">
                <a:solidFill>
                  <a:srgbClr val="FF0000"/>
                </a:solidFill>
                <a:latin typeface="华文中宋" panose="02010600040101010101" pitchFamily="2" charset="-122"/>
                <a:ea typeface="华文中宋" panose="02010600040101010101" pitchFamily="2" charset="-122"/>
              </a:rPr>
              <a:t>将另外文件系统与根文件系统某现存的目录建立起关联关系</a:t>
            </a:r>
            <a:r>
              <a:rPr lang="zh-CN" altLang="en-US" sz="2000" dirty="0">
                <a:latin typeface="华文中宋" panose="02010600040101010101" pitchFamily="2" charset="-122"/>
                <a:ea typeface="华文中宋" panose="02010600040101010101" pitchFamily="2" charset="-122"/>
              </a:rPr>
              <a:t>，进而使得此目录做为其它文件访问入口的行为 。  </a:t>
            </a:r>
          </a:p>
          <a:p>
            <a:pPr marL="0" indent="0">
              <a:buNone/>
            </a:pPr>
            <a:r>
              <a:rPr lang="zh-CN" altLang="en-US" sz="2000" dirty="0">
                <a:latin typeface="华文中宋" panose="02010600040101010101" pitchFamily="2" charset="-122"/>
                <a:ea typeface="华文中宋" panose="02010600040101010101" pitchFamily="2" charset="-122"/>
              </a:rPr>
              <a:t>卸载：为解除此关联关系的过程。</a:t>
            </a:r>
            <a:r>
              <a:rPr lang="en-US" altLang="zh-CN" sz="2000" dirty="0" err="1">
                <a:latin typeface="华文中宋" panose="02010600040101010101" pitchFamily="2" charset="-122"/>
                <a:ea typeface="华文中宋" panose="02010600040101010101" pitchFamily="2" charset="-122"/>
              </a:rPr>
              <a:t>umount</a:t>
            </a:r>
            <a:r>
              <a:rPr lang="zh-CN" altLang="en-US" sz="2000" dirty="0">
                <a:latin typeface="华文中宋" panose="02010600040101010101" pitchFamily="2" charset="-122"/>
                <a:ea typeface="华文中宋" panose="02010600040101010101" pitchFamily="2" charset="-122"/>
              </a:rPr>
              <a:t>卸载时，可使用设备，也可以使用挂在点。 </a:t>
            </a:r>
          </a:p>
          <a:p>
            <a:pPr marL="0" indent="0">
              <a:buNone/>
            </a:pPr>
            <a:r>
              <a:rPr lang="zh-CN" altLang="en-US" sz="2000" dirty="0">
                <a:latin typeface="华文中宋" panose="02010600040101010101" pitchFamily="2" charset="-122"/>
                <a:ea typeface="华文中宋" panose="02010600040101010101" pitchFamily="2" charset="-122"/>
              </a:rPr>
              <a:t>设备关联的挂在点：</a:t>
            </a:r>
            <a:r>
              <a:rPr lang="en-US" altLang="zh-CN" sz="2000" dirty="0">
                <a:latin typeface="华文中宋" panose="02010600040101010101" pitchFamily="2" charset="-122"/>
                <a:ea typeface="华文中宋" panose="02010600040101010101" pitchFamily="2" charset="-122"/>
              </a:rPr>
              <a:t>mount point ,</a:t>
            </a:r>
            <a:r>
              <a:rPr lang="zh-CN" altLang="en-US" sz="2000" dirty="0">
                <a:highlight>
                  <a:srgbClr val="FFFF00"/>
                </a:highlight>
                <a:latin typeface="华文中宋" panose="02010600040101010101" pitchFamily="2" charset="-122"/>
                <a:ea typeface="华文中宋" panose="02010600040101010101" pitchFamily="2" charset="-122"/>
              </a:rPr>
              <a:t>挂载点下原有文件在挂载完成后会被临时隐藏</a:t>
            </a:r>
            <a:r>
              <a:rPr lang="zh-CN" altLang="en-US" sz="2000" dirty="0">
                <a:latin typeface="华文中宋" panose="02010600040101010101" pitchFamily="2" charset="-122"/>
                <a:ea typeface="华文中宋" panose="02010600040101010101" pitchFamily="2" charset="-122"/>
              </a:rPr>
              <a:t>；挂载点目录一般为空。</a:t>
            </a:r>
            <a:br>
              <a:rPr lang="zh-CN" altLang="en-US" sz="2000" dirty="0">
                <a:latin typeface="华文中宋" panose="02010600040101010101" pitchFamily="2" charset="-122"/>
                <a:ea typeface="华文中宋" panose="02010600040101010101" pitchFamily="2" charset="-122"/>
              </a:rPr>
            </a:br>
            <a:r>
              <a:rPr lang="zh-CN" altLang="en-US" sz="2000" dirty="0">
                <a:latin typeface="华文中宋" panose="02010600040101010101" pitchFamily="2" charset="-122"/>
                <a:ea typeface="华文中宋" panose="02010600040101010101" pitchFamily="2" charset="-122"/>
              </a:rPr>
              <a:t>多个设备不能同时挂载到同一个挂载点上，即使都挂上也是</a:t>
            </a:r>
            <a:r>
              <a:rPr lang="zh-CN" altLang="en-US" sz="2000" dirty="0">
                <a:highlight>
                  <a:srgbClr val="FFFF00"/>
                </a:highlight>
                <a:latin typeface="华文中宋" panose="02010600040101010101" pitchFamily="2" charset="-122"/>
                <a:ea typeface="华文中宋" panose="02010600040101010101" pitchFamily="2" charset="-122"/>
              </a:rPr>
              <a:t>最后一个生效</a:t>
            </a:r>
            <a:r>
              <a:rPr lang="zh-CN" altLang="en-US" sz="2000" dirty="0">
                <a:latin typeface="华文中宋" panose="02010600040101010101" pitchFamily="2" charset="-122"/>
                <a:ea typeface="华文中宋" panose="02010600040101010101" pitchFamily="2" charset="-122"/>
              </a:rPr>
              <a:t>。</a:t>
            </a:r>
          </a:p>
          <a:p>
            <a:r>
              <a:rPr lang="zh-CN" altLang="en-US" sz="2000" dirty="0">
                <a:latin typeface="华文中宋" panose="02010600040101010101" pitchFamily="2" charset="-122"/>
                <a:ea typeface="华文中宋" panose="02010600040101010101" pitchFamily="2" charset="-122"/>
              </a:rPr>
              <a:t>手动挂载一些设备</a:t>
            </a:r>
          </a:p>
        </p:txBody>
      </p:sp>
    </p:spTree>
    <p:extLst>
      <p:ext uri="{BB962C8B-B14F-4D97-AF65-F5344CB8AC3E}">
        <p14:creationId xmlns:p14="http://schemas.microsoft.com/office/powerpoint/2010/main" val="28550741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595803"/>
            <a:ext cx="9601200" cy="1063316"/>
          </a:xfrm>
        </p:spPr>
        <p:txBody>
          <a:bodyPr/>
          <a:lstStyle/>
          <a:p>
            <a:r>
              <a:rPr lang="zh-CN" altLang="en-US" dirty="0">
                <a:latin typeface="华文中宋" panose="02010600040101010101" pitchFamily="2" charset="-122"/>
                <a:ea typeface="华文中宋" panose="02010600040101010101" pitchFamily="2" charset="-122"/>
              </a:rPr>
              <a:t>挂载方法</a:t>
            </a:r>
          </a:p>
        </p:txBody>
      </p:sp>
      <p:sp>
        <p:nvSpPr>
          <p:cNvPr id="3" name="内容占位符 2"/>
          <p:cNvSpPr>
            <a:spLocks noGrp="1"/>
          </p:cNvSpPr>
          <p:nvPr>
            <p:ph idx="1"/>
          </p:nvPr>
        </p:nvSpPr>
        <p:spPr>
          <a:xfrm>
            <a:off x="744719" y="1559774"/>
            <a:ext cx="10850250" cy="4431323"/>
          </a:xfrm>
        </p:spPr>
        <p:txBody>
          <a:bodyPr/>
          <a:lstStyle/>
          <a:p>
            <a:pPr latinLnBrk="1"/>
            <a:r>
              <a:rPr lang="en-US" altLang="zh-CN" sz="2000" dirty="0">
                <a:latin typeface="华文中宋" panose="02010600040101010101" pitchFamily="2" charset="-122"/>
                <a:ea typeface="华文中宋" panose="02010600040101010101" pitchFamily="2" charset="-122"/>
              </a:rPr>
              <a:t>mount DEVICE MOUNT_POINT</a:t>
            </a:r>
          </a:p>
          <a:p>
            <a:pPr latinLnBrk="1"/>
            <a:r>
              <a:rPr lang="en-US" altLang="zh-CN" sz="2000" dirty="0">
                <a:latin typeface="华文中宋" panose="02010600040101010101" pitchFamily="2" charset="-122"/>
                <a:ea typeface="华文中宋" panose="02010600040101010101" pitchFamily="2" charset="-122"/>
              </a:rPr>
              <a:t>mount</a:t>
            </a:r>
            <a:r>
              <a:rPr lang="zh-CN" altLang="en-US" sz="2000" dirty="0">
                <a:latin typeface="华文中宋" panose="02010600040101010101" pitchFamily="2" charset="-122"/>
                <a:ea typeface="华文中宋" panose="02010600040101010101" pitchFamily="2" charset="-122"/>
              </a:rPr>
              <a:t>：通过查看</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mtab</a:t>
            </a:r>
            <a:r>
              <a:rPr lang="zh-CN" altLang="en-US" sz="2000" dirty="0">
                <a:latin typeface="华文中宋" panose="02010600040101010101" pitchFamily="2" charset="-122"/>
                <a:ea typeface="华文中宋" panose="02010600040101010101" pitchFamily="2" charset="-122"/>
              </a:rPr>
              <a:t>文件显示当前已挂载的所有设备</a:t>
            </a:r>
          </a:p>
          <a:p>
            <a:pPr latinLnBrk="1"/>
            <a:r>
              <a:rPr lang="zh-CN" altLang="en-US" sz="2000" dirty="0">
                <a:latin typeface="华文中宋" panose="02010600040101010101" pitchFamily="2" charset="-122"/>
                <a:ea typeface="华文中宋" panose="02010600040101010101" pitchFamily="2" charset="-122"/>
              </a:rPr>
              <a:t>语法：</a:t>
            </a:r>
            <a:r>
              <a:rPr lang="en-US" altLang="zh-CN" sz="2000" dirty="0">
                <a:latin typeface="华文中宋" panose="02010600040101010101" pitchFamily="2" charset="-122"/>
                <a:ea typeface="华文中宋" panose="02010600040101010101" pitchFamily="2" charset="-122"/>
              </a:rPr>
              <a:t>mount [-</a:t>
            </a:r>
            <a:r>
              <a:rPr lang="en-US" altLang="zh-CN" sz="2000" dirty="0" err="1">
                <a:latin typeface="华文中宋" panose="02010600040101010101" pitchFamily="2" charset="-122"/>
                <a:ea typeface="华文中宋" panose="02010600040101010101" pitchFamily="2" charset="-122"/>
              </a:rPr>
              <a:t>nrw</a:t>
            </a:r>
            <a:r>
              <a:rPr lang="en-US" altLang="zh-CN" sz="2000" dirty="0">
                <a:latin typeface="华文中宋" panose="02010600040101010101" pitchFamily="2" charset="-122"/>
                <a:ea typeface="华文中宋" panose="02010600040101010101" pitchFamily="2" charset="-122"/>
              </a:rPr>
              <a:t>] [-t </a:t>
            </a:r>
            <a:r>
              <a:rPr lang="en-US" altLang="zh-CN" sz="2000" dirty="0" err="1">
                <a:latin typeface="华文中宋" panose="02010600040101010101" pitchFamily="2" charset="-122"/>
                <a:ea typeface="华文中宋" panose="02010600040101010101" pitchFamily="2" charset="-122"/>
              </a:rPr>
              <a:t>vfstype</a:t>
            </a:r>
            <a:r>
              <a:rPr lang="en-US" altLang="zh-CN" sz="2000" dirty="0">
                <a:latin typeface="华文中宋" panose="02010600040101010101" pitchFamily="2" charset="-122"/>
                <a:ea typeface="华文中宋" panose="02010600040101010101" pitchFamily="2" charset="-122"/>
              </a:rPr>
              <a:t>] [-o options] </a:t>
            </a:r>
            <a:r>
              <a:rPr lang="en-US" altLang="zh-CN" sz="2000" dirty="0">
                <a:highlight>
                  <a:srgbClr val="FFFF00"/>
                </a:highlight>
                <a:latin typeface="华文中宋" panose="02010600040101010101" pitchFamily="2" charset="-122"/>
                <a:ea typeface="华文中宋" panose="02010600040101010101" pitchFamily="2" charset="-122"/>
              </a:rPr>
              <a:t>device</a:t>
            </a:r>
            <a:r>
              <a:rPr lang="en-US" altLang="zh-CN" sz="2000" dirty="0">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dir</a:t>
            </a:r>
            <a:endParaRPr lang="en-US" altLang="zh-CN" sz="2000" dirty="0">
              <a:highlight>
                <a:srgbClr val="FFFF00"/>
              </a:highlight>
              <a:latin typeface="华文中宋" panose="02010600040101010101" pitchFamily="2" charset="-122"/>
              <a:ea typeface="华文中宋" panose="02010600040101010101" pitchFamily="2" charset="-122"/>
            </a:endParaRPr>
          </a:p>
          <a:p>
            <a:pPr latinLnBrk="1"/>
            <a:r>
              <a:rPr lang="en-US" altLang="zh-CN"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device</a:t>
            </a:r>
            <a:r>
              <a:rPr lang="zh-CN" altLang="en-US" sz="2000" dirty="0">
                <a:latin typeface="华文中宋" panose="02010600040101010101" pitchFamily="2" charset="-122"/>
                <a:ea typeface="华文中宋" panose="02010600040101010101" pitchFamily="2" charset="-122"/>
              </a:rPr>
              <a:t>：指明要挂载的设备，可以是以下三种方式之一：</a:t>
            </a:r>
          </a:p>
          <a:p>
            <a:pPr latinLnBrk="1"/>
            <a:r>
              <a:rPr lang="zh-CN" altLang="en-US" sz="2000" dirty="0">
                <a:solidFill>
                  <a:srgbClr val="FF0000"/>
                </a:solidFill>
                <a:latin typeface="华文中宋" panose="02010600040101010101" pitchFamily="2" charset="-122"/>
                <a:ea typeface="华文中宋" panose="02010600040101010101" pitchFamily="2" charset="-122"/>
              </a:rPr>
              <a:t>设备文件</a:t>
            </a:r>
            <a:r>
              <a:rPr lang="zh-CN" altLang="en-US" sz="2000" dirty="0">
                <a:latin typeface="华文中宋" panose="02010600040101010101" pitchFamily="2" charset="-122"/>
                <a:ea typeface="华文中宋" panose="02010600040101010101" pitchFamily="2" charset="-122"/>
              </a:rPr>
              <a:t>：例如</a:t>
            </a:r>
            <a:r>
              <a:rPr lang="en-US" altLang="zh-CN" sz="2000" dirty="0">
                <a:latin typeface="华文中宋" panose="02010600040101010101" pitchFamily="2" charset="-122"/>
                <a:ea typeface="华文中宋" panose="02010600040101010101" pitchFamily="2" charset="-122"/>
              </a:rPr>
              <a:t>/dev/sda5</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atinLnBrk="1"/>
            <a:r>
              <a:rPr lang="zh-CN" altLang="en-US" sz="2000" dirty="0">
                <a:solidFill>
                  <a:srgbClr val="FF0000"/>
                </a:solidFill>
                <a:latin typeface="华文中宋" panose="02010600040101010101" pitchFamily="2" charset="-122"/>
                <a:ea typeface="华文中宋" panose="02010600040101010101" pitchFamily="2" charset="-122"/>
              </a:rPr>
              <a:t>卷标</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-L 'LABEL'</a:t>
            </a:r>
            <a:r>
              <a:rPr lang="zh-CN" altLang="en-US" sz="2000" dirty="0">
                <a:latin typeface="华文中宋" panose="02010600040101010101" pitchFamily="2" charset="-122"/>
                <a:ea typeface="华文中宋" panose="02010600040101010101" pitchFamily="2" charset="-122"/>
              </a:rPr>
              <a:t>：例如</a:t>
            </a:r>
            <a:r>
              <a:rPr lang="en-US" altLang="zh-CN" sz="2000" dirty="0">
                <a:latin typeface="华文中宋" panose="02010600040101010101" pitchFamily="2" charset="-122"/>
                <a:ea typeface="华文中宋" panose="02010600040101010101" pitchFamily="2" charset="-122"/>
              </a:rPr>
              <a:t>-L 'MYDATA'</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atinLnBrk="1"/>
            <a:r>
              <a:rPr lang="en-US" altLang="zh-CN" sz="2000" dirty="0">
                <a:solidFill>
                  <a:srgbClr val="FF0000"/>
                </a:solidFill>
                <a:latin typeface="华文中宋" panose="02010600040101010101" pitchFamily="2" charset="-122"/>
                <a:ea typeface="华文中宋" panose="02010600040101010101" pitchFamily="2" charset="-122"/>
              </a:rPr>
              <a:t>UUID</a:t>
            </a:r>
            <a:r>
              <a:rPr lang="en-US" altLang="zh-CN" sz="2000" dirty="0">
                <a:latin typeface="华文中宋" panose="02010600040101010101" pitchFamily="2" charset="-122"/>
                <a:ea typeface="华文中宋" panose="02010600040101010101" pitchFamily="2" charset="-122"/>
              </a:rPr>
              <a:t>, -U ‘UUID’</a:t>
            </a:r>
            <a:r>
              <a:rPr lang="zh-CN" altLang="en-US" sz="2000" dirty="0">
                <a:latin typeface="华文中宋" panose="02010600040101010101" pitchFamily="2" charset="-122"/>
                <a:ea typeface="华文中宋" panose="02010600040101010101" pitchFamily="2" charset="-122"/>
              </a:rPr>
              <a:t>：例如</a:t>
            </a:r>
            <a:r>
              <a:rPr lang="en-US" altLang="zh-CN" sz="2000" dirty="0">
                <a:latin typeface="华文中宋" panose="02010600040101010101" pitchFamily="2" charset="-122"/>
                <a:ea typeface="华文中宋" panose="02010600040101010101" pitchFamily="2" charset="-122"/>
              </a:rPr>
              <a:t>-U ‘0c50523c-43f1-45e7-85c0-a126711d406e’</a:t>
            </a:r>
            <a:r>
              <a:rPr lang="zh-CN" altLang="en-US" sz="2000" dirty="0">
                <a:highlight>
                  <a:srgbClr val="FFFF00"/>
                </a:highlight>
                <a:latin typeface="华文中宋" panose="02010600040101010101" pitchFamily="2" charset="-122"/>
                <a:ea typeface="华文中宋" panose="02010600040101010101" pitchFamily="2" charset="-122"/>
              </a:rPr>
              <a:t>全球唯一</a:t>
            </a:r>
            <a:endParaRPr lang="en-US" altLang="zh-CN" sz="2000" dirty="0">
              <a:highlight>
                <a:srgbClr val="FFFF00"/>
              </a:highlight>
              <a:latin typeface="华文中宋" panose="02010600040101010101" pitchFamily="2" charset="-122"/>
              <a:ea typeface="华文中宋" panose="02010600040101010101" pitchFamily="2" charset="-122"/>
            </a:endParaRPr>
          </a:p>
          <a:p>
            <a:pPr latinLnBrk="1"/>
            <a:r>
              <a:rPr lang="zh-CN" altLang="en-US" sz="2000" dirty="0">
                <a:solidFill>
                  <a:srgbClr val="FF0000"/>
                </a:solidFill>
                <a:latin typeface="华文中宋" panose="02010600040101010101" pitchFamily="2" charset="-122"/>
                <a:ea typeface="华文中宋" panose="02010600040101010101" pitchFamily="2" charset="-122"/>
              </a:rPr>
              <a:t>或伪文件系统名称</a:t>
            </a:r>
            <a:r>
              <a:rPr lang="zh-CN" altLang="en-US"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proc</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sysfs</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devtmpfs</a:t>
            </a:r>
            <a:r>
              <a:rPr lang="en-US" altLang="zh-CN" sz="2000" dirty="0">
                <a:latin typeface="华文中宋" panose="02010600040101010101" pitchFamily="2" charset="-122"/>
                <a:ea typeface="华文中宋" panose="02010600040101010101" pitchFamily="2" charset="-122"/>
              </a:rPr>
              <a:t>, </a:t>
            </a:r>
            <a:r>
              <a:rPr lang="en-US" altLang="zh-CN" sz="2000" dirty="0" err="1">
                <a:latin typeface="华文中宋" panose="02010600040101010101" pitchFamily="2" charset="-122"/>
                <a:ea typeface="华文中宋" panose="02010600040101010101" pitchFamily="2" charset="-122"/>
              </a:rPr>
              <a:t>configfs</a:t>
            </a:r>
            <a:endParaRPr lang="en-US" altLang="zh-CN" sz="2000" dirty="0">
              <a:latin typeface="华文中宋" panose="02010600040101010101" pitchFamily="2" charset="-122"/>
              <a:ea typeface="华文中宋" panose="02010600040101010101" pitchFamily="2" charset="-122"/>
            </a:endParaRPr>
          </a:p>
          <a:p>
            <a:pPr latinLnBrk="1"/>
            <a:r>
              <a:rPr lang="en-US" altLang="zh-CN" sz="2000" dirty="0">
                <a:latin typeface="华文中宋" panose="02010600040101010101" pitchFamily="2" charset="-122"/>
                <a:ea typeface="华文中宋" panose="02010600040101010101" pitchFamily="2" charset="-122"/>
              </a:rPr>
              <a:t>◆</a:t>
            </a:r>
            <a:r>
              <a:rPr lang="en-US" altLang="zh-CN" sz="2000" dirty="0" err="1">
                <a:highlight>
                  <a:srgbClr val="FFFF00"/>
                </a:highlight>
                <a:latin typeface="华文中宋" panose="02010600040101010101" pitchFamily="2" charset="-122"/>
                <a:ea typeface="华文中宋" panose="02010600040101010101" pitchFamily="2" charset="-122"/>
              </a:rPr>
              <a:t>dir</a:t>
            </a:r>
            <a:r>
              <a:rPr lang="zh-CN" altLang="en-US" sz="2000" dirty="0">
                <a:latin typeface="华文中宋" panose="02010600040101010101" pitchFamily="2" charset="-122"/>
                <a:ea typeface="华文中宋" panose="02010600040101010101" pitchFamily="2" charset="-122"/>
              </a:rPr>
              <a:t>：挂载点</a:t>
            </a:r>
          </a:p>
          <a:p>
            <a:pPr latinLnBrk="1"/>
            <a:r>
              <a:rPr lang="zh-CN" altLang="en-US" sz="2000" dirty="0">
                <a:latin typeface="华文中宋" panose="02010600040101010101" pitchFamily="2" charset="-122"/>
                <a:ea typeface="华文中宋" panose="02010600040101010101" pitchFamily="2" charset="-122"/>
              </a:rPr>
              <a:t>事先存在；建议使用空目录；进程正在使用中的设备无法被卸载</a:t>
            </a: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5058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Linux</a:t>
            </a:r>
            <a:r>
              <a:rPr lang="zh-CN" altLang="en-US" kern="1800" dirty="0">
                <a:latin typeface="Times New Roman"/>
                <a:ea typeface="黑体"/>
              </a:rPr>
              <a:t>下设备的表示方法</a:t>
            </a:r>
            <a:endParaRPr lang="zh-CN" altLang="en-US" dirty="0"/>
          </a:p>
        </p:txBody>
      </p:sp>
      <p:sp>
        <p:nvSpPr>
          <p:cNvPr id="3" name="内容占位符 2"/>
          <p:cNvSpPr>
            <a:spLocks noGrp="1"/>
          </p:cNvSpPr>
          <p:nvPr>
            <p:ph idx="1"/>
          </p:nvPr>
        </p:nvSpPr>
        <p:spPr>
          <a:xfrm>
            <a:off x="996462" y="2450124"/>
            <a:ext cx="10152184" cy="3786554"/>
          </a:xfrm>
        </p:spPr>
        <p:txBody>
          <a:bodyPr/>
          <a:lstStyle/>
          <a:p>
            <a:pPr lvl="0"/>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设备的存放位置</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/dev:</a:t>
            </a:r>
            <a:r>
              <a:rPr lang="zh-CN" altLang="en-US" sz="2000" dirty="0">
                <a:latin typeface="华文中宋" panose="02010600040101010101" pitchFamily="2" charset="-122"/>
                <a:ea typeface="华文中宋" panose="02010600040101010101" pitchFamily="2" charset="-122"/>
              </a:rPr>
              <a:t>是</a:t>
            </a:r>
            <a:r>
              <a:rPr lang="en-US" altLang="zh-CN" sz="2000" dirty="0">
                <a:latin typeface="华文中宋" panose="02010600040101010101" pitchFamily="2" charset="-122"/>
                <a:ea typeface="华文中宋" panose="02010600040101010101" pitchFamily="2" charset="-122"/>
              </a:rPr>
              <a:t>device(</a:t>
            </a:r>
            <a:r>
              <a:rPr lang="zh-CN" altLang="en-US" sz="2000" dirty="0">
                <a:latin typeface="华文中宋" panose="02010600040101010101" pitchFamily="2" charset="-122"/>
                <a:ea typeface="华文中宋" panose="02010600040101010101" pitchFamily="2" charset="-122"/>
              </a:rPr>
              <a:t>设备</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的缩写</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该目录下存放的是</a:t>
            </a:r>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的外部设备，在</a:t>
            </a:r>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中访问设备的方式和访问文件的方式是相同的。</a:t>
            </a:r>
          </a:p>
          <a:p>
            <a:pPr lvl="0"/>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设备的表示方法</a:t>
            </a:r>
          </a:p>
          <a:p>
            <a:r>
              <a:rPr lang="zh-CN" altLang="en-US" sz="2000" dirty="0">
                <a:latin typeface="华文中宋" panose="02010600040101010101" pitchFamily="2" charset="-122"/>
                <a:ea typeface="华文中宋" panose="02010600040101010101" pitchFamily="2" charset="-122"/>
              </a:rPr>
              <a:t>硬盘分区的第一种表示方法</a:t>
            </a:r>
            <a:r>
              <a:rPr lang="en-US" altLang="zh-CN" sz="2000" dirty="0">
                <a:latin typeface="华文中宋" panose="02010600040101010101" pitchFamily="2" charset="-122"/>
                <a:ea typeface="华文中宋" panose="02010600040101010101" pitchFamily="2" charset="-122"/>
              </a:rPr>
              <a:t>/dev/</a:t>
            </a:r>
            <a:r>
              <a:rPr lang="en-US" altLang="zh-CN" sz="2000" dirty="0" err="1">
                <a:latin typeface="华文中宋" panose="02010600040101010101" pitchFamily="2" charset="-122"/>
                <a:ea typeface="华文中宋" panose="02010600040101010101" pitchFamily="2" charset="-122"/>
              </a:rPr>
              <a:t>hd</a:t>
            </a:r>
            <a:r>
              <a:rPr lang="en-US" altLang="zh-CN" sz="2000" dirty="0">
                <a:latin typeface="华文中宋" panose="02010600040101010101" pitchFamily="2" charset="-122"/>
                <a:ea typeface="华文中宋" panose="02010600040101010101" pitchFamily="2" charset="-122"/>
              </a:rPr>
              <a:t>[a-z]X</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a-z</a:t>
            </a:r>
            <a:r>
              <a:rPr lang="zh-CN" altLang="en-US" sz="2000" dirty="0">
                <a:latin typeface="华文中宋" panose="02010600040101010101" pitchFamily="2" charset="-122"/>
                <a:ea typeface="华文中宋" panose="02010600040101010101" pitchFamily="2" charset="-122"/>
              </a:rPr>
              <a:t>表示</a:t>
            </a:r>
            <a:r>
              <a:rPr lang="en-US" altLang="zh-CN" sz="2000" dirty="0">
                <a:latin typeface="华文中宋" panose="02010600040101010101" pitchFamily="2" charset="-122"/>
                <a:ea typeface="华文中宋" panose="02010600040101010101" pitchFamily="2" charset="-122"/>
              </a:rPr>
              <a:t>a</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b</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c......z </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X</a:t>
            </a:r>
            <a:r>
              <a:rPr lang="zh-CN" altLang="en-US" sz="2000" dirty="0">
                <a:latin typeface="华文中宋" panose="02010600040101010101" pitchFamily="2" charset="-122"/>
                <a:ea typeface="华文中宋" panose="02010600040101010101" pitchFamily="2" charset="-122"/>
              </a:rPr>
              <a:t>是一个从</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开始的正整数；比如</a:t>
            </a:r>
            <a:r>
              <a:rPr lang="en-US" altLang="zh-CN" sz="2000" dirty="0">
                <a:latin typeface="华文中宋" panose="02010600040101010101" pitchFamily="2" charset="-122"/>
                <a:ea typeface="华文中宋" panose="02010600040101010101" pitchFamily="2" charset="-122"/>
              </a:rPr>
              <a:t>/dev/hda1</a:t>
            </a:r>
            <a:r>
              <a:rPr lang="zh-CN" altLang="en-US" sz="2000" dirty="0">
                <a:latin typeface="华文中宋" panose="02010600040101010101" pitchFamily="2" charset="-122"/>
                <a:ea typeface="华文中宋" panose="02010600040101010101" pitchFamily="2" charset="-122"/>
              </a:rPr>
              <a:t>。硬盘分区的第二种表示方法</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hd</a:t>
            </a:r>
            <a:r>
              <a:rPr lang="en-US" altLang="zh-CN" sz="2000" dirty="0">
                <a:latin typeface="华文中宋" panose="02010600040101010101" pitchFamily="2" charset="-122"/>
                <a:ea typeface="华文中宋" panose="02010600040101010101" pitchFamily="2" charset="-122"/>
              </a:rPr>
              <a:t>[0-n],y)</a:t>
            </a:r>
          </a:p>
          <a:p>
            <a:r>
              <a:rPr lang="zh-CN" altLang="en-US" sz="2000" dirty="0">
                <a:latin typeface="华文中宋" panose="02010600040101010101" pitchFamily="2" charset="-122"/>
                <a:ea typeface="华文中宋" panose="02010600040101010101" pitchFamily="2" charset="-122"/>
              </a:rPr>
              <a:t>实体磁盘的文件名</a:t>
            </a:r>
            <a:r>
              <a:rPr lang="en-US" altLang="zh-CN" sz="2000" dirty="0">
                <a:latin typeface="华文中宋" panose="02010600040101010101" pitchFamily="2" charset="-122"/>
                <a:ea typeface="华文中宋" panose="02010600040101010101" pitchFamily="2" charset="-122"/>
              </a:rPr>
              <a:t>——/dev/</a:t>
            </a:r>
            <a:r>
              <a:rPr lang="en-US" altLang="zh-CN" sz="2000" dirty="0" err="1">
                <a:latin typeface="华文中宋" panose="02010600040101010101" pitchFamily="2" charset="-122"/>
                <a:ea typeface="华文中宋" panose="02010600040101010101" pitchFamily="2" charset="-122"/>
              </a:rPr>
              <a:t>sd</a:t>
            </a:r>
            <a:r>
              <a:rPr lang="en-US" altLang="zh-CN" sz="2000" dirty="0">
                <a:latin typeface="华文中宋" panose="02010600040101010101" pitchFamily="2" charset="-122"/>
                <a:ea typeface="华文中宋" panose="02010600040101010101" pitchFamily="2" charset="-122"/>
              </a:rPr>
              <a:t>[a-p][1-128]</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a-p</a:t>
            </a:r>
            <a:r>
              <a:rPr lang="zh-CN" altLang="en-US" sz="2000" dirty="0">
                <a:latin typeface="华文中宋" panose="02010600040101010101" pitchFamily="2" charset="-122"/>
                <a:ea typeface="华文中宋" panose="02010600040101010101" pitchFamily="2" charset="-122"/>
              </a:rPr>
              <a:t>：实体硬盘；</a:t>
            </a:r>
            <a:r>
              <a:rPr lang="en-US" altLang="zh-CN" sz="2000" dirty="0">
                <a:latin typeface="华文中宋" panose="02010600040101010101" pitchFamily="2" charset="-122"/>
                <a:ea typeface="华文中宋" panose="02010600040101010101" pitchFamily="2" charset="-122"/>
              </a:rPr>
              <a:t> 1-128</a:t>
            </a:r>
            <a:r>
              <a:rPr lang="zh-CN" altLang="en-US" sz="2000" dirty="0">
                <a:latin typeface="华文中宋" panose="02010600040101010101" pitchFamily="2" charset="-122"/>
                <a:ea typeface="华文中宋" panose="02010600040101010101" pitchFamily="2" charset="-122"/>
              </a:rPr>
              <a:t>：硬盘分区号</a:t>
            </a:r>
            <a:endParaRPr lang="en-US" altLang="zh-CN" sz="2000" dirty="0">
              <a:latin typeface="华文中宋" panose="02010600040101010101" pitchFamily="2" charset="-122"/>
              <a:ea typeface="华文中宋" panose="02010600040101010101" pitchFamily="2" charset="-122"/>
            </a:endParaRPr>
          </a:p>
          <a:p>
            <a:endParaRPr lang="en-US" altLang="zh-CN" sz="2000" dirty="0">
              <a:latin typeface="华文中宋" panose="02010600040101010101" pitchFamily="2" charset="-122"/>
              <a:ea typeface="华文中宋" panose="02010600040101010101" pitchFamily="2" charset="-122"/>
            </a:endParaRPr>
          </a:p>
          <a:p>
            <a:r>
              <a:rPr lang="zh-CN" altLang="en-US" sz="2000" dirty="0">
                <a:highlight>
                  <a:srgbClr val="FFFF00"/>
                </a:highlight>
                <a:latin typeface="华文中宋" panose="02010600040101010101" pitchFamily="2" charset="-122"/>
                <a:ea typeface="华文中宋" panose="02010600040101010101" pitchFamily="2" charset="-122"/>
              </a:rPr>
              <a:t>各种</a:t>
            </a:r>
            <a:r>
              <a:rPr lang="en-US" altLang="zh-CN" sz="2000" dirty="0">
                <a:highlight>
                  <a:srgbClr val="FFFF00"/>
                </a:highlight>
                <a:latin typeface="华文中宋" panose="02010600040101010101" pitchFamily="2" charset="-122"/>
                <a:ea typeface="华文中宋" panose="02010600040101010101" pitchFamily="2" charset="-122"/>
              </a:rPr>
              <a:t>USB</a:t>
            </a:r>
            <a:r>
              <a:rPr lang="zh-CN" altLang="en-US" sz="2000" dirty="0">
                <a:highlight>
                  <a:srgbClr val="FFFF00"/>
                </a:highlight>
                <a:latin typeface="华文中宋" panose="02010600040101010101" pitchFamily="2" charset="-122"/>
                <a:ea typeface="华文中宋" panose="02010600040101010101" pitchFamily="2" charset="-122"/>
              </a:rPr>
              <a:t>设备也被和硬盘名称一起编排（</a:t>
            </a:r>
            <a:r>
              <a:rPr lang="en-US" altLang="zh-CN" sz="2000" dirty="0" err="1">
                <a:highlight>
                  <a:srgbClr val="FFFF00"/>
                </a:highlight>
                <a:latin typeface="华文中宋" panose="02010600040101010101" pitchFamily="2" charset="-122"/>
                <a:ea typeface="华文中宋" panose="02010600040101010101" pitchFamily="2" charset="-122"/>
              </a:rPr>
              <a:t>sd</a:t>
            </a:r>
            <a:r>
              <a:rPr lang="en-US" altLang="zh-CN" sz="2000" dirty="0">
                <a:highlight>
                  <a:srgbClr val="FFFF00"/>
                </a:highlight>
                <a:latin typeface="华文中宋" panose="02010600040101010101" pitchFamily="2" charset="-122"/>
                <a:ea typeface="华文中宋" panose="02010600040101010101" pitchFamily="2" charset="-122"/>
              </a:rPr>
              <a:t>[a-p])</a:t>
            </a:r>
            <a:endParaRPr lang="zh-CN" altLang="en-US" sz="2000" dirty="0">
              <a:highlight>
                <a:srgbClr val="FFFF00"/>
              </a:highligh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753236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使用光盘</a:t>
            </a:r>
            <a:endParaRPr lang="zh-CN" altLang="en-US" dirty="0"/>
          </a:p>
        </p:txBody>
      </p:sp>
      <p:sp>
        <p:nvSpPr>
          <p:cNvPr id="3" name="内容占位符 2"/>
          <p:cNvSpPr>
            <a:spLocks noGrp="1"/>
          </p:cNvSpPr>
          <p:nvPr>
            <p:ph idx="1"/>
          </p:nvPr>
        </p:nvSpPr>
        <p:spPr>
          <a:xfrm>
            <a:off x="1295400" y="5064369"/>
            <a:ext cx="9601200" cy="810969"/>
          </a:xfrm>
        </p:spPr>
        <p:txBody>
          <a:bodyPr/>
          <a:lstStyle/>
          <a:p>
            <a:pPr lvl="0"/>
            <a:r>
              <a:rPr lang="zh-CN" altLang="en-US" dirty="0">
                <a:latin typeface="华文中宋" panose="02010600040101010101" pitchFamily="2" charset="-122"/>
                <a:ea typeface="华文中宋" panose="02010600040101010101" pitchFamily="2" charset="-122"/>
              </a:rPr>
              <a:t>挂载光盘</a:t>
            </a:r>
          </a:p>
          <a:p>
            <a:endParaRPr lang="zh-CN" altLang="en-US" dirty="0">
              <a:latin typeface="华文中宋" panose="02010600040101010101" pitchFamily="2" charset="-122"/>
              <a:ea typeface="华文中宋" panose="02010600040101010101" pitchFamily="2" charset="-122"/>
            </a:endParaRPr>
          </a:p>
        </p:txBody>
      </p:sp>
      <p:sp>
        <p:nvSpPr>
          <p:cNvPr id="7" name="Rectangle 4"/>
          <p:cNvSpPr>
            <a:spLocks noChangeArrowheads="1"/>
          </p:cNvSpPr>
          <p:nvPr/>
        </p:nvSpPr>
        <p:spPr bwMode="auto">
          <a:xfrm>
            <a:off x="1066800" y="2250965"/>
            <a:ext cx="10210800" cy="2131622"/>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0287"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ea typeface="-apple-system"/>
              </a:rPr>
              <a:t>1. 创建挂载点</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88"/>
                </a:solidFill>
                <a:effectLst/>
                <a:latin typeface="Consolas" panose="020B0609020204030204" pitchFamily="49" charset="0"/>
              </a:rPr>
              <a:t>mkdir</a:t>
            </a:r>
            <a:r>
              <a:rPr kumimoji="0" lang="zh-CN" altLang="zh-CN" sz="1600" b="0" i="0" u="none" strike="noStrike" cap="none" normalizeH="0" baseline="0" dirty="0">
                <a:ln>
                  <a:noFill/>
                </a:ln>
                <a:solidFill>
                  <a:srgbClr val="000000"/>
                </a:solidFill>
                <a:effectLst/>
                <a:latin typeface="Consolas" panose="020B0609020204030204" pitchFamily="49" charset="0"/>
              </a:rPr>
              <a:t> /mnt/cdrom</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ea typeface="-apple-system"/>
              </a:rPr>
              <a:t>在 /mnt 目录下创建一个空文件夹cdrom作为光盘的挂载点（任何一个空目录都可以作为挂载点）。</a:t>
            </a:r>
            <a:endParaRPr kumimoji="0" lang="zh-CN" altLang="zh-CN" sz="1600" b="1" i="0" u="none" strike="noStrike" cap="none" normalizeH="0" baseline="0" dirty="0">
              <a:ln>
                <a:noFill/>
              </a:ln>
              <a:solidFill>
                <a:srgbClr val="4F4F4F"/>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ea typeface="-apple-system"/>
              </a:rPr>
              <a:t>2. 打开光驱，放入光盘</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ea typeface="-apple-system"/>
              </a:rPr>
              <a:t>如果用的是VMware中的虚拟机，进入虚拟机设置，选择“CD/DVD”硬件，勾选“已连接”和“启动时连接”，在连接处，选择“使用ISO映像文件”，浏览选择本地电脑中下载好的ISO光盘镜像文件，确定即可。</a:t>
            </a:r>
            <a:endParaRPr kumimoji="0" lang="zh-CN" altLang="zh-CN" sz="1600" b="1" i="0" u="none" strike="noStrike" cap="none" normalizeH="0" baseline="0" dirty="0">
              <a:ln>
                <a:noFill/>
              </a:ln>
              <a:solidFill>
                <a:srgbClr val="4F4F4F"/>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ea typeface="-apple-system"/>
              </a:rPr>
              <a:t>3. 执行挂载命令</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nsolas" panose="020B0609020204030204" pitchFamily="49" charset="0"/>
              </a:rPr>
              <a:t>mount -t iso9660 /dev/sr0 /mnt/cdrom 或者 mount /dev/sr0 /mnt/cdrom</a:t>
            </a:r>
            <a:endParaRPr kumimoji="0" lang="zh-CN" altLang="zh-CN" sz="1600" b="0" i="0" u="none" strike="noStrike" cap="none" normalizeH="0" baseline="0" dirty="0">
              <a:ln>
                <a:noFill/>
              </a:ln>
              <a:solidFill>
                <a:schemeClr val="tx1"/>
              </a:solidFill>
              <a:effectLst/>
            </a:endParaRPr>
          </a:p>
        </p:txBody>
      </p:sp>
      <p:sp>
        <p:nvSpPr>
          <p:cNvPr id="8" name="Rectangle 5"/>
          <p:cNvSpPr>
            <a:spLocks noChangeArrowheads="1"/>
          </p:cNvSpPr>
          <p:nvPr/>
        </p:nvSpPr>
        <p:spPr bwMode="auto">
          <a:xfrm>
            <a:off x="1066800" y="4382587"/>
            <a:ext cx="9888416" cy="188540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0287"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ea typeface="-apple-system"/>
              </a:rPr>
              <a:t>4. 查看光盘中的数据</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latin typeface="Consolas" panose="020B0609020204030204" pitchFamily="49" charset="0"/>
              </a:rPr>
              <a:t>cd</a:t>
            </a:r>
            <a:r>
              <a:rPr kumimoji="0" lang="zh-CN" altLang="zh-CN" sz="1600" b="0" i="0" u="none" strike="noStrike" cap="none" normalizeH="0" baseline="0" dirty="0">
                <a:ln>
                  <a:noFill/>
                </a:ln>
                <a:solidFill>
                  <a:srgbClr val="000000"/>
                </a:solidFill>
                <a:effectLst/>
                <a:latin typeface="Consolas" panose="020B0609020204030204" pitchFamily="49" charset="0"/>
              </a:rPr>
              <a:t> /mnt/cdrom ls -l</a:t>
            </a:r>
          </a:p>
          <a:p>
            <a:pPr marL="0" marR="0" lvl="0" indent="0" algn="l" defTabSz="914400" rtl="0" eaLnBrk="0" fontAlgn="base" latinLnBrk="0" hangingPunct="0">
              <a:lnSpc>
                <a:spcPct val="100000"/>
              </a:lnSpc>
              <a:spcBef>
                <a:spcPct val="0"/>
              </a:spcBef>
              <a:spcAft>
                <a:spcPct val="0"/>
              </a:spcAft>
              <a:buClrTx/>
              <a:buSzTx/>
              <a:tabLst/>
            </a:pPr>
            <a:endParaRPr kumimoji="0" lang="zh-CN" altLang="zh-CN"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ea typeface="-apple-system"/>
              </a:rPr>
              <a:t>注意：操作完成之后，如果要取出光盘，必须解除挂载。</a:t>
            </a:r>
            <a:endParaRPr kumimoji="0" lang="zh-CN" altLang="zh-CN" sz="1600" b="1" i="0" u="none" strike="noStrike" cap="none" normalizeH="0" baseline="0" dirty="0">
              <a:ln>
                <a:noFill/>
              </a:ln>
              <a:solidFill>
                <a:srgbClr val="4F4F4F"/>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ea typeface="-apple-system"/>
              </a:rPr>
              <a:t>5. 解除挂载</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ea typeface="-apple-system"/>
              </a:rPr>
              <a:t>不能在挂载点目录下解除挂载，必须先切换到其他目录（如用户家目录）。</a:t>
            </a:r>
            <a:endParaRPr kumimoji="0" lang="zh-CN" altLang="zh-CN" sz="1600" b="0" i="0" u="none" strike="noStrike" cap="none" normalizeH="0" baseline="0" dirty="0">
              <a:ln>
                <a:noFill/>
              </a:ln>
              <a:solidFill>
                <a:srgbClr val="4F4F4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F4F4F"/>
                </a:solidFill>
                <a:effectLst/>
                <a:latin typeface="Consolas" panose="020B0609020204030204" pitchFamily="49" charset="0"/>
              </a:rPr>
              <a:t>cd</a:t>
            </a:r>
            <a:r>
              <a:rPr kumimoji="0" lang="zh-CN" altLang="zh-CN" sz="1600" b="0" i="0" u="none" strike="noStrike" cap="none" normalizeH="0" baseline="0" dirty="0">
                <a:ln>
                  <a:noFill/>
                </a:ln>
                <a:solidFill>
                  <a:srgbClr val="000000"/>
                </a:solidFill>
                <a:effectLst/>
                <a:latin typeface="Consolas" panose="020B0609020204030204" pitchFamily="49" charset="0"/>
              </a:rPr>
              <a:t> 切换到用户家目录 umount /dev/sr0 或者 umount /mnt/cdrom</a:t>
            </a:r>
            <a:endParaRPr kumimoji="0" lang="zh-CN" altLang="zh-CN"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725598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四种目录</a:t>
            </a:r>
            <a:endParaRPr lang="zh-CN" altLang="en-US" dirty="0"/>
          </a:p>
        </p:txBody>
      </p:sp>
      <p:sp>
        <p:nvSpPr>
          <p:cNvPr id="3" name="内容占位符 2"/>
          <p:cNvSpPr>
            <a:spLocks noGrp="1"/>
          </p:cNvSpPr>
          <p:nvPr>
            <p:ph idx="1"/>
          </p:nvPr>
        </p:nvSpPr>
        <p:spPr>
          <a:xfrm>
            <a:off x="946485" y="2454442"/>
            <a:ext cx="10363200" cy="3753853"/>
          </a:xfrm>
        </p:spPr>
        <p:txBody>
          <a:bodyPr/>
          <a:lstStyle/>
          <a:p>
            <a:r>
              <a:rPr lang="en-US" altLang="zh-CN" dirty="0">
                <a:latin typeface="华文中宋" panose="02010600040101010101" pitchFamily="2" charset="-122"/>
                <a:ea typeface="华文中宋" panose="02010600040101010101" pitchFamily="2" charset="-122"/>
              </a:rPr>
              <a:t>FHS</a:t>
            </a:r>
            <a:r>
              <a:rPr lang="zh-CN" altLang="en-US" dirty="0">
                <a:latin typeface="华文中宋" panose="02010600040101010101" pitchFamily="2" charset="-122"/>
                <a:ea typeface="华文中宋" panose="02010600040101010101" pitchFamily="2" charset="-122"/>
              </a:rPr>
              <a:t>依据文件系统使用的频繁与否与是否允许使用者随意更动， 而将目录定义成为四种交互作用的形态：</a:t>
            </a:r>
            <a:endParaRPr lang="en-US" altLang="zh-CN" dirty="0">
              <a:latin typeface="华文中宋" panose="02010600040101010101" pitchFamily="2" charset="-122"/>
              <a:ea typeface="华文中宋" panose="02010600040101010101" pitchFamily="2" charset="-122"/>
            </a:endParaRPr>
          </a:p>
          <a:p>
            <a:r>
              <a:rPr lang="en-US" altLang="zh-CN" b="1" dirty="0">
                <a:latin typeface="华文中宋" panose="02010600040101010101" pitchFamily="2" charset="-122"/>
                <a:ea typeface="华文中宋" panose="02010600040101010101" pitchFamily="2" charset="-122"/>
              </a:rPr>
              <a:t>1.</a:t>
            </a:r>
            <a:r>
              <a:rPr lang="zh-CN" altLang="en-US" b="1" dirty="0">
                <a:latin typeface="华文中宋" panose="02010600040101010101" pitchFamily="2" charset="-122"/>
                <a:ea typeface="华文中宋" panose="02010600040101010101" pitchFamily="2" charset="-122"/>
              </a:rPr>
              <a:t>可分享的：</a:t>
            </a:r>
            <a:r>
              <a:rPr lang="zh-CN" altLang="en-US" dirty="0">
                <a:latin typeface="华文中宋" panose="02010600040101010101" pitchFamily="2" charset="-122"/>
                <a:ea typeface="华文中宋" panose="02010600040101010101" pitchFamily="2" charset="-122"/>
              </a:rPr>
              <a:t>可以分享给其他系统挂载使用的目录，包括执行文件与用户的邮件等数据， 是能够分享给网络上其他主机挂载用的目录；</a:t>
            </a:r>
          </a:p>
          <a:p>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不可分享的：</a:t>
            </a:r>
            <a:r>
              <a:rPr lang="zh-CN" altLang="en-US" dirty="0">
                <a:latin typeface="华文中宋" panose="02010600040101010101" pitchFamily="2" charset="-122"/>
                <a:ea typeface="华文中宋" panose="02010600040101010101" pitchFamily="2" charset="-122"/>
              </a:rPr>
              <a:t>自己机器上面运作的装置文件或者是与程序有关的</a:t>
            </a:r>
            <a:r>
              <a:rPr lang="en-US" altLang="zh-CN" dirty="0">
                <a:latin typeface="华文中宋" panose="02010600040101010101" pitchFamily="2" charset="-122"/>
                <a:ea typeface="华文中宋" panose="02010600040101010101" pitchFamily="2" charset="-122"/>
              </a:rPr>
              <a:t>socket</a:t>
            </a:r>
            <a:r>
              <a:rPr lang="zh-CN" altLang="en-US" dirty="0">
                <a:latin typeface="华文中宋" panose="02010600040101010101" pitchFamily="2" charset="-122"/>
                <a:ea typeface="华文中宋" panose="02010600040101010101" pitchFamily="2" charset="-122"/>
              </a:rPr>
              <a:t>文件等， 由于仅与自身机器有关，所以当然就不适合分享给其他主机了。</a:t>
            </a:r>
          </a:p>
          <a:p>
            <a:r>
              <a:rPr lang="en-US" altLang="zh-CN" b="1" dirty="0">
                <a:latin typeface="华文中宋" panose="02010600040101010101" pitchFamily="2" charset="-122"/>
                <a:ea typeface="华文中宋" panose="02010600040101010101" pitchFamily="2" charset="-122"/>
              </a:rPr>
              <a:t>3.</a:t>
            </a:r>
            <a:r>
              <a:rPr lang="zh-CN" altLang="en-US" b="1" dirty="0">
                <a:latin typeface="华文中宋" panose="02010600040101010101" pitchFamily="2" charset="-122"/>
                <a:ea typeface="华文中宋" panose="02010600040101010101" pitchFamily="2" charset="-122"/>
              </a:rPr>
              <a:t>不变的：</a:t>
            </a:r>
            <a:r>
              <a:rPr lang="zh-CN" altLang="en-US" dirty="0">
                <a:latin typeface="华文中宋" panose="02010600040101010101" pitchFamily="2" charset="-122"/>
                <a:ea typeface="华文中宋" panose="02010600040101010101" pitchFamily="2" charset="-122"/>
              </a:rPr>
              <a:t>有些数据是不会经常变动的，例如函式库、文件说明文件、系统管理员所管理的主机服务配置文件等等；</a:t>
            </a:r>
          </a:p>
        </p:txBody>
      </p:sp>
    </p:spTree>
    <p:extLst>
      <p:ext uri="{BB962C8B-B14F-4D97-AF65-F5344CB8AC3E}">
        <p14:creationId xmlns:p14="http://schemas.microsoft.com/office/powerpoint/2010/main" val="210848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使用</a:t>
            </a:r>
            <a:r>
              <a:rPr lang="en-US" altLang="zh-CN" kern="1800" dirty="0">
                <a:latin typeface="Times New Roman"/>
                <a:ea typeface="黑体"/>
              </a:rPr>
              <a:t>USB</a:t>
            </a:r>
            <a:r>
              <a:rPr lang="zh-CN" altLang="en-US" kern="1800" dirty="0">
                <a:latin typeface="Times New Roman"/>
                <a:ea typeface="黑体"/>
              </a:rPr>
              <a:t>设备</a:t>
            </a:r>
            <a:endParaRPr lang="zh-CN" altLang="en-US" dirty="0"/>
          </a:p>
        </p:txBody>
      </p:sp>
      <p:sp>
        <p:nvSpPr>
          <p:cNvPr id="3" name="内容占位符 2"/>
          <p:cNvSpPr>
            <a:spLocks noGrp="1"/>
          </p:cNvSpPr>
          <p:nvPr>
            <p:ph idx="1"/>
          </p:nvPr>
        </p:nvSpPr>
        <p:spPr>
          <a:xfrm>
            <a:off x="633047" y="2039815"/>
            <a:ext cx="10937630" cy="4349262"/>
          </a:xfrm>
        </p:spPr>
        <p:txBody>
          <a:bodyPr/>
          <a:lstStyle/>
          <a:p>
            <a:pPr lvl="0"/>
            <a:r>
              <a:rPr lang="en-US" altLang="zh-CN" sz="1800" dirty="0">
                <a:latin typeface="华文中宋" panose="02010600040101010101" pitchFamily="2" charset="-122"/>
                <a:ea typeface="华文中宋" panose="02010600040101010101" pitchFamily="2" charset="-122"/>
              </a:rPr>
              <a:t>1.</a:t>
            </a:r>
            <a:r>
              <a:rPr lang="zh-CN" altLang="en-US" sz="1800" dirty="0">
                <a:latin typeface="华文中宋" panose="02010600040101010101" pitchFamily="2" charset="-122"/>
                <a:ea typeface="华文中宋" panose="02010600040101010101" pitchFamily="2" charset="-122"/>
              </a:rPr>
              <a:t>挂载</a:t>
            </a:r>
            <a:r>
              <a:rPr lang="en-US" altLang="zh-CN" sz="1800" dirty="0">
                <a:latin typeface="华文中宋" panose="02010600040101010101" pitchFamily="2" charset="-122"/>
                <a:ea typeface="华文中宋" panose="02010600040101010101" pitchFamily="2" charset="-122"/>
              </a:rPr>
              <a:t>USB</a:t>
            </a:r>
            <a:r>
              <a:rPr lang="zh-CN" altLang="en-US" sz="1800" dirty="0">
                <a:latin typeface="华文中宋" panose="02010600040101010101" pitchFamily="2" charset="-122"/>
                <a:ea typeface="华文中宋" panose="02010600040101010101" pitchFamily="2" charset="-122"/>
              </a:rPr>
              <a:t>设备</a:t>
            </a:r>
          </a:p>
          <a:p>
            <a:pPr latinLnBrk="1"/>
            <a:r>
              <a:rPr lang="en-US" altLang="zh-CN" sz="1800" dirty="0">
                <a:latin typeface="华文中宋" panose="02010600040101010101" pitchFamily="2" charset="-122"/>
                <a:ea typeface="华文中宋" panose="02010600040101010101" pitchFamily="2" charset="-122"/>
              </a:rPr>
              <a:t>1) </a:t>
            </a:r>
            <a:r>
              <a:rPr lang="zh-CN" altLang="en-US" sz="1800" dirty="0">
                <a:latin typeface="华文中宋" panose="02010600040101010101" pitchFamily="2" charset="-122"/>
                <a:ea typeface="华文中宋" panose="02010600040101010101" pitchFamily="2" charset="-122"/>
              </a:rPr>
              <a:t>插入</a:t>
            </a:r>
            <a:r>
              <a:rPr lang="en-US" altLang="zh-CN" sz="1800" dirty="0">
                <a:latin typeface="华文中宋" panose="02010600040101010101" pitchFamily="2" charset="-122"/>
                <a:ea typeface="华文中宋" panose="02010600040101010101" pitchFamily="2" charset="-122"/>
              </a:rPr>
              <a:t>U</a:t>
            </a:r>
            <a:r>
              <a:rPr lang="zh-CN" altLang="en-US" sz="1800" dirty="0">
                <a:latin typeface="华文中宋" panose="02010600040101010101" pitchFamily="2" charset="-122"/>
                <a:ea typeface="华文中宋" panose="02010600040101010101" pitchFamily="2" charset="-122"/>
              </a:rPr>
              <a:t>盘；</a:t>
            </a:r>
            <a:r>
              <a:rPr lang="en-US" altLang="zh-CN" sz="1800" dirty="0">
                <a:latin typeface="华文中宋" panose="02010600040101010101" pitchFamily="2" charset="-122"/>
                <a:ea typeface="华文中宋" panose="02010600040101010101" pitchFamily="2" charset="-122"/>
              </a:rPr>
              <a:t>2) </a:t>
            </a:r>
            <a:r>
              <a:rPr lang="zh-CN" altLang="en-US" sz="1800" dirty="0">
                <a:latin typeface="华文中宋" panose="02010600040101010101" pitchFamily="2" charset="-122"/>
                <a:ea typeface="华文中宋" panose="02010600040101010101" pitchFamily="2" charset="-122"/>
              </a:rPr>
              <a:t>输入 </a:t>
            </a:r>
            <a:r>
              <a:rPr lang="en-US" altLang="zh-CN" sz="1800" dirty="0" err="1">
                <a:latin typeface="华文中宋" panose="02010600040101010101" pitchFamily="2" charset="-122"/>
                <a:ea typeface="华文中宋" panose="02010600040101010101" pitchFamily="2" charset="-122"/>
              </a:rPr>
              <a:t>fdisk</a:t>
            </a:r>
            <a:r>
              <a:rPr lang="en-US" altLang="zh-CN" sz="1800" dirty="0">
                <a:latin typeface="华文中宋" panose="02010600040101010101" pitchFamily="2" charset="-122"/>
                <a:ea typeface="华文中宋" panose="02010600040101010101" pitchFamily="2" charset="-122"/>
              </a:rPr>
              <a:t> -l /dev/</a:t>
            </a:r>
            <a:r>
              <a:rPr lang="en-US" altLang="zh-CN" sz="1800" dirty="0" err="1">
                <a:latin typeface="华文中宋" panose="02010600040101010101" pitchFamily="2" charset="-122"/>
                <a:ea typeface="华文中宋" panose="02010600040101010101" pitchFamily="2" charset="-122"/>
              </a:rPr>
              <a:t>sda</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查看输出结果，比如：</a:t>
            </a:r>
            <a:br>
              <a:rPr lang="zh-CN" altLang="en-US"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 </a:t>
            </a:r>
            <a:r>
              <a:rPr lang="en-US" altLang="zh-CN" sz="1800" dirty="0" err="1">
                <a:latin typeface="华文中宋" panose="02010600040101010101" pitchFamily="2" charset="-122"/>
                <a:ea typeface="华文中宋" panose="02010600040101010101" pitchFamily="2" charset="-122"/>
              </a:rPr>
              <a:t>fdisk</a:t>
            </a:r>
            <a:r>
              <a:rPr lang="en-US" altLang="zh-CN" sz="1800" dirty="0">
                <a:latin typeface="华文中宋" panose="02010600040101010101" pitchFamily="2" charset="-122"/>
                <a:ea typeface="华文中宋" panose="02010600040101010101" pitchFamily="2" charset="-122"/>
              </a:rPr>
              <a:t> -l /dev/</a:t>
            </a:r>
            <a:r>
              <a:rPr lang="en-US" altLang="zh-CN" sz="1800" dirty="0" err="1">
                <a:latin typeface="华文中宋" panose="02010600040101010101" pitchFamily="2" charset="-122"/>
                <a:ea typeface="华文中宋" panose="02010600040101010101" pitchFamily="2" charset="-122"/>
              </a:rPr>
              <a:t>sda</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Disk /dev/</a:t>
            </a:r>
            <a:r>
              <a:rPr lang="en-US" altLang="zh-CN" sz="1800" dirty="0" err="1">
                <a:latin typeface="华文中宋" panose="02010600040101010101" pitchFamily="2" charset="-122"/>
                <a:ea typeface="华文中宋" panose="02010600040101010101" pitchFamily="2" charset="-122"/>
              </a:rPr>
              <a:t>sda</a:t>
            </a:r>
            <a:r>
              <a:rPr lang="en-US" altLang="zh-CN" sz="1800" dirty="0">
                <a:latin typeface="华文中宋" panose="02010600040101010101" pitchFamily="2" charset="-122"/>
                <a:ea typeface="华文中宋" panose="02010600040101010101" pitchFamily="2" charset="-122"/>
              </a:rPr>
              <a:t>: 131 MB, 131104768 bytes</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3 heads, 32 sectors/track, 2667 cylinders</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Units = cylinders of 96 * 512 = 49152 bytes</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 Device Boot Start End Blocks Id System</a:t>
            </a:r>
            <a:br>
              <a:rPr lang="en-US" altLang="zh-CN" sz="1800" dirty="0">
                <a:latin typeface="华文中宋" panose="02010600040101010101" pitchFamily="2" charset="-122"/>
                <a:ea typeface="华文中宋" panose="02010600040101010101" pitchFamily="2" charset="-122"/>
              </a:rPr>
            </a:br>
            <a:r>
              <a:rPr lang="en-US" altLang="zh-CN" sz="1800" dirty="0">
                <a:highlight>
                  <a:srgbClr val="FFFF00"/>
                </a:highlight>
                <a:latin typeface="华文中宋" panose="02010600040101010101" pitchFamily="2" charset="-122"/>
                <a:ea typeface="华文中宋" panose="02010600040101010101" pitchFamily="2" charset="-122"/>
              </a:rPr>
              <a:t>/dev/sdb1 * 1 2668 128016 6 FAT16</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3) </a:t>
            </a:r>
            <a:r>
              <a:rPr lang="zh-CN" altLang="en-US" sz="1800" dirty="0">
                <a:latin typeface="华文中宋" panose="02010600040101010101" pitchFamily="2" charset="-122"/>
                <a:ea typeface="华文中宋" panose="02010600040101010101" pitchFamily="2" charset="-122"/>
              </a:rPr>
              <a:t>看了上面的输出就知道</a:t>
            </a:r>
            <a:r>
              <a:rPr lang="en-US" altLang="zh-CN" sz="1800" dirty="0">
                <a:latin typeface="华文中宋" panose="02010600040101010101" pitchFamily="2" charset="-122"/>
                <a:ea typeface="华文中宋" panose="02010600040101010101" pitchFamily="2" charset="-122"/>
              </a:rPr>
              <a:t>U</a:t>
            </a:r>
            <a:r>
              <a:rPr lang="zh-CN" altLang="en-US" sz="1800" dirty="0">
                <a:latin typeface="华文中宋" panose="02010600040101010101" pitchFamily="2" charset="-122"/>
                <a:ea typeface="华文中宋" panose="02010600040101010101" pitchFamily="2" charset="-122"/>
              </a:rPr>
              <a:t>盘所在的设备是</a:t>
            </a:r>
            <a:r>
              <a:rPr lang="en-US" altLang="zh-CN" sz="1800" dirty="0">
                <a:latin typeface="华文中宋" panose="02010600040101010101" pitchFamily="2" charset="-122"/>
                <a:ea typeface="华文中宋" panose="02010600040101010101" pitchFamily="2" charset="-122"/>
              </a:rPr>
              <a:t>/dev/sdb1</a:t>
            </a:r>
            <a:r>
              <a:rPr lang="zh-CN" altLang="en-US" sz="1800" dirty="0">
                <a:latin typeface="华文中宋" panose="02010600040101010101" pitchFamily="2" charset="-122"/>
                <a:ea typeface="华文中宋" panose="02010600040101010101" pitchFamily="2" charset="-122"/>
              </a:rPr>
              <a:t>，接着便是挂载了</a:t>
            </a:r>
          </a:p>
          <a:p>
            <a:pPr latinLnBrk="1"/>
            <a:r>
              <a:rPr lang="zh-CN" altLang="en-US" sz="1800" dirty="0">
                <a:latin typeface="华文中宋" panose="02010600040101010101" pitchFamily="2" charset="-122"/>
                <a:ea typeface="华文中宋" panose="02010600040101010101" pitchFamily="2" charset="-122"/>
              </a:rPr>
              <a:t>假设将</a:t>
            </a:r>
            <a:r>
              <a:rPr lang="en-US" altLang="zh-CN" sz="1800" dirty="0">
                <a:latin typeface="华文中宋" panose="02010600040101010101" pitchFamily="2" charset="-122"/>
                <a:ea typeface="华文中宋" panose="02010600040101010101" pitchFamily="2" charset="-122"/>
              </a:rPr>
              <a:t>U</a:t>
            </a:r>
            <a:r>
              <a:rPr lang="zh-CN" altLang="en-US" sz="1800" dirty="0">
                <a:latin typeface="华文中宋" panose="02010600040101010101" pitchFamily="2" charset="-122"/>
                <a:ea typeface="华文中宋" panose="02010600040101010101" pitchFamily="2" charset="-122"/>
              </a:rPr>
              <a:t>盘挂载到</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r>
              <a:rPr lang="zh-CN" altLang="en-US" sz="1800" dirty="0">
                <a:latin typeface="华文中宋" panose="02010600040101010101" pitchFamily="2" charset="-122"/>
                <a:ea typeface="华文中宋" panose="02010600040101010101" pitchFamily="2" charset="-122"/>
              </a:rPr>
              <a:t>目录</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没有的话，新建</a:t>
            </a:r>
            <a:r>
              <a:rPr lang="en-US" altLang="zh-CN" sz="1800" dirty="0">
                <a:latin typeface="华文中宋" panose="02010600040101010101" pitchFamily="2" charset="-122"/>
                <a:ea typeface="华文中宋" panose="02010600040101010101" pitchFamily="2" charset="-122"/>
              </a:rPr>
              <a:t>)</a:t>
            </a:r>
            <a:r>
              <a:rPr lang="zh-CN" altLang="en-US" sz="1800" dirty="0">
                <a:latin typeface="华文中宋" panose="02010600040101010101" pitchFamily="2" charset="-122"/>
                <a:ea typeface="华文中宋" panose="02010600040101010101" pitchFamily="2" charset="-122"/>
              </a:rPr>
              <a:t>中，就是</a:t>
            </a:r>
            <a:r>
              <a:rPr lang="en-US" altLang="zh-CN" sz="1800" dirty="0">
                <a:latin typeface="华文中宋" panose="02010600040101010101" pitchFamily="2" charset="-122"/>
                <a:ea typeface="华文中宋" panose="02010600040101010101" pitchFamily="2" charset="-122"/>
              </a:rPr>
              <a:t>mount </a:t>
            </a:r>
            <a:r>
              <a:rPr lang="en-US" altLang="zh-CN" sz="1800" dirty="0">
                <a:highlight>
                  <a:srgbClr val="FFFF00"/>
                </a:highlight>
                <a:latin typeface="华文中宋" panose="02010600040101010101" pitchFamily="2" charset="-122"/>
                <a:ea typeface="华文中宋" panose="02010600040101010101" pitchFamily="2" charset="-122"/>
              </a:rPr>
              <a:t>-t </a:t>
            </a:r>
            <a:r>
              <a:rPr lang="en-US" altLang="zh-CN" sz="1800" dirty="0" err="1">
                <a:highlight>
                  <a:srgbClr val="FFFF00"/>
                </a:highlight>
                <a:latin typeface="华文中宋" panose="02010600040101010101" pitchFamily="2" charset="-122"/>
                <a:ea typeface="华文中宋" panose="02010600040101010101" pitchFamily="2" charset="-122"/>
              </a:rPr>
              <a:t>msdos</a:t>
            </a:r>
            <a:r>
              <a:rPr lang="en-US" altLang="zh-CN" sz="1800" dirty="0">
                <a:highlight>
                  <a:srgbClr val="FFFF00"/>
                </a:highlight>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/dev/sdb1</a:t>
            </a:r>
            <a:r>
              <a:rPr lang="en-US" altLang="zh-CN" sz="1800" dirty="0">
                <a:highlight>
                  <a:srgbClr val="FFFF00"/>
                </a:highlight>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br>
              <a:rPr lang="en-US" altLang="zh-CN" sz="1800" dirty="0">
                <a:latin typeface="华文中宋" panose="02010600040101010101" pitchFamily="2" charset="-122"/>
                <a:ea typeface="华文中宋" panose="02010600040101010101" pitchFamily="2" charset="-122"/>
              </a:rPr>
            </a:br>
            <a:r>
              <a:rPr lang="zh-CN" altLang="en-US" sz="1800" dirty="0">
                <a:latin typeface="华文中宋" panose="02010600040101010101" pitchFamily="2" charset="-122"/>
                <a:ea typeface="华文中宋" panose="02010600040101010101" pitchFamily="2" charset="-122"/>
              </a:rPr>
              <a:t>如果是</a:t>
            </a:r>
            <a:r>
              <a:rPr lang="en-US" altLang="zh-CN" sz="1800" dirty="0">
                <a:latin typeface="华文中宋" panose="02010600040101010101" pitchFamily="2" charset="-122"/>
                <a:ea typeface="华文中宋" panose="02010600040101010101" pitchFamily="2" charset="-122"/>
              </a:rPr>
              <a:t>fat32</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mount </a:t>
            </a:r>
            <a:r>
              <a:rPr lang="en-US" altLang="zh-CN" sz="1800" dirty="0">
                <a:highlight>
                  <a:srgbClr val="FFFF00"/>
                </a:highlight>
                <a:latin typeface="华文中宋" panose="02010600040101010101" pitchFamily="2" charset="-122"/>
                <a:ea typeface="华文中宋" panose="02010600040101010101" pitchFamily="2" charset="-122"/>
              </a:rPr>
              <a:t>-t </a:t>
            </a:r>
            <a:r>
              <a:rPr lang="en-US" altLang="zh-CN" sz="1800" dirty="0" err="1">
                <a:highlight>
                  <a:srgbClr val="FFFF00"/>
                </a:highlight>
                <a:latin typeface="华文中宋" panose="02010600040101010101" pitchFamily="2" charset="-122"/>
                <a:ea typeface="华文中宋" panose="02010600040101010101" pitchFamily="2" charset="-122"/>
              </a:rPr>
              <a:t>vfat</a:t>
            </a:r>
            <a:r>
              <a:rPr lang="en-US" altLang="zh-CN" sz="1800" dirty="0">
                <a:highlight>
                  <a:srgbClr val="FFFF00"/>
                </a:highlight>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/dev/sdb1</a:t>
            </a:r>
            <a:r>
              <a:rPr lang="en-US" altLang="zh-CN" sz="1800" dirty="0">
                <a:highlight>
                  <a:srgbClr val="FFFF00"/>
                </a:highlight>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br>
              <a:rPr lang="en-US" altLang="zh-CN" sz="1800" dirty="0">
                <a:latin typeface="华文中宋" panose="02010600040101010101" pitchFamily="2" charset="-122"/>
                <a:ea typeface="华文中宋" panose="02010600040101010101" pitchFamily="2" charset="-122"/>
              </a:rPr>
            </a:br>
            <a:r>
              <a:rPr lang="zh-CN" altLang="en-US" sz="1800" dirty="0">
                <a:latin typeface="华文中宋" panose="02010600040101010101" pitchFamily="2" charset="-122"/>
                <a:ea typeface="华文中宋" panose="02010600040101010101" pitchFamily="2" charset="-122"/>
              </a:rPr>
              <a:t>如果是</a:t>
            </a:r>
            <a:r>
              <a:rPr lang="en-US" altLang="zh-CN" sz="1800" dirty="0">
                <a:latin typeface="华文中宋" panose="02010600040101010101" pitchFamily="2" charset="-122"/>
                <a:ea typeface="华文中宋" panose="02010600040101010101" pitchFamily="2" charset="-122"/>
              </a:rPr>
              <a:t>ext2</a:t>
            </a:r>
            <a:r>
              <a:rPr lang="zh-CN" altLang="en-US" sz="1800" dirty="0">
                <a:latin typeface="华文中宋" panose="02010600040101010101" pitchFamily="2" charset="-122"/>
                <a:ea typeface="华文中宋" panose="02010600040101010101" pitchFamily="2" charset="-122"/>
              </a:rPr>
              <a:t>格式，就用命令：</a:t>
            </a:r>
            <a:r>
              <a:rPr lang="en-US" altLang="zh-CN" sz="1800" dirty="0">
                <a:latin typeface="华文中宋" panose="02010600040101010101" pitchFamily="2" charset="-122"/>
                <a:ea typeface="华文中宋" panose="02010600040101010101" pitchFamily="2" charset="-122"/>
              </a:rPr>
              <a:t>mount </a:t>
            </a:r>
            <a:r>
              <a:rPr lang="en-US" altLang="zh-CN" sz="1800" dirty="0">
                <a:highlight>
                  <a:srgbClr val="FFFF00"/>
                </a:highlight>
                <a:latin typeface="华文中宋" panose="02010600040101010101" pitchFamily="2" charset="-122"/>
                <a:ea typeface="华文中宋" panose="02010600040101010101" pitchFamily="2" charset="-122"/>
              </a:rPr>
              <a:t>-t ext2 </a:t>
            </a:r>
            <a:r>
              <a:rPr lang="en-US" altLang="zh-CN" sz="1800" dirty="0">
                <a:latin typeface="华文中宋" panose="02010600040101010101" pitchFamily="2" charset="-122"/>
                <a:ea typeface="华文中宋" panose="02010600040101010101" pitchFamily="2" charset="-122"/>
              </a:rPr>
              <a:t>/dev/sdb1</a:t>
            </a:r>
            <a:r>
              <a:rPr lang="en-US" altLang="zh-CN" sz="1800" dirty="0">
                <a:highlight>
                  <a:srgbClr val="FFFF00"/>
                </a:highlight>
                <a:latin typeface="华文中宋" panose="02010600040101010101" pitchFamily="2" charset="-122"/>
                <a:ea typeface="华文中宋" panose="02010600040101010101" pitchFamily="2" charset="-122"/>
              </a:rPr>
              <a:t> </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4) </a:t>
            </a:r>
            <a:r>
              <a:rPr lang="zh-CN" altLang="en-US" sz="1800" dirty="0">
                <a:latin typeface="华文中宋" panose="02010600040101010101" pitchFamily="2" charset="-122"/>
                <a:ea typeface="华文中宋" panose="02010600040101010101" pitchFamily="2" charset="-122"/>
              </a:rPr>
              <a:t>打开</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就可以看到你的</a:t>
            </a:r>
            <a:r>
              <a:rPr lang="en-US" altLang="zh-CN" sz="1800" dirty="0">
                <a:latin typeface="华文中宋" panose="02010600040101010101" pitchFamily="2" charset="-122"/>
                <a:ea typeface="华文中宋" panose="02010600040101010101" pitchFamily="2" charset="-122"/>
              </a:rPr>
              <a:t>U</a:t>
            </a:r>
            <a:r>
              <a:rPr lang="zh-CN" altLang="en-US" sz="1800" dirty="0">
                <a:latin typeface="华文中宋" panose="02010600040101010101" pitchFamily="2" charset="-122"/>
                <a:ea typeface="华文中宋" panose="02010600040101010101" pitchFamily="2" charset="-122"/>
              </a:rPr>
              <a:t>盘里的东西了！</a:t>
            </a:r>
            <a:r>
              <a:rPr lang="en-US" altLang="zh-CN" sz="1800" dirty="0">
                <a:latin typeface="华文中宋" panose="02010600040101010101" pitchFamily="2" charset="-122"/>
                <a:ea typeface="华文中宋" panose="02010600040101010101" pitchFamily="2" charset="-122"/>
              </a:rPr>
              <a:t>cd /</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br>
              <a:rPr lang="en-US" altLang="zh-CN" sz="1800" dirty="0">
                <a:latin typeface="华文中宋" panose="02010600040101010101" pitchFamily="2" charset="-122"/>
                <a:ea typeface="华文中宋" panose="02010600040101010101" pitchFamily="2" charset="-122"/>
              </a:rPr>
            </a:br>
            <a:r>
              <a:rPr lang="en-US" altLang="zh-CN" sz="1800" dirty="0">
                <a:latin typeface="华文中宋" panose="02010600040101010101" pitchFamily="2" charset="-122"/>
                <a:ea typeface="华文中宋" panose="02010600040101010101" pitchFamily="2" charset="-122"/>
              </a:rPr>
              <a:t>2.</a:t>
            </a:r>
            <a:r>
              <a:rPr lang="zh-CN" altLang="en-US" sz="1800" dirty="0">
                <a:latin typeface="华文中宋" panose="02010600040101010101" pitchFamily="2" charset="-122"/>
                <a:ea typeface="华文中宋" panose="02010600040101010101" pitchFamily="2" charset="-122"/>
              </a:rPr>
              <a:t>卸载</a:t>
            </a:r>
            <a:r>
              <a:rPr lang="en-US" altLang="zh-CN" sz="1800" dirty="0">
                <a:latin typeface="华文中宋" panose="02010600040101010101" pitchFamily="2" charset="-122"/>
                <a:ea typeface="华文中宋" panose="02010600040101010101" pitchFamily="2" charset="-122"/>
              </a:rPr>
              <a:t>USB</a:t>
            </a:r>
            <a:r>
              <a:rPr lang="zh-CN" altLang="en-US" sz="1800" dirty="0">
                <a:latin typeface="华文中宋" panose="02010600040101010101" pitchFamily="2" charset="-122"/>
                <a:ea typeface="华文中宋" panose="02010600040101010101" pitchFamily="2" charset="-122"/>
              </a:rPr>
              <a:t>设备 </a:t>
            </a:r>
            <a:r>
              <a:rPr lang="en-US" altLang="zh-CN" sz="1800" dirty="0">
                <a:latin typeface="华文中宋" panose="02010600040101010101" pitchFamily="2" charset="-122"/>
                <a:ea typeface="华文中宋" panose="02010600040101010101" pitchFamily="2" charset="-122"/>
              </a:rPr>
              <a:t>——</a:t>
            </a:r>
            <a:r>
              <a:rPr lang="zh-CN" altLang="en-US" sz="1800" dirty="0">
                <a:highlight>
                  <a:srgbClr val="FFFF00"/>
                </a:highlight>
                <a:latin typeface="华文中宋" panose="02010600040101010101" pitchFamily="2" charset="-122"/>
                <a:ea typeface="华文中宋" panose="02010600040101010101" pitchFamily="2" charset="-122"/>
              </a:rPr>
              <a:t>退出   </a:t>
            </a:r>
            <a:r>
              <a:rPr lang="en-US" altLang="zh-CN" sz="1800" dirty="0">
                <a:highlight>
                  <a:srgbClr val="FFFF00"/>
                </a:highlight>
                <a:latin typeface="华文中宋" panose="02010600040101010101" pitchFamily="2" charset="-122"/>
                <a:ea typeface="华文中宋" panose="02010600040101010101" pitchFamily="2" charset="-122"/>
              </a:rPr>
              <a:t>/</a:t>
            </a:r>
            <a:r>
              <a:rPr lang="en-US" altLang="zh-CN" sz="1800" dirty="0" err="1">
                <a:highlight>
                  <a:srgbClr val="FFFF00"/>
                </a:highlight>
                <a:latin typeface="华文中宋" panose="02010600040101010101" pitchFamily="2" charset="-122"/>
                <a:ea typeface="华文中宋" panose="02010600040101010101" pitchFamily="2" charset="-122"/>
              </a:rPr>
              <a:t>mnt</a:t>
            </a:r>
            <a:r>
              <a:rPr lang="en-US" altLang="zh-CN" sz="1800" dirty="0">
                <a:highlight>
                  <a:srgbClr val="FFFF00"/>
                </a:highlight>
                <a:latin typeface="华文中宋" panose="02010600040101010101" pitchFamily="2" charset="-122"/>
                <a:ea typeface="华文中宋" panose="02010600040101010101" pitchFamily="2" charset="-122"/>
              </a:rPr>
              <a:t>/</a:t>
            </a:r>
            <a:r>
              <a:rPr lang="en-US" altLang="zh-CN" sz="1800" dirty="0" err="1">
                <a:highlight>
                  <a:srgbClr val="FFFF00"/>
                </a:highlight>
                <a:latin typeface="华文中宋" panose="02010600040101010101" pitchFamily="2" charset="-122"/>
                <a:ea typeface="华文中宋" panose="02010600040101010101" pitchFamily="2" charset="-122"/>
              </a:rPr>
              <a:t>usb</a:t>
            </a:r>
            <a:r>
              <a:rPr lang="zh-CN" altLang="en-US" sz="1800" dirty="0">
                <a:highlight>
                  <a:srgbClr val="FFFF00"/>
                </a:highlight>
                <a:latin typeface="华文中宋" panose="02010600040101010101" pitchFamily="2" charset="-122"/>
                <a:ea typeface="华文中宋" panose="02010600040101010101" pitchFamily="2" charset="-122"/>
              </a:rPr>
              <a:t>目录</a:t>
            </a:r>
            <a:r>
              <a:rPr lang="zh-CN" altLang="en-US" sz="1800" dirty="0">
                <a:latin typeface="华文中宋" panose="02010600040101010101" pitchFamily="2" charset="-122"/>
                <a:ea typeface="华文中宋" panose="02010600040101010101" pitchFamily="2" charset="-122"/>
              </a:rPr>
              <a:t>，执行卸载命令：</a:t>
            </a:r>
            <a:r>
              <a:rPr lang="en-US" altLang="zh-CN" sz="1800" dirty="0" err="1">
                <a:latin typeface="华文中宋" panose="02010600040101010101" pitchFamily="2" charset="-122"/>
                <a:ea typeface="华文中宋" panose="02010600040101010101" pitchFamily="2" charset="-122"/>
              </a:rPr>
              <a:t>umount</a:t>
            </a:r>
            <a:r>
              <a:rPr lang="en-US" altLang="zh-CN" sz="1800" dirty="0">
                <a:latin typeface="华文中宋" panose="02010600040101010101" pitchFamily="2" charset="-122"/>
                <a:ea typeface="华文中宋" panose="02010600040101010101" pitchFamily="2" charset="-122"/>
              </a:rPr>
              <a:t>  /</a:t>
            </a:r>
            <a:r>
              <a:rPr lang="en-US" altLang="zh-CN" sz="1800" dirty="0" err="1">
                <a:latin typeface="华文中宋" panose="02010600040101010101" pitchFamily="2" charset="-122"/>
                <a:ea typeface="华文中宋" panose="02010600040101010101" pitchFamily="2" charset="-122"/>
              </a:rPr>
              <a:t>mnt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usb</a:t>
            </a:r>
            <a:r>
              <a:rPr lang="zh-CN" altLang="en-US" sz="1800" dirty="0">
                <a:latin typeface="华文中宋" panose="02010600040101010101" pitchFamily="2" charset="-122"/>
                <a:ea typeface="华文中宋" panose="02010600040101010101" pitchFamily="2" charset="-122"/>
              </a:rPr>
              <a:t>。</a:t>
            </a:r>
          </a:p>
          <a:p>
            <a:pPr latinLnBrk="1"/>
            <a:endParaRPr lang="zh-CN" altLang="en-US" sz="1800" dirty="0">
              <a:latin typeface="华文中宋" panose="02010600040101010101" pitchFamily="2" charset="-122"/>
              <a:ea typeface="华文中宋" panose="02010600040101010101" pitchFamily="2" charset="-122"/>
            </a:endParaRPr>
          </a:p>
          <a:p>
            <a:endParaRPr lang="zh-CN" altLang="en-US"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98644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启动的时候挂载文件系统</a:t>
            </a:r>
            <a:endParaRPr lang="zh-CN" altLang="en-US" dirty="0"/>
          </a:p>
        </p:txBody>
      </p:sp>
      <p:sp>
        <p:nvSpPr>
          <p:cNvPr id="3" name="内容占位符 2"/>
          <p:cNvSpPr>
            <a:spLocks noGrp="1"/>
          </p:cNvSpPr>
          <p:nvPr>
            <p:ph idx="1"/>
          </p:nvPr>
        </p:nvSpPr>
        <p:spPr>
          <a:xfrm>
            <a:off x="1295400" y="2438400"/>
            <a:ext cx="9601200" cy="3845169"/>
          </a:xfrm>
        </p:spPr>
        <p:txBody>
          <a:bodyPr/>
          <a:lstStyle/>
          <a:p>
            <a:pPr lvl="0"/>
            <a:r>
              <a:rPr lang="zh-CN" altLang="en-US" sz="2000" dirty="0">
                <a:latin typeface="华文中宋" panose="02010600040101010101" pitchFamily="2" charset="-122"/>
                <a:ea typeface="华文中宋" panose="02010600040101010101" pitchFamily="2" charset="-122"/>
              </a:rPr>
              <a:t>设置开机自动挂载文件系统：</a:t>
            </a:r>
            <a:r>
              <a:rPr lang="en-US" altLang="zh-CN" sz="2000" kern="1800" dirty="0">
                <a:latin typeface="华文中宋" panose="02010600040101010101" pitchFamily="2" charset="-122"/>
                <a:ea typeface="华文中宋" panose="02010600040101010101" pitchFamily="2" charset="-122"/>
              </a:rPr>
              <a:t>/</a:t>
            </a:r>
            <a:r>
              <a:rPr lang="en-US" altLang="zh-CN" sz="2000" kern="1800" dirty="0" err="1">
                <a:latin typeface="华文中宋" panose="02010600040101010101" pitchFamily="2" charset="-122"/>
                <a:ea typeface="华文中宋" panose="02010600040101010101" pitchFamily="2" charset="-122"/>
              </a:rPr>
              <a:t>etc</a:t>
            </a:r>
            <a:r>
              <a:rPr lang="en-US" altLang="zh-CN" sz="2000" kern="1800" dirty="0">
                <a:latin typeface="华文中宋" panose="02010600040101010101" pitchFamily="2" charset="-122"/>
                <a:ea typeface="华文中宋" panose="02010600040101010101" pitchFamily="2" charset="-122"/>
              </a:rPr>
              <a:t>/</a:t>
            </a:r>
            <a:r>
              <a:rPr lang="en-US" altLang="zh-CN" sz="2000" kern="1800" dirty="0" err="1">
                <a:latin typeface="华文中宋" panose="02010600040101010101" pitchFamily="2" charset="-122"/>
                <a:ea typeface="华文中宋" panose="02010600040101010101" pitchFamily="2" charset="-122"/>
              </a:rPr>
              <a:t>fstab</a:t>
            </a:r>
            <a:r>
              <a:rPr lang="zh-CN" altLang="en-US" sz="2000" kern="1800" dirty="0">
                <a:latin typeface="华文中宋" panose="02010600040101010101" pitchFamily="2" charset="-122"/>
                <a:ea typeface="华文中宋" panose="02010600040101010101" pitchFamily="2" charset="-122"/>
              </a:rPr>
              <a:t>文件</a:t>
            </a:r>
            <a:r>
              <a:rPr lang="en-US" altLang="zh-CN" sz="2000" kern="18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某些时候当</a:t>
            </a:r>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系统下划分了新的分区后，需要将这些分区设置为开机自动挂载，否则，</a:t>
            </a:r>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是无法使用新建的分区的。 </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fstab</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文件负责配置</a:t>
            </a:r>
            <a:r>
              <a:rPr lang="en-US" altLang="zh-CN" sz="2000" dirty="0">
                <a:latin typeface="华文中宋" panose="02010600040101010101" pitchFamily="2" charset="-122"/>
                <a:ea typeface="华文中宋" panose="02010600040101010101" pitchFamily="2" charset="-122"/>
              </a:rPr>
              <a:t>Linux</a:t>
            </a:r>
            <a:r>
              <a:rPr lang="zh-CN" altLang="en-US" sz="2000" dirty="0">
                <a:latin typeface="华文中宋" panose="02010600040101010101" pitchFamily="2" charset="-122"/>
                <a:ea typeface="华文中宋" panose="02010600040101010101" pitchFamily="2" charset="-122"/>
              </a:rPr>
              <a:t>开机时自动挂载的分区。</a:t>
            </a:r>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/dev/hda1 </a:t>
            </a:r>
            <a:r>
              <a:rPr lang="zh-CN" altLang="en-US" sz="2000" dirty="0">
                <a:latin typeface="华文中宋" panose="02010600040101010101" pitchFamily="2" charset="-122"/>
                <a:ea typeface="华文中宋" panose="02010600040101010101" pitchFamily="2" charset="-122"/>
              </a:rPr>
              <a:t>分区被挂载在根目录，文件系统是</a:t>
            </a:r>
            <a:r>
              <a:rPr lang="en-US" altLang="zh-CN" sz="2000" dirty="0">
                <a:latin typeface="华文中宋" panose="02010600040101010101" pitchFamily="2" charset="-122"/>
                <a:ea typeface="华文中宋" panose="02010600040101010101" pitchFamily="2" charset="-122"/>
              </a:rPr>
              <a:t>ext3</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vl="0"/>
            <a:r>
              <a:rPr lang="en-US" altLang="zh-CN" sz="2000" dirty="0">
                <a:latin typeface="华文中宋" panose="02010600040101010101" pitchFamily="2" charset="-122"/>
                <a:ea typeface="华文中宋" panose="02010600040101010101" pitchFamily="2" charset="-122"/>
              </a:rPr>
              <a:t>/dev/</a:t>
            </a:r>
            <a:r>
              <a:rPr lang="en-US" altLang="zh-CN" sz="2000" dirty="0" err="1">
                <a:latin typeface="华文中宋" panose="02010600040101010101" pitchFamily="2" charset="-122"/>
                <a:ea typeface="华文中宋" panose="02010600040101010101" pitchFamily="2" charset="-122"/>
              </a:rPr>
              <a:t>hdc</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被作为光驱挂载在了 </a:t>
            </a:r>
            <a:r>
              <a:rPr lang="en-US" altLang="zh-CN" sz="2000" dirty="0">
                <a:latin typeface="华文中宋" panose="02010600040101010101" pitchFamily="2" charset="-122"/>
                <a:ea typeface="华文中宋" panose="02010600040101010101" pitchFamily="2" charset="-122"/>
              </a:rPr>
              <a:t>/media/cdrom0</a:t>
            </a:r>
          </a:p>
          <a:p>
            <a:pPr lvl="0"/>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endParaRPr lang="en-US" altLang="zh-CN" sz="2000" dirty="0">
              <a:latin typeface="华文中宋" panose="02010600040101010101" pitchFamily="2" charset="-122"/>
              <a:ea typeface="华文中宋" panose="02010600040101010101" pitchFamily="2" charset="-122"/>
            </a:endParaRPr>
          </a:p>
          <a:p>
            <a:pPr lvl="0"/>
            <a:endParaRPr lang="zh-CN" altLang="en-US" sz="2000" dirty="0">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
        <p:nvSpPr>
          <p:cNvPr id="4" name="Rectangle 1"/>
          <p:cNvSpPr>
            <a:spLocks noChangeArrowheads="1"/>
          </p:cNvSpPr>
          <p:nvPr/>
        </p:nvSpPr>
        <p:spPr bwMode="auto">
          <a:xfrm>
            <a:off x="1512277" y="3483821"/>
            <a:ext cx="73152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Arial" panose="020B0604020202020204" pitchFamily="34" charset="0"/>
                <a:ea typeface="&amp;quot"/>
              </a:rPr>
              <a:t>默认情况下，fstab中已经有了当前的分区配置，内容可能类似：</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808080"/>
                </a:solidFill>
                <a:effectLst/>
                <a:latin typeface="Arial" panose="020B0604020202020204" pitchFamily="34" charset="0"/>
              </a:rPr>
              <a:t># &lt;file system&gt; &lt;mount point&gt; &lt;type&gt; &lt;options&gt; &lt;dump&gt; &lt;pass&gt;</a:t>
            </a:r>
            <a:br>
              <a:rPr kumimoji="0" lang="zh-CN" altLang="zh-CN" b="0" i="0" u="none" strike="noStrike" cap="none" normalizeH="0" baseline="0" dirty="0">
                <a:ln>
                  <a:noFill/>
                </a:ln>
                <a:solidFill>
                  <a:srgbClr val="4F4F4F"/>
                </a:solidFill>
                <a:effectLst/>
                <a:latin typeface="Arial" panose="020B0604020202020204" pitchFamily="34" charset="0"/>
              </a:rPr>
            </a:br>
            <a:r>
              <a:rPr kumimoji="0" lang="zh-CN" altLang="zh-CN" b="0" i="0" u="none" strike="noStrike" cap="none" normalizeH="0" baseline="0" dirty="0">
                <a:ln>
                  <a:noFill/>
                </a:ln>
                <a:solidFill>
                  <a:srgbClr val="4F4F4F"/>
                </a:solidFill>
                <a:effectLst/>
                <a:latin typeface="Arial" panose="020B0604020202020204" pitchFamily="34" charset="0"/>
              </a:rPr>
              <a:t>proc              /proc              proc            defaults              0            0</a:t>
            </a:r>
            <a:br>
              <a:rPr kumimoji="0" lang="zh-CN" altLang="zh-CN" b="0" i="0" u="none" strike="noStrike" cap="none" normalizeH="0" baseline="0" dirty="0">
                <a:ln>
                  <a:noFill/>
                </a:ln>
                <a:solidFill>
                  <a:srgbClr val="4F4F4F"/>
                </a:solidFill>
                <a:effectLst/>
                <a:latin typeface="Arial" panose="020B0604020202020204" pitchFamily="34" charset="0"/>
              </a:rPr>
            </a:br>
            <a:r>
              <a:rPr kumimoji="0" lang="zh-CN" altLang="zh-CN" b="0" i="0" u="none" strike="noStrike" cap="none" normalizeH="0" baseline="0" dirty="0">
                <a:ln>
                  <a:noFill/>
                </a:ln>
                <a:solidFill>
                  <a:srgbClr val="4F4F4F"/>
                </a:solidFill>
                <a:effectLst/>
                <a:highlight>
                  <a:srgbClr val="FFFF00"/>
                </a:highlight>
                <a:latin typeface="Arial" panose="020B0604020202020204" pitchFamily="34" charset="0"/>
              </a:rPr>
              <a:t>/dev/hda1   /                       ext3        </a:t>
            </a:r>
            <a:r>
              <a:rPr kumimoji="0" lang="zh-CN" altLang="zh-CN" b="0" i="0" u="none" strike="noStrike" cap="none" normalizeH="0" baseline="0" dirty="0">
                <a:ln>
                  <a:noFill/>
                </a:ln>
                <a:solidFill>
                  <a:srgbClr val="4F4F4F"/>
                </a:solidFill>
                <a:effectLst/>
                <a:latin typeface="Arial" panose="020B0604020202020204" pitchFamily="34" charset="0"/>
              </a:rPr>
              <a:t>errors=remount-ro     0       1</a:t>
            </a:r>
            <a:br>
              <a:rPr kumimoji="0" lang="zh-CN" altLang="zh-CN" b="0" i="0" u="none" strike="noStrike" cap="none" normalizeH="0" baseline="0" dirty="0">
                <a:ln>
                  <a:noFill/>
                </a:ln>
                <a:solidFill>
                  <a:srgbClr val="4F4F4F"/>
                </a:solidFill>
                <a:effectLst/>
                <a:latin typeface="Arial" panose="020B0604020202020204" pitchFamily="34" charset="0"/>
              </a:rPr>
            </a:br>
            <a:r>
              <a:rPr kumimoji="0" lang="zh-CN" altLang="zh-CN" b="0" i="0" u="none" strike="noStrike" cap="none" normalizeH="0" baseline="0" dirty="0">
                <a:ln>
                  <a:noFill/>
                </a:ln>
                <a:solidFill>
                  <a:srgbClr val="4F4F4F"/>
                </a:solidFill>
                <a:effectLst/>
                <a:latin typeface="Arial" panose="020B0604020202020204" pitchFamily="34" charset="0"/>
              </a:rPr>
              <a:t>/swapfile       swap               swap           defaults              0            0</a:t>
            </a:r>
            <a:br>
              <a:rPr kumimoji="0" lang="zh-CN" altLang="zh-CN" b="0" i="0" u="none" strike="noStrike" cap="none" normalizeH="0" baseline="0" dirty="0">
                <a:ln>
                  <a:noFill/>
                </a:ln>
                <a:solidFill>
                  <a:srgbClr val="4F4F4F"/>
                </a:solidFill>
                <a:effectLst/>
                <a:latin typeface="Arial" panose="020B0604020202020204" pitchFamily="34" charset="0"/>
              </a:rPr>
            </a:br>
            <a:r>
              <a:rPr kumimoji="0" lang="zh-CN" altLang="zh-CN" b="0" i="0" u="none" strike="noStrike" cap="none" normalizeH="0" baseline="0" dirty="0">
                <a:ln>
                  <a:noFill/>
                </a:ln>
                <a:solidFill>
                  <a:srgbClr val="4F4F4F"/>
                </a:solidFill>
                <a:effectLst/>
                <a:highlight>
                  <a:srgbClr val="FFFF00"/>
                </a:highlight>
                <a:latin typeface="Arial" panose="020B0604020202020204" pitchFamily="34" charset="0"/>
              </a:rPr>
              <a:t>/dev/hdc     /media/cdrom0   udf,iso9660   </a:t>
            </a:r>
            <a:r>
              <a:rPr kumimoji="0" lang="zh-CN" altLang="zh-CN" b="0" i="0" u="none" strike="noStrike" cap="none" normalizeH="0" baseline="0" dirty="0">
                <a:ln>
                  <a:noFill/>
                </a:ln>
                <a:solidFill>
                  <a:srgbClr val="4F4F4F"/>
                </a:solidFill>
                <a:effectLst/>
                <a:latin typeface="Arial" panose="020B0604020202020204" pitchFamily="34" charset="0"/>
              </a:rPr>
              <a:t>user,noauto        0         0</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4754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852605" y="2613501"/>
            <a:ext cx="6660206" cy="3317875"/>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568992763"/>
              </p:ext>
            </p:extLst>
          </p:nvPr>
        </p:nvGraphicFramePr>
        <p:xfrm>
          <a:off x="679939" y="655161"/>
          <a:ext cx="10609383" cy="1958340"/>
        </p:xfrm>
        <a:graphic>
          <a:graphicData uri="http://schemas.openxmlformats.org/drawingml/2006/table">
            <a:tbl>
              <a:tblPr firstRow="1" firstCol="1" bandRow="1">
                <a:tableStyleId>{5C22544A-7EE6-4342-B048-85BDC9FD1C3A}</a:tableStyleId>
              </a:tblPr>
              <a:tblGrid>
                <a:gridCol w="1107573">
                  <a:extLst>
                    <a:ext uri="{9D8B030D-6E8A-4147-A177-3AD203B41FA5}">
                      <a16:colId xmlns:a16="http://schemas.microsoft.com/office/drawing/2014/main" val="2650573722"/>
                    </a:ext>
                  </a:extLst>
                </a:gridCol>
                <a:gridCol w="803288">
                  <a:extLst>
                    <a:ext uri="{9D8B030D-6E8A-4147-A177-3AD203B41FA5}">
                      <a16:colId xmlns:a16="http://schemas.microsoft.com/office/drawing/2014/main" val="2937651023"/>
                    </a:ext>
                  </a:extLst>
                </a:gridCol>
                <a:gridCol w="1062098">
                  <a:extLst>
                    <a:ext uri="{9D8B030D-6E8A-4147-A177-3AD203B41FA5}">
                      <a16:colId xmlns:a16="http://schemas.microsoft.com/office/drawing/2014/main" val="2868726495"/>
                    </a:ext>
                  </a:extLst>
                </a:gridCol>
                <a:gridCol w="5698762">
                  <a:extLst>
                    <a:ext uri="{9D8B030D-6E8A-4147-A177-3AD203B41FA5}">
                      <a16:colId xmlns:a16="http://schemas.microsoft.com/office/drawing/2014/main" val="1163509435"/>
                    </a:ext>
                  </a:extLst>
                </a:gridCol>
                <a:gridCol w="1009768">
                  <a:extLst>
                    <a:ext uri="{9D8B030D-6E8A-4147-A177-3AD203B41FA5}">
                      <a16:colId xmlns:a16="http://schemas.microsoft.com/office/drawing/2014/main" val="2077165119"/>
                    </a:ext>
                  </a:extLst>
                </a:gridCol>
                <a:gridCol w="927894">
                  <a:extLst>
                    <a:ext uri="{9D8B030D-6E8A-4147-A177-3AD203B41FA5}">
                      <a16:colId xmlns:a16="http://schemas.microsoft.com/office/drawing/2014/main" val="496588278"/>
                    </a:ext>
                  </a:extLst>
                </a:gridCol>
              </a:tblGrid>
              <a:tr h="0">
                <a:tc>
                  <a:txBody>
                    <a:bodyPr/>
                    <a:lstStyle/>
                    <a:p>
                      <a:pPr algn="l">
                        <a:spcAft>
                          <a:spcPts val="0"/>
                        </a:spcAft>
                      </a:pPr>
                      <a:r>
                        <a:rPr lang="en-US" sz="1800" kern="0">
                          <a:effectLst/>
                          <a:latin typeface="华文中宋" panose="02010600040101010101" pitchFamily="2" charset="-122"/>
                          <a:ea typeface="华文中宋" panose="02010600040101010101" pitchFamily="2" charset="-122"/>
                        </a:rPr>
                        <a:t>file system </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latin typeface="华文中宋" panose="02010600040101010101" pitchFamily="2" charset="-122"/>
                          <a:ea typeface="华文中宋" panose="02010600040101010101" pitchFamily="2" charset="-122"/>
                        </a:rPr>
                        <a:t>mount point </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latin typeface="华文中宋" panose="02010600040101010101" pitchFamily="2" charset="-122"/>
                          <a:ea typeface="华文中宋" panose="02010600040101010101" pitchFamily="2" charset="-122"/>
                        </a:rPr>
                        <a:t>type </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latin typeface="华文中宋" panose="02010600040101010101" pitchFamily="2" charset="-122"/>
                          <a:ea typeface="华文中宋" panose="02010600040101010101" pitchFamily="2" charset="-122"/>
                        </a:rPr>
                        <a:t>options</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a:effectLst/>
                          <a:latin typeface="华文中宋" panose="02010600040101010101" pitchFamily="2" charset="-122"/>
                          <a:ea typeface="华文中宋" panose="02010600040101010101" pitchFamily="2" charset="-122"/>
                        </a:rPr>
                        <a:t>dump</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en-US" sz="1800" kern="0" dirty="0">
                          <a:effectLst/>
                          <a:latin typeface="华文中宋" panose="02010600040101010101" pitchFamily="2" charset="-122"/>
                          <a:ea typeface="华文中宋" panose="02010600040101010101" pitchFamily="2" charset="-122"/>
                        </a:rPr>
                        <a:t>pass</a:t>
                      </a:r>
                      <a:endParaRPr lang="zh-CN" sz="18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071985305"/>
                  </a:ext>
                </a:extLst>
              </a:tr>
              <a:tr h="0">
                <a:tc>
                  <a:txBody>
                    <a:bodyPr/>
                    <a:lstStyle/>
                    <a:p>
                      <a:pPr algn="l">
                        <a:spcAft>
                          <a:spcPts val="0"/>
                        </a:spcAft>
                      </a:pPr>
                      <a:r>
                        <a:rPr lang="zh-CN" sz="1800" kern="0">
                          <a:effectLst/>
                          <a:latin typeface="华文中宋" panose="02010600040101010101" pitchFamily="2" charset="-122"/>
                          <a:ea typeface="华文中宋" panose="02010600040101010101" pitchFamily="2" charset="-122"/>
                        </a:rPr>
                        <a:t>设备名称。磁盘号的</a:t>
                      </a:r>
                      <a:r>
                        <a:rPr lang="en-US" sz="1800" kern="0">
                          <a:effectLst/>
                          <a:latin typeface="华文中宋" panose="02010600040101010101" pitchFamily="2" charset="-122"/>
                          <a:ea typeface="华文中宋" panose="02010600040101010101" pitchFamily="2" charset="-122"/>
                        </a:rPr>
                        <a:t>UUID</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1800" kern="0">
                          <a:effectLst/>
                          <a:latin typeface="华文中宋" panose="02010600040101010101" pitchFamily="2" charset="-122"/>
                          <a:ea typeface="华文中宋" panose="02010600040101010101" pitchFamily="2" charset="-122"/>
                        </a:rPr>
                        <a:t>挂载点</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1800" kern="0">
                          <a:effectLst/>
                          <a:latin typeface="华文中宋" panose="02010600040101010101" pitchFamily="2" charset="-122"/>
                          <a:ea typeface="华文中宋" panose="02010600040101010101" pitchFamily="2" charset="-122"/>
                        </a:rPr>
                        <a:t>分区类型</a:t>
                      </a:r>
                      <a:r>
                        <a:rPr lang="en-US" sz="1800" kern="0">
                          <a:effectLst/>
                          <a:latin typeface="华文中宋" panose="02010600040101010101" pitchFamily="2" charset="-122"/>
                          <a:ea typeface="华文中宋" panose="02010600040101010101" pitchFamily="2" charset="-122"/>
                        </a:rPr>
                        <a:t>.linux</a:t>
                      </a:r>
                      <a:r>
                        <a:rPr lang="zh-CN" sz="1800" kern="0">
                          <a:effectLst/>
                          <a:latin typeface="华文中宋" panose="02010600040101010101" pitchFamily="2" charset="-122"/>
                          <a:ea typeface="华文中宋" panose="02010600040101010101" pitchFamily="2" charset="-122"/>
                        </a:rPr>
                        <a:t>分区一般为</a:t>
                      </a:r>
                      <a:r>
                        <a:rPr lang="en-US" sz="1800" kern="0">
                          <a:effectLst/>
                          <a:latin typeface="华文中宋" panose="02010600040101010101" pitchFamily="2" charset="-122"/>
                          <a:ea typeface="华文中宋" panose="02010600040101010101" pitchFamily="2" charset="-122"/>
                        </a:rPr>
                        <a:t>ext4</a:t>
                      </a:r>
                      <a:r>
                        <a:rPr lang="zh-CN" sz="1800" kern="0">
                          <a:effectLst/>
                          <a:latin typeface="华文中宋" panose="02010600040101010101" pitchFamily="2" charset="-122"/>
                          <a:ea typeface="华文中宋" panose="02010600040101010101" pitchFamily="2" charset="-122"/>
                        </a:rPr>
                        <a:t>。</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1800" kern="0">
                          <a:effectLst/>
                          <a:latin typeface="华文中宋" panose="02010600040101010101" pitchFamily="2" charset="-122"/>
                          <a:ea typeface="华文中宋" panose="02010600040101010101" pitchFamily="2" charset="-122"/>
                        </a:rPr>
                        <a:t>挂载参数。一般为</a:t>
                      </a:r>
                      <a:r>
                        <a:rPr lang="en-US" sz="1800" kern="0">
                          <a:effectLst/>
                          <a:latin typeface="华文中宋" panose="02010600040101010101" pitchFamily="2" charset="-122"/>
                          <a:ea typeface="华文中宋" panose="02010600040101010101" pitchFamily="2" charset="-122"/>
                        </a:rPr>
                        <a:t>defaults</a:t>
                      </a:r>
                      <a:r>
                        <a:rPr lang="zh-CN" sz="1800" kern="0">
                          <a:effectLst/>
                          <a:latin typeface="华文中宋" panose="02010600040101010101" pitchFamily="2" charset="-122"/>
                          <a:ea typeface="华文中宋" panose="02010600040101010101" pitchFamily="2" charset="-122"/>
                        </a:rPr>
                        <a:t>。常用参数如下：</a:t>
                      </a:r>
                      <a:r>
                        <a:rPr lang="en-US" sz="1800" kern="0">
                          <a:effectLst/>
                          <a:latin typeface="华文中宋" panose="02010600040101010101" pitchFamily="2" charset="-122"/>
                          <a:ea typeface="华文中宋" panose="02010600040101010101" pitchFamily="2" charset="-122"/>
                        </a:rPr>
                        <a:t> auto</a:t>
                      </a:r>
                      <a:r>
                        <a:rPr lang="zh-CN" sz="1800" kern="0">
                          <a:effectLst/>
                          <a:latin typeface="华文中宋" panose="02010600040101010101" pitchFamily="2" charset="-122"/>
                          <a:ea typeface="华文中宋" panose="02010600040101010101" pitchFamily="2" charset="-122"/>
                        </a:rPr>
                        <a:t>：开机自动挂载。</a:t>
                      </a:r>
                      <a:r>
                        <a:rPr lang="en-US" sz="1800" kern="0">
                          <a:effectLst/>
                          <a:latin typeface="华文中宋" panose="02010600040101010101" pitchFamily="2" charset="-122"/>
                          <a:ea typeface="华文中宋" panose="02010600040101010101" pitchFamily="2" charset="-122"/>
                        </a:rPr>
                        <a:t> default</a:t>
                      </a:r>
                      <a:r>
                        <a:rPr lang="zh-CN" sz="1800" kern="0">
                          <a:effectLst/>
                          <a:latin typeface="华文中宋" panose="02010600040101010101" pitchFamily="2" charset="-122"/>
                          <a:ea typeface="华文中宋" panose="02010600040101010101" pitchFamily="2" charset="-122"/>
                        </a:rPr>
                        <a:t>：按照大多数永久文件系统的缺省值设置挂载定义。</a:t>
                      </a:r>
                      <a:r>
                        <a:rPr lang="en-US" sz="1800" kern="0">
                          <a:effectLst/>
                          <a:latin typeface="华文中宋" panose="02010600040101010101" pitchFamily="2" charset="-122"/>
                          <a:ea typeface="华文中宋" panose="02010600040101010101" pitchFamily="2" charset="-122"/>
                        </a:rPr>
                        <a:t> noauto</a:t>
                      </a:r>
                      <a:r>
                        <a:rPr lang="zh-CN" sz="1800" kern="0">
                          <a:effectLst/>
                          <a:latin typeface="华文中宋" panose="02010600040101010101" pitchFamily="2" charset="-122"/>
                          <a:ea typeface="华文中宋" panose="02010600040101010101" pitchFamily="2" charset="-122"/>
                        </a:rPr>
                        <a:t>：开机不自动挂载。</a:t>
                      </a:r>
                      <a:r>
                        <a:rPr lang="en-US" sz="1800" kern="0">
                          <a:effectLst/>
                          <a:latin typeface="华文中宋" panose="02010600040101010101" pitchFamily="2" charset="-122"/>
                          <a:ea typeface="华文中宋" panose="02010600040101010101" pitchFamily="2" charset="-122"/>
                        </a:rPr>
                        <a:t> nouser</a:t>
                      </a:r>
                      <a:r>
                        <a:rPr lang="zh-CN" sz="1800" kern="0">
                          <a:effectLst/>
                          <a:latin typeface="华文中宋" panose="02010600040101010101" pitchFamily="2" charset="-122"/>
                          <a:ea typeface="华文中宋" panose="02010600040101010101" pitchFamily="2" charset="-122"/>
                        </a:rPr>
                        <a:t>：只有超级用户可以挂载。</a:t>
                      </a:r>
                      <a:r>
                        <a:rPr lang="en-US" sz="1800" kern="0">
                          <a:effectLst/>
                          <a:latin typeface="华文中宋" panose="02010600040101010101" pitchFamily="2" charset="-122"/>
                          <a:ea typeface="华文中宋" panose="02010600040101010101" pitchFamily="2" charset="-122"/>
                        </a:rPr>
                        <a:t> ro</a:t>
                      </a:r>
                      <a:r>
                        <a:rPr lang="zh-CN" sz="1800" kern="0">
                          <a:effectLst/>
                          <a:latin typeface="华文中宋" panose="02010600040101010101" pitchFamily="2" charset="-122"/>
                          <a:ea typeface="华文中宋" panose="02010600040101010101" pitchFamily="2" charset="-122"/>
                        </a:rPr>
                        <a:t>：按只读权限挂载。</a:t>
                      </a:r>
                      <a:r>
                        <a:rPr lang="en-US" sz="1800" kern="0">
                          <a:effectLst/>
                          <a:latin typeface="华文中宋" panose="02010600040101010101" pitchFamily="2" charset="-122"/>
                          <a:ea typeface="华文中宋" panose="02010600040101010101" pitchFamily="2" charset="-122"/>
                        </a:rPr>
                        <a:t> rw</a:t>
                      </a:r>
                      <a:r>
                        <a:rPr lang="zh-CN" sz="1800" kern="0">
                          <a:effectLst/>
                          <a:latin typeface="华文中宋" panose="02010600040101010101" pitchFamily="2" charset="-122"/>
                          <a:ea typeface="华文中宋" panose="02010600040101010101" pitchFamily="2" charset="-122"/>
                        </a:rPr>
                        <a:t>：按可读可写权限挂载。</a:t>
                      </a:r>
                      <a:r>
                        <a:rPr lang="en-US" sz="1800" kern="0">
                          <a:effectLst/>
                          <a:latin typeface="华文中宋" panose="02010600040101010101" pitchFamily="2" charset="-122"/>
                          <a:ea typeface="华文中宋" panose="02010600040101010101" pitchFamily="2" charset="-122"/>
                        </a:rPr>
                        <a:t> user</a:t>
                      </a:r>
                      <a:r>
                        <a:rPr lang="zh-CN" sz="1800" kern="0">
                          <a:effectLst/>
                          <a:latin typeface="华文中宋" panose="02010600040101010101" pitchFamily="2" charset="-122"/>
                          <a:ea typeface="华文中宋" panose="02010600040101010101" pitchFamily="2" charset="-122"/>
                        </a:rPr>
                        <a:t>：任何用户都可以挂载。</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1800" kern="0">
                          <a:effectLst/>
                          <a:latin typeface="华文中宋" panose="02010600040101010101" pitchFamily="2" charset="-122"/>
                          <a:ea typeface="华文中宋" panose="02010600040101010101" pitchFamily="2" charset="-122"/>
                        </a:rPr>
                        <a:t>磁盘备份。默认为</a:t>
                      </a:r>
                      <a:r>
                        <a:rPr lang="en-US" sz="1800" kern="0">
                          <a:effectLst/>
                          <a:latin typeface="华文中宋" panose="02010600040101010101" pitchFamily="2" charset="-122"/>
                          <a:ea typeface="华文中宋" panose="02010600040101010101" pitchFamily="2" charset="-122"/>
                        </a:rPr>
                        <a:t>0</a:t>
                      </a:r>
                      <a:r>
                        <a:rPr lang="zh-CN" sz="1800" kern="0">
                          <a:effectLst/>
                          <a:latin typeface="华文中宋" panose="02010600040101010101" pitchFamily="2" charset="-122"/>
                          <a:ea typeface="华文中宋" panose="02010600040101010101" pitchFamily="2" charset="-122"/>
                        </a:rPr>
                        <a:t>，表示不备份。</a:t>
                      </a:r>
                      <a:endParaRPr lang="zh-CN" sz="18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1800" kern="0" dirty="0">
                          <a:effectLst/>
                          <a:latin typeface="华文中宋" panose="02010600040101010101" pitchFamily="2" charset="-122"/>
                          <a:ea typeface="华文中宋" panose="02010600040101010101" pitchFamily="2" charset="-122"/>
                        </a:rPr>
                        <a:t>磁盘检查。默认为</a:t>
                      </a:r>
                      <a:r>
                        <a:rPr lang="en-US" sz="1800" kern="0" dirty="0">
                          <a:effectLst/>
                          <a:latin typeface="华文中宋" panose="02010600040101010101" pitchFamily="2" charset="-122"/>
                          <a:ea typeface="华文中宋" panose="02010600040101010101" pitchFamily="2" charset="-122"/>
                        </a:rPr>
                        <a:t>0</a:t>
                      </a:r>
                      <a:r>
                        <a:rPr lang="zh-CN" sz="1800" kern="0" dirty="0">
                          <a:effectLst/>
                          <a:latin typeface="华文中宋" panose="02010600040101010101" pitchFamily="2" charset="-122"/>
                          <a:ea typeface="华文中宋" panose="02010600040101010101" pitchFamily="2" charset="-122"/>
                        </a:rPr>
                        <a:t>，表示不检查。 </a:t>
                      </a:r>
                      <a:endParaRPr lang="zh-CN" sz="18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2203007419"/>
                  </a:ext>
                </a:extLst>
              </a:tr>
            </a:tbl>
          </a:graphicData>
        </a:graphic>
      </p:graphicFrame>
      <p:sp>
        <p:nvSpPr>
          <p:cNvPr id="6" name="矩形 5"/>
          <p:cNvSpPr/>
          <p:nvPr/>
        </p:nvSpPr>
        <p:spPr>
          <a:xfrm>
            <a:off x="1007810" y="3302942"/>
            <a:ext cx="3516924" cy="2308324"/>
          </a:xfrm>
          <a:prstGeom prst="rect">
            <a:avLst/>
          </a:prstGeom>
        </p:spPr>
        <p:txBody>
          <a:bodyPr wrap="square">
            <a:spAutoFit/>
          </a:bodyPr>
          <a:lstStyle/>
          <a:p>
            <a:r>
              <a:rPr lang="zh-CN" altLang="zh-CN" kern="0" dirty="0">
                <a:solidFill>
                  <a:srgbClr val="333333"/>
                </a:solidFill>
                <a:latin typeface="Arial" panose="020B0604020202020204" pitchFamily="34" charset="0"/>
                <a:ea typeface="宋体" panose="02010600030101010101" pitchFamily="2" charset="-122"/>
                <a:cs typeface="Arial" panose="020B0604020202020204" pitchFamily="34" charset="0"/>
              </a:rPr>
              <a:t>为了开机自动挂载磁盘，只需要配置一下</a:t>
            </a:r>
            <a:r>
              <a:rPr lang="en-US" altLang="zh-CN" kern="0" dirty="0">
                <a:solidFill>
                  <a:srgbClr val="333333"/>
                </a:solidFill>
                <a:latin typeface="Arial" panose="020B0604020202020204" pitchFamily="34" charset="0"/>
                <a:ea typeface="宋体" panose="02010600030101010101" pitchFamily="2" charset="-122"/>
              </a:rPr>
              <a:t> /</a:t>
            </a:r>
            <a:r>
              <a:rPr lang="en-US" altLang="zh-CN" kern="0" dirty="0" err="1">
                <a:solidFill>
                  <a:srgbClr val="333333"/>
                </a:solidFill>
                <a:latin typeface="Arial" panose="020B0604020202020204" pitchFamily="34" charset="0"/>
                <a:ea typeface="宋体" panose="02010600030101010101" pitchFamily="2" charset="-122"/>
              </a:rPr>
              <a:t>etc</a:t>
            </a:r>
            <a:r>
              <a:rPr lang="en-US" altLang="zh-CN" kern="0" dirty="0">
                <a:solidFill>
                  <a:srgbClr val="333333"/>
                </a:solidFill>
                <a:latin typeface="Arial" panose="020B0604020202020204" pitchFamily="34" charset="0"/>
                <a:ea typeface="宋体" panose="02010600030101010101" pitchFamily="2" charset="-122"/>
              </a:rPr>
              <a:t>/</a:t>
            </a:r>
            <a:r>
              <a:rPr lang="en-US" altLang="zh-CN" kern="0" dirty="0" err="1">
                <a:solidFill>
                  <a:srgbClr val="333333"/>
                </a:solidFill>
                <a:latin typeface="Arial" panose="020B0604020202020204" pitchFamily="34" charset="0"/>
                <a:ea typeface="宋体" panose="02010600030101010101" pitchFamily="2" charset="-122"/>
              </a:rPr>
              <a:t>fstab</a:t>
            </a:r>
            <a:r>
              <a:rPr lang="zh-CN" altLang="zh-CN" kern="0" dirty="0">
                <a:solidFill>
                  <a:srgbClr val="333333"/>
                </a:solidFill>
                <a:latin typeface="Arial" panose="020B0604020202020204" pitchFamily="34" charset="0"/>
                <a:ea typeface="宋体" panose="02010600030101010101" pitchFamily="2" charset="-122"/>
                <a:cs typeface="Arial" panose="020B0604020202020204" pitchFamily="34" charset="0"/>
              </a:rPr>
              <a:t>文件即可</a:t>
            </a:r>
            <a:endPar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endParaRPr>
          </a:p>
          <a:p>
            <a:endPar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endParaRPr>
          </a:p>
          <a:p>
            <a:endPar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endParaRPr>
          </a:p>
          <a:p>
            <a:endPar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endParaRPr>
          </a:p>
          <a:p>
            <a:r>
              <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rPr>
              <a:t>UUID——Universally Unique Identifier </a:t>
            </a:r>
            <a:r>
              <a:rPr lang="zh-CN" altLang="en-US" kern="0" dirty="0">
                <a:solidFill>
                  <a:srgbClr val="333333"/>
                </a:solidFill>
                <a:latin typeface="Arial" panose="020B0604020202020204" pitchFamily="34" charset="0"/>
                <a:ea typeface="宋体" panose="02010600030101010101" pitchFamily="2" charset="-122"/>
                <a:cs typeface="Arial" panose="020B0604020202020204" pitchFamily="34" charset="0"/>
              </a:rPr>
              <a:t>通用唯一标识符 </a:t>
            </a:r>
            <a:r>
              <a:rPr lang="en-US" altLang="zh-CN" kern="0" dirty="0">
                <a:solidFill>
                  <a:srgbClr val="333333"/>
                </a:solidFill>
                <a:latin typeface="Arial" panose="020B0604020202020204" pitchFamily="34" charset="0"/>
                <a:ea typeface="宋体" panose="02010600030101010101" pitchFamily="2" charset="-122"/>
                <a:cs typeface="Arial" panose="020B0604020202020204" pitchFamily="34" charset="0"/>
              </a:rPr>
              <a:t>128</a:t>
            </a:r>
            <a:r>
              <a:rPr lang="zh-CN" altLang="en-US" kern="0" dirty="0">
                <a:solidFill>
                  <a:srgbClr val="333333"/>
                </a:solidFill>
                <a:latin typeface="Arial" panose="020B0604020202020204" pitchFamily="34" charset="0"/>
                <a:ea typeface="宋体" panose="02010600030101010101" pitchFamily="2" charset="-122"/>
                <a:cs typeface="Arial" panose="020B0604020202020204" pitchFamily="34" charset="0"/>
              </a:rPr>
              <a:t>位二进制数字，互联网唯一</a:t>
            </a:r>
            <a:endParaRPr lang="zh-CN" altLang="en-US" dirty="0"/>
          </a:p>
        </p:txBody>
      </p:sp>
      <p:pic>
        <p:nvPicPr>
          <p:cNvPr id="7" name="内容占位符 3">
            <a:extLst>
              <a:ext uri="{FF2B5EF4-FFF2-40B4-BE49-F238E27FC236}">
                <a16:creationId xmlns:a16="http://schemas.microsoft.com/office/drawing/2014/main" id="{45BD8EE8-924E-45BD-94E5-86D23CA72CE9}"/>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895546" y="103695"/>
            <a:ext cx="13555744" cy="6627043"/>
          </a:xfrm>
          <a:prstGeom prst="rect">
            <a:avLst/>
          </a:prstGeom>
          <a:noFill/>
          <a:ln w="9525">
            <a:noFill/>
            <a:miter lim="800000"/>
            <a:headEnd/>
            <a:tailEnd/>
          </a:ln>
        </p:spPr>
      </p:pic>
    </p:spTree>
    <p:extLst>
      <p:ext uri="{BB962C8B-B14F-4D97-AF65-F5344CB8AC3E}">
        <p14:creationId xmlns:p14="http://schemas.microsoft.com/office/powerpoint/2010/main" val="321619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文件系统中的连接和挂载</a:t>
            </a:r>
          </a:p>
        </p:txBody>
      </p:sp>
      <p:sp>
        <p:nvSpPr>
          <p:cNvPr id="3" name="内容占位符 2"/>
          <p:cNvSpPr>
            <a:spLocks noGrp="1"/>
          </p:cNvSpPr>
          <p:nvPr>
            <p:ph idx="1"/>
          </p:nvPr>
        </p:nvSpPr>
        <p:spPr>
          <a:xfrm>
            <a:off x="1295400" y="2421843"/>
            <a:ext cx="9601200" cy="3821723"/>
          </a:xfrm>
        </p:spPr>
        <p:txBody>
          <a:bodyPr/>
          <a:lstStyle/>
          <a:p>
            <a:r>
              <a:rPr lang="zh-CN" altLang="en-US" dirty="0">
                <a:latin typeface="华文中宋" panose="02010600040101010101" pitchFamily="2" charset="-122"/>
                <a:ea typeface="华文中宋" panose="02010600040101010101" pitchFamily="2" charset="-122"/>
              </a:rPr>
              <a:t>连接</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快捷方式，提供间接访问资源方法，方便编程自动访问</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硬连接</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不额外占用磁盘空间，在 根目录</a:t>
            </a:r>
            <a:r>
              <a:rPr lang="en-US" altLang="zh-CN" dirty="0"/>
              <a:t>/root</a:t>
            </a:r>
            <a:r>
              <a:rPr lang="zh-CN" altLang="en-US" dirty="0">
                <a:latin typeface="华文中宋" panose="02010600040101010101" pitchFamily="2" charset="-122"/>
                <a:ea typeface="华文中宋" panose="02010600040101010101" pitchFamily="2" charset="-122"/>
              </a:rPr>
              <a:t>所在</a:t>
            </a:r>
            <a:r>
              <a:rPr lang="en-US" altLang="zh-CN" dirty="0">
                <a:latin typeface="华文中宋" panose="02010600040101010101" pitchFamily="2" charset="-122"/>
                <a:ea typeface="华文中宋" panose="02010600040101010101" pitchFamily="2" charset="-122"/>
              </a:rPr>
              <a:t>block</a:t>
            </a:r>
            <a:r>
              <a:rPr lang="zh-CN" altLang="en-US" dirty="0">
                <a:latin typeface="华文中宋" panose="02010600040101010101" pitchFamily="2" charset="-122"/>
                <a:ea typeface="华文中宋" panose="02010600040101010101" pitchFamily="2" charset="-122"/>
              </a:rPr>
              <a:t>建立</a:t>
            </a:r>
            <a:r>
              <a:rPr lang="zh-CN" altLang="en-US" dirty="0">
                <a:solidFill>
                  <a:srgbClr val="FF0000"/>
                </a:solidFill>
                <a:latin typeface="华文中宋" panose="02010600040101010101" pitchFamily="2" charset="-122"/>
                <a:ea typeface="华文中宋" panose="02010600040101010101" pitchFamily="2" charset="-122"/>
              </a:rPr>
              <a:t>连接映射信息</a:t>
            </a:r>
            <a:endParaRPr lang="en-US" altLang="zh-CN" dirty="0">
              <a:solidFill>
                <a:srgbClr val="FF0000"/>
              </a:solidFill>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软连接</a:t>
            </a:r>
            <a:r>
              <a:rPr lang="en-US" altLang="zh-CN" dirty="0">
                <a:latin typeface="华文中宋" panose="02010600040101010101" pitchFamily="2" charset="-122"/>
                <a:ea typeface="华文中宋" panose="02010600040101010101" pitchFamily="2" charset="-122"/>
              </a:rPr>
              <a:t>——</a:t>
            </a:r>
            <a:r>
              <a:rPr lang="zh-CN" altLang="en-US" dirty="0">
                <a:highlight>
                  <a:srgbClr val="FFFF00"/>
                </a:highlight>
                <a:latin typeface="华文中宋" panose="02010600040101010101" pitchFamily="2" charset="-122"/>
                <a:ea typeface="华文中宋" panose="02010600040101010101" pitchFamily="2" charset="-122"/>
              </a:rPr>
              <a:t>独立建立一个无数据内容的文件</a:t>
            </a:r>
            <a:r>
              <a:rPr lang="zh-CN" altLang="en-US" dirty="0">
                <a:latin typeface="华文中宋" panose="02010600040101010101" pitchFamily="2" charset="-122"/>
                <a:ea typeface="华文中宋" panose="02010600040101010101" pitchFamily="2" charset="-122"/>
              </a:rPr>
              <a:t>，至少</a:t>
            </a:r>
            <a:r>
              <a:rPr lang="zh-CN" altLang="en-US" dirty="0">
                <a:highlight>
                  <a:srgbClr val="FFFF00"/>
                </a:highlight>
                <a:latin typeface="华文中宋" panose="02010600040101010101" pitchFamily="2" charset="-122"/>
                <a:ea typeface="华文中宋" panose="02010600040101010101" pitchFamily="2" charset="-122"/>
              </a:rPr>
              <a:t>占用</a:t>
            </a:r>
            <a:r>
              <a:rPr lang="en-US" altLang="zh-CN" dirty="0">
                <a:highlight>
                  <a:srgbClr val="FFFF00"/>
                </a:highlight>
                <a:latin typeface="华文中宋" panose="02010600040101010101" pitchFamily="2" charset="-122"/>
                <a:ea typeface="华文中宋" panose="02010600040101010101" pitchFamily="2" charset="-122"/>
              </a:rPr>
              <a:t>1</a:t>
            </a:r>
            <a:r>
              <a:rPr lang="zh-CN" altLang="en-US" dirty="0">
                <a:highlight>
                  <a:srgbClr val="FFFF00"/>
                </a:highlight>
                <a:latin typeface="华文中宋" panose="02010600040101010101" pitchFamily="2" charset="-122"/>
                <a:ea typeface="华文中宋" panose="02010600040101010101" pitchFamily="2" charset="-122"/>
              </a:rPr>
              <a:t>个</a:t>
            </a:r>
            <a:r>
              <a:rPr lang="en-US" altLang="zh-CN" dirty="0" err="1">
                <a:highlight>
                  <a:srgbClr val="FFFF00"/>
                </a:highlight>
                <a:latin typeface="华文中宋" panose="02010600040101010101" pitchFamily="2" charset="-122"/>
                <a:ea typeface="华文中宋" panose="02010600040101010101" pitchFamily="2" charset="-122"/>
              </a:rPr>
              <a:t>inode</a:t>
            </a:r>
            <a:r>
              <a:rPr lang="zh-CN" altLang="en-US" dirty="0">
                <a:highlight>
                  <a:srgbClr val="FFFF00"/>
                </a:highlight>
                <a:latin typeface="华文中宋" panose="02010600040101010101" pitchFamily="2" charset="-122"/>
                <a:ea typeface="华文中宋" panose="02010600040101010101" pitchFamily="2" charset="-122"/>
              </a:rPr>
              <a:t>块和</a:t>
            </a:r>
            <a:r>
              <a:rPr lang="en-US" altLang="zh-CN" dirty="0">
                <a:highlight>
                  <a:srgbClr val="FFFF00"/>
                </a:highlight>
                <a:latin typeface="华文中宋" panose="02010600040101010101" pitchFamily="2" charset="-122"/>
                <a:ea typeface="华文中宋" panose="02010600040101010101" pitchFamily="2" charset="-122"/>
              </a:rPr>
              <a:t>1</a:t>
            </a:r>
            <a:r>
              <a:rPr lang="zh-CN" altLang="en-US" dirty="0">
                <a:highlight>
                  <a:srgbClr val="FFFF00"/>
                </a:highlight>
                <a:latin typeface="华文中宋" panose="02010600040101010101" pitchFamily="2" charset="-122"/>
                <a:ea typeface="华文中宋" panose="02010600040101010101" pitchFamily="2" charset="-122"/>
              </a:rPr>
              <a:t>个</a:t>
            </a:r>
            <a:r>
              <a:rPr lang="en-US" altLang="zh-CN" dirty="0">
                <a:highlight>
                  <a:srgbClr val="FFFF00"/>
                </a:highlight>
                <a:latin typeface="华文中宋" panose="02010600040101010101" pitchFamily="2" charset="-122"/>
                <a:ea typeface="华文中宋" panose="02010600040101010101" pitchFamily="2" charset="-122"/>
              </a:rPr>
              <a:t>block</a:t>
            </a:r>
            <a:r>
              <a:rPr lang="zh-CN" altLang="en-US" dirty="0">
                <a:highlight>
                  <a:srgbClr val="FFFF00"/>
                </a:highlight>
                <a:latin typeface="华文中宋" panose="02010600040101010101" pitchFamily="2" charset="-122"/>
                <a:ea typeface="华文中宋" panose="02010600040101010101" pitchFamily="2" charset="-122"/>
              </a:rPr>
              <a:t>块</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Block</a:t>
            </a:r>
            <a:r>
              <a:rPr lang="zh-CN" altLang="en-US" dirty="0">
                <a:latin typeface="华文中宋" panose="02010600040101010101" pitchFamily="2" charset="-122"/>
                <a:ea typeface="华文中宋" panose="02010600040101010101" pitchFamily="2" charset="-122"/>
              </a:rPr>
              <a:t>块内存放</a:t>
            </a:r>
            <a:r>
              <a:rPr lang="zh-CN" altLang="en-US" dirty="0">
                <a:solidFill>
                  <a:srgbClr val="FF0000"/>
                </a:solidFill>
                <a:latin typeface="华文中宋" panose="02010600040101010101" pitchFamily="2" charset="-122"/>
                <a:ea typeface="华文中宋" panose="02010600040101010101" pitchFamily="2" charset="-122"/>
              </a:rPr>
              <a:t>连接映射信息</a:t>
            </a:r>
            <a:endParaRPr lang="en-US" altLang="zh-CN" dirty="0">
              <a:solidFill>
                <a:srgbClr val="FF0000"/>
              </a:solidFill>
              <a:latin typeface="华文中宋" panose="02010600040101010101" pitchFamily="2" charset="-122"/>
              <a:ea typeface="华文中宋" panose="02010600040101010101" pitchFamily="2" charset="-122"/>
            </a:endParaRPr>
          </a:p>
          <a:p>
            <a:r>
              <a:rPr lang="zh-CN" altLang="en-US" dirty="0">
                <a:solidFill>
                  <a:srgbClr val="FF0000"/>
                </a:solidFill>
                <a:latin typeface="华文中宋" panose="02010600040101010101" pitchFamily="2" charset="-122"/>
                <a:ea typeface="华文中宋" panose="02010600040101010101" pitchFamily="2" charset="-122"/>
              </a:rPr>
              <a:t>挂载</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将非根目录下的资源（通常是各种硬件资源）</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用根目录或其子目录下的一个空目录指向它</a:t>
            </a:r>
            <a:r>
              <a:rPr lang="zh-CN" altLang="en-US" dirty="0">
                <a:latin typeface="华文中宋" panose="02010600040101010101" pitchFamily="2" charset="-122"/>
                <a:ea typeface="华文中宋" panose="02010600040101010101" pitchFamily="2" charset="-122"/>
              </a:rPr>
              <a:t>（联系它）</a:t>
            </a:r>
            <a:r>
              <a:rPr lang="en-US" altLang="zh-CN" dirty="0">
                <a:latin typeface="华文中宋" panose="02010600040101010101" pitchFamily="2" charset="-122"/>
                <a:ea typeface="华文中宋" panose="02010600040101010101" pitchFamily="2" charset="-122"/>
              </a:rPr>
              <a:t>mount——</a:t>
            </a:r>
            <a:r>
              <a:rPr lang="zh-CN" altLang="en-US" dirty="0">
                <a:latin typeface="华文中宋" panose="02010600040101010101" pitchFamily="2" charset="-122"/>
                <a:ea typeface="华文中宋" panose="02010600040101010101" pitchFamily="2" charset="-122"/>
              </a:rPr>
              <a:t>联系；</a:t>
            </a:r>
            <a:r>
              <a:rPr lang="en-US" altLang="zh-CN" dirty="0">
                <a:latin typeface="华文中宋" panose="02010600040101010101" pitchFamily="2" charset="-122"/>
                <a:ea typeface="华文中宋" panose="02010600040101010101" pitchFamily="2" charset="-122"/>
              </a:rPr>
              <a:t>unmount——</a:t>
            </a:r>
            <a:r>
              <a:rPr lang="zh-CN" altLang="en-US" dirty="0">
                <a:latin typeface="华文中宋" panose="02010600040101010101" pitchFamily="2" charset="-122"/>
                <a:ea typeface="华文中宋" panose="02010600040101010101" pitchFamily="2" charset="-122"/>
              </a:rPr>
              <a:t>解除联系</a:t>
            </a:r>
            <a:endParaRPr lang="en-US" altLang="zh-CN" dirty="0">
              <a:latin typeface="华文中宋" panose="02010600040101010101" pitchFamily="2" charset="-122"/>
              <a:ea typeface="华文中宋" panose="02010600040101010101" pitchFamily="2" charset="-122"/>
            </a:endParaRPr>
          </a:p>
          <a:p>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挂载点一定是个目录名！</a:t>
            </a:r>
          </a:p>
        </p:txBody>
      </p:sp>
    </p:spTree>
    <p:extLst>
      <p:ext uri="{BB962C8B-B14F-4D97-AF65-F5344CB8AC3E}">
        <p14:creationId xmlns:p14="http://schemas.microsoft.com/office/powerpoint/2010/main" val="17908770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文件系统下的文件访问</a:t>
            </a:r>
          </a:p>
        </p:txBody>
      </p:sp>
      <p:sp>
        <p:nvSpPr>
          <p:cNvPr id="3" name="内容占位符 2"/>
          <p:cNvSpPr>
            <a:spLocks noGrp="1"/>
          </p:cNvSpPr>
          <p:nvPr>
            <p:ph idx="1"/>
          </p:nvPr>
        </p:nvSpPr>
        <p:spPr>
          <a:xfrm>
            <a:off x="656492" y="2557463"/>
            <a:ext cx="4900247" cy="3679214"/>
          </a:xfrm>
        </p:spPr>
        <p:txBody>
          <a:bodyPr/>
          <a:lstStyle/>
          <a:p>
            <a:r>
              <a:rPr lang="zh-CN" altLang="zh-CN" sz="1400" dirty="0">
                <a:latin typeface="华文中宋" panose="02010600040101010101" pitchFamily="2" charset="-122"/>
                <a:ea typeface="华文中宋" panose="02010600040101010101" pitchFamily="2" charset="-122"/>
              </a:rPr>
              <a:t>在</a:t>
            </a:r>
            <a:r>
              <a:rPr lang="en-US" altLang="zh-CN" sz="1400" dirty="0">
                <a:latin typeface="华文中宋" panose="02010600040101010101" pitchFamily="2" charset="-122"/>
                <a:ea typeface="华文中宋" panose="02010600040101010101" pitchFamily="2" charset="-122"/>
              </a:rPr>
              <a:t>Linux</a:t>
            </a:r>
            <a:r>
              <a:rPr lang="zh-CN" altLang="zh-CN" sz="1400" dirty="0">
                <a:latin typeface="华文中宋" panose="02010600040101010101" pitchFamily="2" charset="-122"/>
                <a:ea typeface="华文中宋" panose="02010600040101010101" pitchFamily="2" charset="-122"/>
              </a:rPr>
              <a:t>中，一个文件分为两个部分，一个是文件的</a:t>
            </a:r>
            <a:r>
              <a:rPr lang="zh-CN" altLang="zh-CN" sz="1400" dirty="0">
                <a:solidFill>
                  <a:srgbClr val="00B0F0"/>
                </a:solidFill>
                <a:highlight>
                  <a:srgbClr val="FFFF00"/>
                </a:highlight>
                <a:latin typeface="华文中宋" panose="02010600040101010101" pitchFamily="2" charset="-122"/>
                <a:ea typeface="华文中宋" panose="02010600040101010101" pitchFamily="2" charset="-122"/>
              </a:rPr>
              <a:t>权限和属性</a:t>
            </a:r>
            <a:r>
              <a:rPr lang="zh-CN" altLang="zh-CN" sz="1400" dirty="0">
                <a:latin typeface="华文中宋" panose="02010600040101010101" pitchFamily="2" charset="-122"/>
                <a:ea typeface="华文中宋" panose="02010600040101010101" pitchFamily="2" charset="-122"/>
              </a:rPr>
              <a:t>，另外一个是文件的</a:t>
            </a:r>
            <a:r>
              <a:rPr lang="zh-CN" altLang="zh-CN" sz="1400" dirty="0">
                <a:solidFill>
                  <a:srgbClr val="FF0000"/>
                </a:solidFill>
                <a:highlight>
                  <a:srgbClr val="FFFF00"/>
                </a:highlight>
                <a:latin typeface="华文中宋" panose="02010600040101010101" pitchFamily="2" charset="-122"/>
                <a:ea typeface="华文中宋" panose="02010600040101010101" pitchFamily="2" charset="-122"/>
              </a:rPr>
              <a:t>具体内容</a:t>
            </a:r>
            <a:r>
              <a:rPr lang="zh-CN" altLang="zh-CN" sz="1400" dirty="0">
                <a:latin typeface="华文中宋" panose="02010600040101010101" pitchFamily="2" charset="-122"/>
                <a:ea typeface="华文中宋" panose="02010600040101010101" pitchFamily="2" charset="-122"/>
              </a:rPr>
              <a:t>，这两者</a:t>
            </a:r>
            <a:r>
              <a:rPr lang="zh-CN" altLang="zh-CN" sz="1400" dirty="0">
                <a:highlight>
                  <a:srgbClr val="FFFF00"/>
                </a:highlight>
                <a:latin typeface="华文中宋" panose="02010600040101010101" pitchFamily="2" charset="-122"/>
                <a:ea typeface="华文中宋" panose="02010600040101010101" pitchFamily="2" charset="-122"/>
              </a:rPr>
              <a:t>分别存放</a:t>
            </a:r>
            <a:r>
              <a:rPr lang="zh-CN" altLang="zh-CN" sz="1400" dirty="0">
                <a:latin typeface="华文中宋" panose="02010600040101010101" pitchFamily="2" charset="-122"/>
                <a:ea typeface="华文中宋" panose="02010600040101010101" pitchFamily="2" charset="-122"/>
              </a:rPr>
              <a:t>在</a:t>
            </a:r>
            <a:r>
              <a:rPr lang="en-US" altLang="zh-CN" sz="1400" dirty="0" err="1">
                <a:solidFill>
                  <a:srgbClr val="00B0F0"/>
                </a:solidFill>
                <a:highlight>
                  <a:srgbClr val="FFFF00"/>
                </a:highlight>
                <a:latin typeface="华文中宋" panose="02010600040101010101" pitchFamily="2" charset="-122"/>
                <a:ea typeface="华文中宋" panose="02010600040101010101" pitchFamily="2" charset="-122"/>
              </a:rPr>
              <a:t>inode</a:t>
            </a:r>
            <a:r>
              <a:rPr lang="zh-CN" altLang="zh-CN" sz="1400" dirty="0">
                <a:solidFill>
                  <a:srgbClr val="00B0F0"/>
                </a:solidFill>
                <a:highlight>
                  <a:srgbClr val="FFFF00"/>
                </a:highlight>
                <a:latin typeface="华文中宋" panose="02010600040101010101" pitchFamily="2" charset="-122"/>
                <a:ea typeface="华文中宋" panose="02010600040101010101" pitchFamily="2" charset="-122"/>
              </a:rPr>
              <a:t>块</a:t>
            </a:r>
            <a:r>
              <a:rPr lang="zh-CN" altLang="zh-CN" sz="1400" dirty="0">
                <a:latin typeface="华文中宋" panose="02010600040101010101" pitchFamily="2" charset="-122"/>
                <a:ea typeface="华文中宋" panose="02010600040101010101" pitchFamily="2" charset="-122"/>
              </a:rPr>
              <a:t>和</a:t>
            </a:r>
            <a:r>
              <a:rPr lang="en-US" altLang="zh-CN" sz="1400" dirty="0">
                <a:solidFill>
                  <a:srgbClr val="FF0000"/>
                </a:solidFill>
                <a:highlight>
                  <a:srgbClr val="FFFF00"/>
                </a:highlight>
                <a:latin typeface="华文中宋" panose="02010600040101010101" pitchFamily="2" charset="-122"/>
                <a:ea typeface="华文中宋" panose="02010600040101010101" pitchFamily="2" charset="-122"/>
              </a:rPr>
              <a:t>block</a:t>
            </a:r>
            <a:r>
              <a:rPr lang="zh-CN" altLang="zh-CN" sz="1400" dirty="0">
                <a:solidFill>
                  <a:srgbClr val="FF0000"/>
                </a:solidFill>
                <a:highlight>
                  <a:srgbClr val="FFFF00"/>
                </a:highlight>
                <a:latin typeface="华文中宋" panose="02010600040101010101" pitchFamily="2" charset="-122"/>
                <a:ea typeface="华文中宋" panose="02010600040101010101" pitchFamily="2" charset="-122"/>
              </a:rPr>
              <a:t>块</a:t>
            </a:r>
            <a:r>
              <a:rPr lang="zh-CN" altLang="zh-CN" sz="1400" dirty="0">
                <a:latin typeface="华文中宋" panose="02010600040101010101" pitchFamily="2" charset="-122"/>
                <a:ea typeface="华文中宋" panose="02010600040101010101" pitchFamily="2" charset="-122"/>
              </a:rPr>
              <a:t>中。而每个</a:t>
            </a:r>
            <a:r>
              <a:rPr lang="en-US" altLang="zh-CN" sz="1400" dirty="0">
                <a:latin typeface="华文中宋" panose="02010600040101010101" pitchFamily="2" charset="-122"/>
                <a:ea typeface="华文中宋" panose="02010600040101010101" pitchFamily="2" charset="-122"/>
              </a:rPr>
              <a:t>block</a:t>
            </a:r>
            <a:r>
              <a:rPr lang="zh-CN" altLang="zh-CN" sz="1400" dirty="0">
                <a:latin typeface="华文中宋" panose="02010600040101010101" pitchFamily="2" charset="-122"/>
                <a:ea typeface="华文中宋" panose="02010600040101010101" pitchFamily="2" charset="-122"/>
              </a:rPr>
              <a:t>块都有一个索引号码，这个索引号码会被记录在</a:t>
            </a:r>
            <a:r>
              <a:rPr lang="en-US" altLang="zh-CN" sz="1400" dirty="0" err="1">
                <a:latin typeface="华文中宋" panose="02010600040101010101" pitchFamily="2" charset="-122"/>
                <a:ea typeface="华文中宋" panose="02010600040101010101" pitchFamily="2" charset="-122"/>
              </a:rPr>
              <a:t>inode</a:t>
            </a:r>
            <a:r>
              <a:rPr lang="zh-CN" altLang="zh-CN" sz="1400" dirty="0">
                <a:latin typeface="华文中宋" panose="02010600040101010101" pitchFamily="2" charset="-122"/>
                <a:ea typeface="华文中宋" panose="02010600040101010101" pitchFamily="2" charset="-122"/>
              </a:rPr>
              <a:t>里面。 </a:t>
            </a:r>
          </a:p>
          <a:p>
            <a:r>
              <a:rPr lang="zh-CN" altLang="zh-CN" sz="1400" dirty="0">
                <a:latin typeface="华文中宋" panose="02010600040101010101" pitchFamily="2" charset="-122"/>
                <a:ea typeface="华文中宋" panose="02010600040101010101" pitchFamily="2" charset="-122"/>
              </a:rPr>
              <a:t>一个文件可能会很大，所以需要多个</a:t>
            </a:r>
            <a:r>
              <a:rPr lang="en-US" altLang="zh-CN" sz="1400" dirty="0">
                <a:latin typeface="华文中宋" panose="02010600040101010101" pitchFamily="2" charset="-122"/>
                <a:ea typeface="华文中宋" panose="02010600040101010101" pitchFamily="2" charset="-122"/>
              </a:rPr>
              <a:t>block</a:t>
            </a:r>
            <a:r>
              <a:rPr lang="zh-CN" altLang="zh-CN" sz="1400" dirty="0">
                <a:latin typeface="华文中宋" panose="02010600040101010101" pitchFamily="2" charset="-122"/>
                <a:ea typeface="华文中宋" panose="02010600040101010101" pitchFamily="2" charset="-122"/>
              </a:rPr>
              <a:t>块来存放一个文件的所有内容。每个</a:t>
            </a:r>
            <a:r>
              <a:rPr lang="en-US" altLang="zh-CN" sz="1400" dirty="0">
                <a:latin typeface="华文中宋" panose="02010600040101010101" pitchFamily="2" charset="-122"/>
                <a:ea typeface="华文中宋" panose="02010600040101010101" pitchFamily="2" charset="-122"/>
              </a:rPr>
              <a:t>block</a:t>
            </a:r>
            <a:r>
              <a:rPr lang="zh-CN" altLang="zh-CN" sz="1400" dirty="0">
                <a:latin typeface="华文中宋" panose="02010600040101010101" pitchFamily="2" charset="-122"/>
                <a:ea typeface="华文中宋" panose="02010600040101010101" pitchFamily="2" charset="-122"/>
              </a:rPr>
              <a:t>的索引都会被记录在</a:t>
            </a:r>
            <a:r>
              <a:rPr lang="en-US" altLang="zh-CN" sz="1400" dirty="0" err="1">
                <a:latin typeface="华文中宋" panose="02010600040101010101" pitchFamily="2" charset="-122"/>
                <a:ea typeface="华文中宋" panose="02010600040101010101" pitchFamily="2" charset="-122"/>
              </a:rPr>
              <a:t>inode</a:t>
            </a:r>
            <a:r>
              <a:rPr lang="zh-CN" altLang="zh-CN" sz="1400" dirty="0">
                <a:latin typeface="华文中宋" panose="02010600040101010101" pitchFamily="2" charset="-122"/>
                <a:ea typeface="华文中宋" panose="02010600040101010101" pitchFamily="2" charset="-122"/>
              </a:rPr>
              <a:t>里面。同时，每个</a:t>
            </a:r>
            <a:r>
              <a:rPr lang="zh-CN" altLang="zh-CN" sz="1400" dirty="0">
                <a:highlight>
                  <a:srgbClr val="FFFF00"/>
                </a:highlight>
                <a:latin typeface="华文中宋" panose="02010600040101010101" pitchFamily="2" charset="-122"/>
                <a:ea typeface="华文中宋" panose="02010600040101010101" pitchFamily="2" charset="-122"/>
              </a:rPr>
              <a:t>单</a:t>
            </a:r>
            <a:r>
              <a:rPr lang="zh-CN" altLang="zh-CN" sz="1400" dirty="0">
                <a:solidFill>
                  <a:srgbClr val="00B0F0"/>
                </a:solidFill>
                <a:highlight>
                  <a:srgbClr val="FFFF00"/>
                </a:highlight>
                <a:latin typeface="华文中宋" panose="02010600040101010101" pitchFamily="2" charset="-122"/>
                <a:ea typeface="华文中宋" panose="02010600040101010101" pitchFamily="2" charset="-122"/>
              </a:rPr>
              <a:t>一</a:t>
            </a:r>
            <a:r>
              <a:rPr lang="zh-CN" altLang="zh-CN" sz="1400" dirty="0">
                <a:highlight>
                  <a:srgbClr val="FFFF00"/>
                </a:highlight>
                <a:latin typeface="华文中宋" panose="02010600040101010101" pitchFamily="2" charset="-122"/>
                <a:ea typeface="华文中宋" panose="02010600040101010101" pitchFamily="2" charset="-122"/>
              </a:rPr>
              <a:t>文件</a:t>
            </a:r>
            <a:r>
              <a:rPr lang="zh-CN" altLang="zh-CN" sz="1400" dirty="0">
                <a:latin typeface="华文中宋" panose="02010600040101010101" pitchFamily="2" charset="-122"/>
                <a:ea typeface="华文中宋" panose="02010600040101010101" pitchFamily="2" charset="-122"/>
              </a:rPr>
              <a:t>只允许有</a:t>
            </a:r>
            <a:r>
              <a:rPr lang="zh-CN" altLang="zh-CN" sz="1400" dirty="0">
                <a:solidFill>
                  <a:srgbClr val="00B0F0"/>
                </a:solidFill>
                <a:highlight>
                  <a:srgbClr val="FFFF00"/>
                </a:highlight>
                <a:latin typeface="华文中宋" panose="02010600040101010101" pitchFamily="2" charset="-122"/>
                <a:ea typeface="华文中宋" panose="02010600040101010101" pitchFamily="2" charset="-122"/>
              </a:rPr>
              <a:t>一个</a:t>
            </a:r>
            <a:r>
              <a:rPr lang="en-US" altLang="zh-CN" sz="1400" dirty="0" err="1">
                <a:highlight>
                  <a:srgbClr val="FFFF00"/>
                </a:highlight>
                <a:latin typeface="华文中宋" panose="02010600040101010101" pitchFamily="2" charset="-122"/>
                <a:ea typeface="华文中宋" panose="02010600040101010101" pitchFamily="2" charset="-122"/>
              </a:rPr>
              <a:t>inode</a:t>
            </a:r>
            <a:r>
              <a:rPr lang="zh-CN" altLang="zh-CN" sz="1400" dirty="0">
                <a:latin typeface="华文中宋" panose="02010600040101010101" pitchFamily="2" charset="-122"/>
                <a:ea typeface="华文中宋" panose="02010600040101010101" pitchFamily="2" charset="-122"/>
              </a:rPr>
              <a:t>块。 </a:t>
            </a:r>
          </a:p>
          <a:p>
            <a:r>
              <a:rPr lang="zh-CN" altLang="zh-CN" sz="1400" dirty="0">
                <a:latin typeface="华文中宋" panose="02010600040101010101" pitchFamily="2" charset="-122"/>
                <a:ea typeface="华文中宋" panose="02010600040101010101" pitchFamily="2" charset="-122"/>
              </a:rPr>
              <a:t>所以读取一个文件的流程是这个样子的，</a:t>
            </a:r>
            <a:r>
              <a:rPr lang="zh-CN" altLang="zh-CN" sz="1400" dirty="0">
                <a:highlight>
                  <a:srgbClr val="FFFF00"/>
                </a:highlight>
                <a:latin typeface="华文中宋" panose="02010600040101010101" pitchFamily="2" charset="-122"/>
                <a:ea typeface="华文中宋" panose="02010600040101010101" pitchFamily="2" charset="-122"/>
              </a:rPr>
              <a:t>先读取</a:t>
            </a:r>
            <a:r>
              <a:rPr lang="zh-CN" altLang="zh-CN" sz="1400" dirty="0">
                <a:latin typeface="华文中宋" panose="02010600040101010101" pitchFamily="2" charset="-122"/>
                <a:ea typeface="华文中宋" panose="02010600040101010101" pitchFamily="2" charset="-122"/>
              </a:rPr>
              <a:t>这个文件</a:t>
            </a:r>
            <a:r>
              <a:rPr lang="en-US" altLang="zh-CN" sz="1400" dirty="0" err="1">
                <a:latin typeface="华文中宋" panose="02010600040101010101" pitchFamily="2" charset="-122"/>
                <a:ea typeface="华文中宋" panose="02010600040101010101" pitchFamily="2" charset="-122"/>
              </a:rPr>
              <a:t>inode</a:t>
            </a:r>
            <a:r>
              <a:rPr lang="zh-CN" altLang="zh-CN" sz="1400" dirty="0">
                <a:latin typeface="华文中宋" panose="02010600040101010101" pitchFamily="2" charset="-122"/>
                <a:ea typeface="华文中宋" panose="02010600040101010101" pitchFamily="2" charset="-122"/>
              </a:rPr>
              <a:t>块里面存放的</a:t>
            </a:r>
            <a:r>
              <a:rPr lang="zh-CN" altLang="zh-CN" sz="1400" dirty="0">
                <a:highlight>
                  <a:srgbClr val="FFFF00"/>
                </a:highlight>
                <a:latin typeface="华文中宋" panose="02010600040101010101" pitchFamily="2" charset="-122"/>
                <a:ea typeface="华文中宋" panose="02010600040101010101" pitchFamily="2" charset="-122"/>
              </a:rPr>
              <a:t>所有索引号码</a:t>
            </a:r>
            <a:r>
              <a:rPr lang="zh-CN" altLang="zh-CN" sz="1400" dirty="0">
                <a:latin typeface="华文中宋" panose="02010600040101010101" pitchFamily="2" charset="-122"/>
                <a:ea typeface="华文中宋" panose="02010600040101010101" pitchFamily="2" charset="-122"/>
              </a:rPr>
              <a:t>，然后</a:t>
            </a:r>
            <a:r>
              <a:rPr lang="zh-CN" altLang="zh-CN" sz="1400" dirty="0">
                <a:highlight>
                  <a:srgbClr val="FFFF00"/>
                </a:highlight>
                <a:latin typeface="华文中宋" panose="02010600040101010101" pitchFamily="2" charset="-122"/>
                <a:ea typeface="华文中宋" panose="02010600040101010101" pitchFamily="2" charset="-122"/>
              </a:rPr>
              <a:t>按照号码去寻找对应的</a:t>
            </a:r>
            <a:r>
              <a:rPr lang="en-US" altLang="zh-CN" sz="1400" dirty="0">
                <a:highlight>
                  <a:srgbClr val="FFFF00"/>
                </a:highlight>
                <a:latin typeface="华文中宋" panose="02010600040101010101" pitchFamily="2" charset="-122"/>
                <a:ea typeface="华文中宋" panose="02010600040101010101" pitchFamily="2" charset="-122"/>
              </a:rPr>
              <a:t>block</a:t>
            </a:r>
            <a:r>
              <a:rPr lang="zh-CN" altLang="zh-CN" sz="1400" dirty="0">
                <a:highlight>
                  <a:srgbClr val="FFFF00"/>
                </a:highlight>
                <a:latin typeface="华文中宋" panose="02010600040101010101" pitchFamily="2" charset="-122"/>
                <a:ea typeface="华文中宋" panose="02010600040101010101" pitchFamily="2" charset="-122"/>
              </a:rPr>
              <a:t>块</a:t>
            </a:r>
            <a:r>
              <a:rPr lang="zh-CN" altLang="zh-CN" sz="1400" dirty="0">
                <a:latin typeface="华文中宋" panose="02010600040101010101" pitchFamily="2" charset="-122"/>
                <a:ea typeface="华文中宋" panose="02010600040101010101" pitchFamily="2" charset="-122"/>
              </a:rPr>
              <a:t>，最后读取</a:t>
            </a:r>
            <a:r>
              <a:rPr lang="en-US" altLang="zh-CN" sz="1400" dirty="0">
                <a:latin typeface="华文中宋" panose="02010600040101010101" pitchFamily="2" charset="-122"/>
                <a:ea typeface="华文中宋" panose="02010600040101010101" pitchFamily="2" charset="-122"/>
              </a:rPr>
              <a:t>block</a:t>
            </a:r>
            <a:r>
              <a:rPr lang="zh-CN" altLang="zh-CN" sz="1400" dirty="0">
                <a:latin typeface="华文中宋" panose="02010600040101010101" pitchFamily="2" charset="-122"/>
                <a:ea typeface="华文中宋" panose="02010600040101010101" pitchFamily="2" charset="-122"/>
              </a:rPr>
              <a:t>块里面的内容。 </a:t>
            </a:r>
          </a:p>
          <a:p>
            <a:r>
              <a:rPr lang="zh-CN" altLang="en-US" sz="1400" dirty="0">
                <a:latin typeface="华文中宋" panose="02010600040101010101" pitchFamily="2" charset="-122"/>
                <a:ea typeface="华文中宋" panose="02010600040101010101" pitchFamily="2" charset="-122"/>
              </a:rPr>
              <a:t>而</a:t>
            </a:r>
            <a:r>
              <a:rPr lang="zh-CN" altLang="zh-CN" sz="1400" dirty="0">
                <a:highlight>
                  <a:srgbClr val="FFFF00"/>
                </a:highlight>
                <a:latin typeface="华文中宋" panose="02010600040101010101" pitchFamily="2" charset="-122"/>
                <a:ea typeface="华文中宋" panose="02010600040101010101" pitchFamily="2" charset="-122"/>
              </a:rPr>
              <a:t>文件的</a:t>
            </a:r>
            <a:r>
              <a:rPr lang="en-US" altLang="zh-CN" sz="1400" dirty="0" err="1">
                <a:highlight>
                  <a:srgbClr val="FFFF00"/>
                </a:highlight>
                <a:latin typeface="华文中宋" panose="02010600040101010101" pitchFamily="2" charset="-122"/>
                <a:ea typeface="华文中宋" panose="02010600040101010101" pitchFamily="2" charset="-122"/>
              </a:rPr>
              <a:t>inode</a:t>
            </a:r>
            <a:r>
              <a:rPr lang="zh-CN" altLang="zh-CN" sz="1400" dirty="0">
                <a:latin typeface="华文中宋" panose="02010600040101010101" pitchFamily="2" charset="-122"/>
                <a:ea typeface="华文中宋" panose="02010600040101010101" pitchFamily="2" charset="-122"/>
              </a:rPr>
              <a:t>是</a:t>
            </a:r>
            <a:r>
              <a:rPr lang="zh-CN" altLang="zh-CN" sz="1400" dirty="0">
                <a:highlight>
                  <a:srgbClr val="FFFF00"/>
                </a:highlight>
                <a:latin typeface="华文中宋" panose="02010600040101010101" pitchFamily="2" charset="-122"/>
                <a:ea typeface="华文中宋" panose="02010600040101010101" pitchFamily="2" charset="-122"/>
              </a:rPr>
              <a:t>通过目录读取</a:t>
            </a:r>
            <a:r>
              <a:rPr lang="zh-CN" altLang="zh-CN" sz="1400" dirty="0">
                <a:latin typeface="华文中宋" panose="02010600040101010101" pitchFamily="2" charset="-122"/>
                <a:ea typeface="华文中宋" panose="02010600040101010101" pitchFamily="2" charset="-122"/>
              </a:rPr>
              <a:t>。</a:t>
            </a:r>
            <a:r>
              <a:rPr lang="en-US" altLang="zh-CN" sz="1400" dirty="0">
                <a:latin typeface="华文中宋" panose="02010600040101010101" pitchFamily="2" charset="-122"/>
                <a:ea typeface="华文中宋" panose="02010600040101010101" pitchFamily="2" charset="-122"/>
              </a:rPr>
              <a:t>Linux</a:t>
            </a:r>
            <a:r>
              <a:rPr lang="zh-CN" altLang="zh-CN" sz="1400" dirty="0">
                <a:latin typeface="华文中宋" panose="02010600040101010101" pitchFamily="2" charset="-122"/>
                <a:ea typeface="华文中宋" panose="02010600040101010101" pitchFamily="2" charset="-122"/>
              </a:rPr>
              <a:t>所有的文件全部存放在目录下，想要读取一个文件，必</a:t>
            </a:r>
            <a:r>
              <a:rPr lang="zh-CN" altLang="zh-CN" sz="1400" dirty="0">
                <a:solidFill>
                  <a:srgbClr val="00B0F0"/>
                </a:solidFill>
                <a:latin typeface="华文中宋" panose="02010600040101010101" pitchFamily="2" charset="-122"/>
                <a:ea typeface="华文中宋" panose="02010600040101010101" pitchFamily="2" charset="-122"/>
              </a:rPr>
              <a:t>先读取其目录</a:t>
            </a:r>
            <a:r>
              <a:rPr lang="zh-CN" altLang="zh-CN" sz="1400" dirty="0">
                <a:latin typeface="华文中宋" panose="02010600040101010101" pitchFamily="2" charset="-122"/>
                <a:ea typeface="华文中宋" panose="02010600040101010101" pitchFamily="2" charset="-122"/>
              </a:rPr>
              <a:t>。一个</a:t>
            </a:r>
            <a:r>
              <a:rPr lang="zh-CN" altLang="zh-CN" sz="1400" dirty="0">
                <a:highlight>
                  <a:srgbClr val="FFFF00"/>
                </a:highlight>
                <a:latin typeface="华文中宋" panose="02010600040101010101" pitchFamily="2" charset="-122"/>
                <a:ea typeface="华文中宋" panose="02010600040101010101" pitchFamily="2" charset="-122"/>
              </a:rPr>
              <a:t>目录也是由</a:t>
            </a:r>
            <a:r>
              <a:rPr lang="en-US" altLang="zh-CN" sz="1400" dirty="0" err="1">
                <a:highlight>
                  <a:srgbClr val="FFFF00"/>
                </a:highlight>
                <a:latin typeface="华文中宋" panose="02010600040101010101" pitchFamily="2" charset="-122"/>
                <a:ea typeface="华文中宋" panose="02010600040101010101" pitchFamily="2" charset="-122"/>
              </a:rPr>
              <a:t>inode</a:t>
            </a:r>
            <a:r>
              <a:rPr lang="zh-CN" altLang="zh-CN" sz="1400" dirty="0">
                <a:highlight>
                  <a:srgbClr val="FFFF00"/>
                </a:highlight>
                <a:latin typeface="华文中宋" panose="02010600040101010101" pitchFamily="2" charset="-122"/>
                <a:ea typeface="华文中宋" panose="02010600040101010101" pitchFamily="2" charset="-122"/>
              </a:rPr>
              <a:t>和</a:t>
            </a:r>
            <a:r>
              <a:rPr lang="en-US" altLang="zh-CN" sz="1400" dirty="0">
                <a:highlight>
                  <a:srgbClr val="FFFF00"/>
                </a:highlight>
                <a:latin typeface="华文中宋" panose="02010600040101010101" pitchFamily="2" charset="-122"/>
                <a:ea typeface="华文中宋" panose="02010600040101010101" pitchFamily="2" charset="-122"/>
              </a:rPr>
              <a:t>block</a:t>
            </a:r>
            <a:r>
              <a:rPr lang="zh-CN" altLang="zh-CN" sz="1400" dirty="0">
                <a:highlight>
                  <a:srgbClr val="FFFF00"/>
                </a:highlight>
                <a:latin typeface="华文中宋" panose="02010600040101010101" pitchFamily="2" charset="-122"/>
                <a:ea typeface="华文中宋" panose="02010600040101010101" pitchFamily="2" charset="-122"/>
              </a:rPr>
              <a:t>块构成</a:t>
            </a:r>
            <a:r>
              <a:rPr lang="zh-CN" altLang="zh-CN" sz="1400" dirty="0">
                <a:latin typeface="华文中宋" panose="02010600040101010101" pitchFamily="2" charset="-122"/>
                <a:ea typeface="华文中宋" panose="02010600040101010101" pitchFamily="2" charset="-122"/>
              </a:rPr>
              <a:t>的，区别是目录的</a:t>
            </a:r>
            <a:r>
              <a:rPr lang="en-US" altLang="zh-CN" sz="1400" dirty="0">
                <a:latin typeface="华文中宋" panose="02010600040101010101" pitchFamily="2" charset="-122"/>
                <a:ea typeface="华文中宋" panose="02010600040101010101" pitchFamily="2" charset="-122"/>
              </a:rPr>
              <a:t>block</a:t>
            </a:r>
            <a:r>
              <a:rPr lang="zh-CN" altLang="zh-CN" sz="1400" dirty="0">
                <a:latin typeface="华文中宋" panose="02010600040101010101" pitchFamily="2" charset="-122"/>
                <a:ea typeface="华文中宋" panose="02010600040101010101" pitchFamily="2" charset="-122"/>
              </a:rPr>
              <a:t>块中存放的是该目录下所有文件的</a:t>
            </a:r>
            <a:r>
              <a:rPr lang="zh-CN" altLang="zh-CN" sz="1400" dirty="0">
                <a:highlight>
                  <a:srgbClr val="FFFF00"/>
                </a:highlight>
                <a:latin typeface="华文中宋" panose="02010600040101010101" pitchFamily="2" charset="-122"/>
                <a:ea typeface="华文中宋" panose="02010600040101010101" pitchFamily="2" charset="-122"/>
              </a:rPr>
              <a:t>文件名和该文件的</a:t>
            </a:r>
            <a:r>
              <a:rPr lang="en-US" altLang="zh-CN" sz="1400" dirty="0" err="1">
                <a:highlight>
                  <a:srgbClr val="FFFF00"/>
                </a:highlight>
                <a:latin typeface="华文中宋" panose="02010600040101010101" pitchFamily="2" charset="-122"/>
                <a:ea typeface="华文中宋" panose="02010600040101010101" pitchFamily="2" charset="-122"/>
              </a:rPr>
              <a:t>inode</a:t>
            </a:r>
            <a:r>
              <a:rPr lang="zh-CN" altLang="zh-CN" sz="1400" dirty="0">
                <a:highlight>
                  <a:srgbClr val="FFFF00"/>
                </a:highlight>
                <a:latin typeface="华文中宋" panose="02010600040101010101" pitchFamily="2" charset="-122"/>
                <a:ea typeface="华文中宋" panose="02010600040101010101" pitchFamily="2" charset="-122"/>
              </a:rPr>
              <a:t>号码</a:t>
            </a:r>
            <a:r>
              <a:rPr lang="zh-CN" altLang="zh-CN" sz="1400" dirty="0">
                <a:latin typeface="华文中宋" panose="02010600040101010101" pitchFamily="2" charset="-122"/>
                <a:ea typeface="华文中宋" panose="02010600040101010101" pitchFamily="2" charset="-122"/>
              </a:rPr>
              <a:t>的映射。</a:t>
            </a:r>
            <a:endParaRPr lang="zh-CN" altLang="en-US" sz="1400" dirty="0">
              <a:latin typeface="华文中宋" panose="02010600040101010101" pitchFamily="2" charset="-122"/>
              <a:ea typeface="华文中宋" panose="02010600040101010101" pitchFamily="2" charset="-122"/>
            </a:endParaRP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5685692" y="2286000"/>
            <a:ext cx="5703277" cy="1981200"/>
          </a:xfrm>
          <a:prstGeom prst="rect">
            <a:avLst/>
          </a:prstGeom>
        </p:spPr>
      </p:pic>
      <p:sp>
        <p:nvSpPr>
          <p:cNvPr id="5" name="矩形 4"/>
          <p:cNvSpPr/>
          <p:nvPr/>
        </p:nvSpPr>
        <p:spPr>
          <a:xfrm>
            <a:off x="5685692" y="4397070"/>
            <a:ext cx="5861540" cy="1815882"/>
          </a:xfrm>
          <a:prstGeom prst="rect">
            <a:avLst/>
          </a:prstGeom>
        </p:spPr>
        <p:txBody>
          <a:bodyPr wrap="square">
            <a:spAutoFit/>
          </a:bodyPr>
          <a:lstStyle/>
          <a:p>
            <a:pPr marL="342900" lvl="0" indent="-342900">
              <a:spcAft>
                <a:spcPts val="0"/>
              </a:spcAft>
              <a:buSzPts val="1000"/>
              <a:buFont typeface="Symbol" panose="05050102010706020507" pitchFamily="18" charset="2"/>
              <a:buChar char=""/>
            </a:pP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读取</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目录，因为</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是挂载点，所以可以知道挂载点的</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号码是</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2</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spcAft>
                <a:spcPts val="0"/>
              </a:spcAft>
              <a:buSzPts val="1000"/>
              <a:buFont typeface="Symbol" panose="05050102010706020507" pitchFamily="18" charset="2"/>
              <a:buChar char=""/>
              <a:tabLst>
                <a:tab pos="457200" algn="l"/>
              </a:tabLst>
            </a:pP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读取</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bin</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目录，通过</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的</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找到</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的</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block</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块，在这个</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block</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块里面查询看是否有</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“bin”</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这个文件名字，找到这个名字并返回这个名字对应的</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号码，也就是</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130817</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zh-CN" altLang="zh-CN" sz="1400" kern="100" dirty="0">
              <a:solidFill>
                <a:srgbClr val="333333"/>
              </a:solidFill>
              <a:latin typeface="等线" panose="02010600030101010101" pitchFamily="2" charset="-122"/>
              <a:ea typeface="等线" panose="02010600030101010101" pitchFamily="2" charset="-122"/>
              <a:cs typeface="Times New Roman" panose="02020603050405020304" pitchFamily="18" charset="0"/>
            </a:endParaRPr>
          </a:p>
          <a:p>
            <a:pPr marL="342900" lvl="0" indent="-342900">
              <a:spcAft>
                <a:spcPts val="0"/>
              </a:spcAft>
              <a:buSzPts val="1000"/>
              <a:buFont typeface="Symbol" panose="05050102010706020507" pitchFamily="18" charset="2"/>
              <a:buChar char=""/>
              <a:tabLst>
                <a:tab pos="457200" algn="l"/>
              </a:tabLst>
            </a:pP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通过编号为</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130817</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的</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块来找到对应</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block</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块，并查询是否有</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ln</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这个文件名，找到这个名字并返回对应的</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号码，也就是</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130894</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zh-CN" altLang="zh-CN" sz="1400" kern="100" dirty="0">
              <a:solidFill>
                <a:srgbClr val="333333"/>
              </a:solidFill>
              <a:latin typeface="等线" panose="02010600030101010101" pitchFamily="2" charset="-122"/>
              <a:ea typeface="等线" panose="02010600030101010101" pitchFamily="2" charset="-122"/>
              <a:cs typeface="Times New Roman" panose="02020603050405020304" pitchFamily="18" charset="0"/>
            </a:endParaRPr>
          </a:p>
          <a:p>
            <a:pPr marL="342900" lvl="0" indent="-342900">
              <a:spcAft>
                <a:spcPts val="1200"/>
              </a:spcAft>
              <a:buSzPts val="1000"/>
              <a:buFont typeface="Symbol" panose="05050102010706020507" pitchFamily="18" charset="2"/>
              <a:buChar char=""/>
              <a:tabLst>
                <a:tab pos="457200" algn="l"/>
              </a:tabLst>
            </a:pP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在</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130894</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这个</a:t>
            </a:r>
            <a:r>
              <a:rPr lang="en-US" altLang="zh-CN" sz="1400" kern="0" dirty="0" err="1">
                <a:solidFill>
                  <a:srgbClr val="333333"/>
                </a:solidFill>
                <a:latin typeface="Arial" panose="020B0604020202020204" pitchFamily="34" charset="0"/>
                <a:ea typeface="宋体" panose="02010600030101010101" pitchFamily="2" charset="-122"/>
                <a:cs typeface="Times New Roman" panose="02020603050405020304" pitchFamily="18" charset="0"/>
              </a:rPr>
              <a:t>inode</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中，来查询所有保存了</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block</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索引的记录，并读取对应索引的</a:t>
            </a:r>
            <a:r>
              <a:rPr lang="en-US" altLang="zh-CN" sz="14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block</a:t>
            </a:r>
            <a:r>
              <a:rPr lang="zh-CN" altLang="zh-CN" sz="1400" kern="0" dirty="0">
                <a:solidFill>
                  <a:srgbClr val="333333"/>
                </a:solidFill>
                <a:latin typeface="Arial" panose="020B0604020202020204" pitchFamily="34" charset="0"/>
                <a:ea typeface="宋体" panose="02010600030101010101" pitchFamily="2" charset="-122"/>
                <a:cs typeface="Arial" panose="020B0604020202020204" pitchFamily="34" charset="0"/>
              </a:rPr>
              <a:t>。完毕。</a:t>
            </a:r>
            <a:r>
              <a:rPr lang="zh-CN" altLang="zh-CN" sz="1400" kern="0" dirty="0">
                <a:solidFill>
                  <a:srgbClr val="333333"/>
                </a:solidFill>
                <a:latin typeface="等线" panose="02010600030101010101" pitchFamily="2" charset="-122"/>
                <a:ea typeface="Arial" panose="020B0604020202020204" pitchFamily="34" charset="0"/>
                <a:cs typeface="Times New Roman" panose="02020603050405020304" pitchFamily="18" charset="0"/>
              </a:rPr>
              <a:t> </a:t>
            </a:r>
            <a:endParaRPr lang="zh-CN" altLang="zh-CN" sz="14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EB0D0C1E-39C7-4FF4-9225-49789D3B037B}"/>
              </a:ext>
            </a:extLst>
          </p:cNvPr>
          <p:cNvPicPr>
            <a:picLocks noChangeAspect="1"/>
          </p:cNvPicPr>
          <p:nvPr/>
        </p:nvPicPr>
        <p:blipFill>
          <a:blip r:embed="rId3"/>
          <a:stretch>
            <a:fillRect/>
          </a:stretch>
        </p:blipFill>
        <p:spPr>
          <a:xfrm>
            <a:off x="803030" y="359854"/>
            <a:ext cx="11037036" cy="6476259"/>
          </a:xfrm>
          <a:prstGeom prst="rect">
            <a:avLst/>
          </a:prstGeom>
          <a:solidFill>
            <a:schemeClr val="accent1"/>
          </a:solidFill>
        </p:spPr>
      </p:pic>
    </p:spTree>
    <p:extLst>
      <p:ext uri="{BB962C8B-B14F-4D97-AF65-F5344CB8AC3E}">
        <p14:creationId xmlns:p14="http://schemas.microsoft.com/office/powerpoint/2010/main" val="67663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8.5  </a:t>
            </a:r>
            <a:r>
              <a:rPr lang="zh-CN" altLang="en-US" kern="1800" dirty="0">
                <a:latin typeface="Times New Roman"/>
                <a:ea typeface="黑体"/>
              </a:rPr>
              <a:t>查看磁盘使用情况：</a:t>
            </a:r>
            <a:r>
              <a:rPr lang="en-US" altLang="zh-CN" kern="1800" dirty="0" err="1">
                <a:latin typeface="Times New Roman"/>
                <a:ea typeface="黑体"/>
              </a:rPr>
              <a:t>df</a:t>
            </a:r>
            <a:endParaRPr lang="zh-CN" altLang="en-US" dirty="0"/>
          </a:p>
        </p:txBody>
      </p:sp>
      <p:sp>
        <p:nvSpPr>
          <p:cNvPr id="3" name="内容占位符 2"/>
          <p:cNvSpPr>
            <a:spLocks noGrp="1"/>
          </p:cNvSpPr>
          <p:nvPr>
            <p:ph idx="1"/>
          </p:nvPr>
        </p:nvSpPr>
        <p:spPr>
          <a:xfrm>
            <a:off x="785446" y="2004647"/>
            <a:ext cx="4923692" cy="4232030"/>
          </a:xfrm>
        </p:spPr>
        <p:txBody>
          <a:bodyPr/>
          <a:lstStyle/>
          <a:p>
            <a:pPr lvl="0"/>
            <a:r>
              <a:rPr lang="zh-CN" altLang="en-US" dirty="0">
                <a:latin typeface="Times New Roman"/>
              </a:rPr>
              <a:t>使用</a:t>
            </a:r>
            <a:r>
              <a:rPr lang="en-US" altLang="zh-CN" dirty="0" err="1">
                <a:latin typeface="Times New Roman"/>
              </a:rPr>
              <a:t>df</a:t>
            </a:r>
            <a:r>
              <a:rPr lang="zh-CN" altLang="en-US" dirty="0">
                <a:latin typeface="Times New Roman"/>
              </a:rPr>
              <a:t>命令查看磁盘使用情况</a:t>
            </a:r>
            <a:endParaRPr lang="en-US" altLang="zh-CN" dirty="0">
              <a:latin typeface="Times New Roman"/>
            </a:endParaRPr>
          </a:p>
          <a:p>
            <a:pPr lvl="0"/>
            <a:endParaRPr lang="en-US" altLang="zh-CN" dirty="0">
              <a:latin typeface="Times New Roman"/>
            </a:endParaRPr>
          </a:p>
          <a:p>
            <a:pPr lvl="0"/>
            <a:endParaRPr lang="en-US" altLang="zh-CN" dirty="0">
              <a:latin typeface="Times New Roman"/>
            </a:endParaRPr>
          </a:p>
          <a:p>
            <a:pPr lvl="0"/>
            <a:endParaRPr lang="en-US" altLang="zh-CN" dirty="0">
              <a:latin typeface="Times New Roman"/>
            </a:endParaRPr>
          </a:p>
          <a:p>
            <a:endParaRPr lang="en-US" altLang="zh-CN" dirty="0"/>
          </a:p>
          <a:p>
            <a:r>
              <a:rPr lang="zh-CN" altLang="zh-CN" sz="1600" dirty="0">
                <a:latin typeface="华文中宋" panose="02010600040101010101" pitchFamily="2" charset="-122"/>
                <a:ea typeface="华文中宋" panose="02010600040101010101" pitchFamily="2" charset="-122"/>
              </a:rPr>
              <a:t>图中可以看出</a:t>
            </a:r>
            <a:r>
              <a:rPr lang="zh-CN" altLang="en-US" sz="1600" dirty="0">
                <a:latin typeface="华文中宋" panose="02010600040101010101" pitchFamily="2" charset="-122"/>
                <a:ea typeface="华文中宋" panose="02010600040101010101" pitchFamily="2" charset="-122"/>
              </a:rPr>
              <a:t>该</a:t>
            </a:r>
            <a:r>
              <a:rPr lang="zh-CN" altLang="zh-CN" sz="1600" dirty="0">
                <a:latin typeface="华文中宋" panose="02010600040101010101" pitchFamily="2" charset="-122"/>
                <a:ea typeface="华文中宋" panose="02010600040101010101" pitchFamily="2" charset="-122"/>
              </a:rPr>
              <a:t>磁盘分了四个区，分别是</a:t>
            </a:r>
            <a:r>
              <a:rPr lang="en-US" altLang="zh-CN" sz="1600" dirty="0">
                <a:latin typeface="华文中宋" panose="02010600040101010101" pitchFamily="2" charset="-122"/>
                <a:ea typeface="华文中宋" panose="02010600040101010101" pitchFamily="2" charset="-122"/>
              </a:rPr>
              <a:t>/dev/sda1</a:t>
            </a:r>
            <a:r>
              <a:rPr lang="zh-CN" altLang="zh-CN"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/dev/sda2</a:t>
            </a:r>
            <a:r>
              <a:rPr lang="zh-CN" altLang="zh-CN"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/dev/sda3</a:t>
            </a:r>
            <a:r>
              <a:rPr lang="zh-CN" altLang="zh-CN"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/dev/sda4</a:t>
            </a:r>
            <a:r>
              <a:rPr lang="zh-CN"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但</a:t>
            </a:r>
            <a:r>
              <a:rPr lang="en-US" altLang="zh-CN" sz="1600" dirty="0">
                <a:latin typeface="华文中宋" panose="02010600040101010101" pitchFamily="2" charset="-122"/>
                <a:ea typeface="华文中宋" panose="02010600040101010101" pitchFamily="2" charset="-122"/>
              </a:rPr>
              <a:t>/dev/sda3</a:t>
            </a:r>
            <a:r>
              <a:rPr lang="zh-CN" altLang="en-US" sz="1600" dirty="0">
                <a:latin typeface="华文中宋" panose="02010600040101010101" pitchFamily="2" charset="-122"/>
                <a:ea typeface="华文中宋" panose="02010600040101010101" pitchFamily="2" charset="-122"/>
              </a:rPr>
              <a:t>未显示是</a:t>
            </a:r>
            <a:r>
              <a:rPr lang="zh-CN" altLang="zh-CN" sz="1600" dirty="0">
                <a:latin typeface="华文中宋" panose="02010600040101010101" pitchFamily="2" charset="-122"/>
                <a:ea typeface="华文中宋" panose="02010600040101010101" pitchFamily="2" charset="-122"/>
              </a:rPr>
              <a:t>因为分区的时候把</a:t>
            </a:r>
            <a:r>
              <a:rPr lang="en-US" altLang="zh-CN" sz="1600" dirty="0">
                <a:latin typeface="华文中宋" panose="02010600040101010101" pitchFamily="2" charset="-122"/>
                <a:ea typeface="华文中宋" panose="02010600040101010101" pitchFamily="2" charset="-122"/>
              </a:rPr>
              <a:t>/dev/sda3</a:t>
            </a:r>
            <a:r>
              <a:rPr lang="zh-CN" altLang="zh-CN" sz="1600" dirty="0">
                <a:latin typeface="华文中宋" panose="02010600040101010101" pitchFamily="2" charset="-122"/>
                <a:ea typeface="华文中宋" panose="02010600040101010101" pitchFamily="2" charset="-122"/>
              </a:rPr>
              <a:t>挂载到</a:t>
            </a:r>
            <a:r>
              <a:rPr lang="zh-CN" altLang="en-US" sz="1600" dirty="0">
                <a:latin typeface="华文中宋" panose="02010600040101010101" pitchFamily="2" charset="-122"/>
                <a:ea typeface="华文中宋" panose="02010600040101010101" pitchFamily="2" charset="-122"/>
              </a:rPr>
              <a:t>了</a:t>
            </a:r>
            <a:r>
              <a:rPr lang="en-US" altLang="zh-CN" sz="1600" dirty="0">
                <a:latin typeface="华文中宋" panose="02010600040101010101" pitchFamily="2" charset="-122"/>
                <a:ea typeface="华文中宋" panose="02010600040101010101" pitchFamily="2" charset="-122"/>
              </a:rPr>
              <a:t>swap</a:t>
            </a:r>
            <a:r>
              <a:rPr lang="zh-CN" altLang="zh-CN" sz="1600" dirty="0">
                <a:latin typeface="华文中宋" panose="02010600040101010101" pitchFamily="2" charset="-122"/>
                <a:ea typeface="华文中宋" panose="02010600040101010101" pitchFamily="2" charset="-122"/>
              </a:rPr>
              <a:t>下。 </a:t>
            </a:r>
          </a:p>
          <a:p>
            <a:r>
              <a:rPr lang="zh-CN" altLang="en-US" sz="1600" dirty="0">
                <a:latin typeface="华文中宋" panose="02010600040101010101" pitchFamily="2" charset="-122"/>
                <a:ea typeface="华文中宋" panose="02010600040101010101" pitchFamily="2" charset="-122"/>
              </a:rPr>
              <a:t>图中</a:t>
            </a:r>
            <a:r>
              <a:rPr lang="en-US" altLang="zh-CN" sz="1600" dirty="0" err="1">
                <a:latin typeface="华文中宋" panose="02010600040101010101" pitchFamily="2" charset="-122"/>
                <a:ea typeface="华文中宋" panose="02010600040101010101" pitchFamily="2" charset="-122"/>
              </a:rPr>
              <a:t>udev</a:t>
            </a:r>
            <a:r>
              <a:rPr lang="zh-CN"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tmps</a:t>
            </a:r>
            <a:r>
              <a:rPr lang="zh-CN" altLang="zh-CN" sz="1600" dirty="0">
                <a:latin typeface="华文中宋" panose="02010600040101010101" pitchFamily="2" charset="-122"/>
                <a:ea typeface="华文中宋" panose="02010600040101010101" pitchFamily="2" charset="-122"/>
              </a:rPr>
              <a:t>等是系统运行时，在内存划分的一部分区域。这部分区域被临时挂载到文件树下。 </a:t>
            </a:r>
            <a:endParaRPr lang="zh-CN" altLang="en-US" sz="1600" dirty="0">
              <a:latin typeface="华文中宋" panose="02010600040101010101" pitchFamily="2" charset="-122"/>
              <a:ea typeface="华文中宋" panose="02010600040101010101" pitchFamily="2" charset="-122"/>
            </a:endParaRPr>
          </a:p>
          <a:p>
            <a:endParaRPr lang="zh-CN" altLang="en-US" dirty="0"/>
          </a:p>
        </p:txBody>
      </p:sp>
      <p:pic>
        <p:nvPicPr>
          <p:cNvPr id="5" name="图片 4"/>
          <p:cNvPicPr>
            <a:picLocks noChangeAspect="1"/>
          </p:cNvPicPr>
          <p:nvPr/>
        </p:nvPicPr>
        <p:blipFill>
          <a:blip r:embed="rId2"/>
          <a:stretch>
            <a:fillRect/>
          </a:stretch>
        </p:blipFill>
        <p:spPr>
          <a:xfrm>
            <a:off x="5837251" y="2624968"/>
            <a:ext cx="5840730" cy="3482755"/>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237510779"/>
              </p:ext>
            </p:extLst>
          </p:nvPr>
        </p:nvGraphicFramePr>
        <p:xfrm>
          <a:off x="785449" y="2480212"/>
          <a:ext cx="4923690" cy="1866900"/>
        </p:xfrm>
        <a:graphic>
          <a:graphicData uri="http://schemas.openxmlformats.org/drawingml/2006/table">
            <a:tbl>
              <a:tblPr firstRow="1" firstCol="1" bandRow="1">
                <a:tableStyleId>{5C22544A-7EE6-4342-B048-85BDC9FD1C3A}</a:tableStyleId>
              </a:tblPr>
              <a:tblGrid>
                <a:gridCol w="1547443">
                  <a:extLst>
                    <a:ext uri="{9D8B030D-6E8A-4147-A177-3AD203B41FA5}">
                      <a16:colId xmlns:a16="http://schemas.microsoft.com/office/drawing/2014/main" val="1275748767"/>
                    </a:ext>
                  </a:extLst>
                </a:gridCol>
                <a:gridCol w="785446">
                  <a:extLst>
                    <a:ext uri="{9D8B030D-6E8A-4147-A177-3AD203B41FA5}">
                      <a16:colId xmlns:a16="http://schemas.microsoft.com/office/drawing/2014/main" val="1644209742"/>
                    </a:ext>
                  </a:extLst>
                </a:gridCol>
                <a:gridCol w="808893">
                  <a:extLst>
                    <a:ext uri="{9D8B030D-6E8A-4147-A177-3AD203B41FA5}">
                      <a16:colId xmlns:a16="http://schemas.microsoft.com/office/drawing/2014/main" val="1530883620"/>
                    </a:ext>
                  </a:extLst>
                </a:gridCol>
                <a:gridCol w="797170">
                  <a:extLst>
                    <a:ext uri="{9D8B030D-6E8A-4147-A177-3AD203B41FA5}">
                      <a16:colId xmlns:a16="http://schemas.microsoft.com/office/drawing/2014/main" val="51672290"/>
                    </a:ext>
                  </a:extLst>
                </a:gridCol>
                <a:gridCol w="984738">
                  <a:extLst>
                    <a:ext uri="{9D8B030D-6E8A-4147-A177-3AD203B41FA5}">
                      <a16:colId xmlns:a16="http://schemas.microsoft.com/office/drawing/2014/main" val="3332386297"/>
                    </a:ext>
                  </a:extLst>
                </a:gridCol>
              </a:tblGrid>
              <a:tr h="281517">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文件系统</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dirty="0">
                          <a:effectLst/>
                          <a:latin typeface="华文中宋" panose="02010600040101010101" pitchFamily="2" charset="-122"/>
                          <a:ea typeface="华文中宋" panose="02010600040101010101" pitchFamily="2" charset="-122"/>
                        </a:rPr>
                        <a:t>容量</a:t>
                      </a:r>
                      <a:endParaRPr lang="zh-CN" sz="20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已用</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可用</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挂载点</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3256079092"/>
                  </a:ext>
                </a:extLst>
              </a:tr>
              <a:tr h="1341348">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代表磁盘的分区和内存中的某一个区域。</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dirty="0">
                          <a:effectLst/>
                          <a:latin typeface="华文中宋" panose="02010600040101010101" pitchFamily="2" charset="-122"/>
                          <a:ea typeface="华文中宋" panose="02010600040101010101" pitchFamily="2" charset="-122"/>
                        </a:rPr>
                        <a:t>磁盘总共的容量</a:t>
                      </a:r>
                      <a:endParaRPr lang="zh-CN" sz="20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dirty="0">
                          <a:effectLst/>
                          <a:latin typeface="华文中宋" panose="02010600040101010101" pitchFamily="2" charset="-122"/>
                          <a:ea typeface="华文中宋" panose="02010600040101010101" pitchFamily="2" charset="-122"/>
                        </a:rPr>
                        <a:t>磁盘已经使用的容量</a:t>
                      </a:r>
                      <a:endParaRPr lang="zh-CN" sz="20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a:effectLst/>
                          <a:latin typeface="华文中宋" panose="02010600040101010101" pitchFamily="2" charset="-122"/>
                          <a:ea typeface="华文中宋" panose="02010600040101010101" pitchFamily="2" charset="-122"/>
                        </a:rPr>
                        <a:t>磁盘未使用的容量</a:t>
                      </a:r>
                      <a:endParaRPr lang="zh-CN" sz="2000" kern="10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tc>
                  <a:txBody>
                    <a:bodyPr/>
                    <a:lstStyle/>
                    <a:p>
                      <a:pPr algn="l">
                        <a:spcAft>
                          <a:spcPts val="0"/>
                        </a:spcAft>
                      </a:pPr>
                      <a:r>
                        <a:rPr lang="zh-CN" sz="2000" kern="0" dirty="0">
                          <a:effectLst/>
                          <a:latin typeface="华文中宋" panose="02010600040101010101" pitchFamily="2" charset="-122"/>
                          <a:ea typeface="华文中宋" panose="02010600040101010101" pitchFamily="2" charset="-122"/>
                        </a:rPr>
                        <a:t>该文件系统挂载在哪一个目录下</a:t>
                      </a:r>
                      <a:endParaRPr lang="zh-CN" sz="20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9525" marR="9525" marT="9525" marB="9525" anchor="ctr"/>
                </a:tc>
                <a:extLst>
                  <a:ext uri="{0D108BD9-81ED-4DB2-BD59-A6C34878D82A}">
                    <a16:rowId xmlns:a16="http://schemas.microsoft.com/office/drawing/2014/main" val="158692576"/>
                  </a:ext>
                </a:extLst>
              </a:tr>
            </a:tbl>
          </a:graphicData>
        </a:graphic>
      </p:graphicFrame>
    </p:spTree>
    <p:extLst>
      <p:ext uri="{BB962C8B-B14F-4D97-AF65-F5344CB8AC3E}">
        <p14:creationId xmlns:p14="http://schemas.microsoft.com/office/powerpoint/2010/main" val="35731611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华文中宋" panose="02010600040101010101" pitchFamily="2" charset="-122"/>
                <a:ea typeface="华文中宋" panose="02010600040101010101" pitchFamily="2" charset="-122"/>
              </a:rPr>
              <a:t>利用</a:t>
            </a:r>
            <a:r>
              <a:rPr lang="en-US" altLang="zh-CN" b="1" dirty="0">
                <a:latin typeface="华文中宋" panose="02010600040101010101" pitchFamily="2" charset="-122"/>
                <a:ea typeface="华文中宋" panose="02010600040101010101" pitchFamily="2" charset="-122"/>
              </a:rPr>
              <a:t>du</a:t>
            </a:r>
            <a:r>
              <a:rPr lang="zh-CN" altLang="zh-CN" b="1" dirty="0">
                <a:latin typeface="华文中宋" panose="02010600040101010101" pitchFamily="2" charset="-122"/>
                <a:ea typeface="华文中宋" panose="02010600040101010101" pitchFamily="2" charset="-122"/>
              </a:rPr>
              <a:t>命令查询当前目录下的所有目录</a:t>
            </a:r>
            <a:r>
              <a:rPr lang="en-US" altLang="zh-CN" b="1" dirty="0">
                <a:latin typeface="华文中宋" panose="02010600040101010101" pitchFamily="2" charset="-122"/>
                <a:ea typeface="华文中宋" panose="02010600040101010101" pitchFamily="2" charset="-122"/>
              </a:rPr>
              <a:t>/</a:t>
            </a:r>
            <a:r>
              <a:rPr lang="zh-CN" altLang="zh-CN" b="1" dirty="0">
                <a:latin typeface="华文中宋" panose="02010600040101010101" pitchFamily="2" charset="-122"/>
                <a:ea typeface="华文中宋" panose="02010600040101010101" pitchFamily="2" charset="-122"/>
              </a:rPr>
              <a:t>文件所占的容量</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691662" y="2341391"/>
            <a:ext cx="3716751" cy="3860117"/>
          </a:xfrm>
        </p:spPr>
        <p:txBody>
          <a:bodyPr/>
          <a:lstStyle/>
          <a:p>
            <a:r>
              <a:rPr lang="zh-CN" altLang="zh-CN" dirty="0">
                <a:latin typeface="华文中宋" panose="02010600040101010101" pitchFamily="2" charset="-122"/>
                <a:ea typeface="华文中宋" panose="02010600040101010101" pitchFamily="2" charset="-122"/>
              </a:rPr>
              <a:t>图</a:t>
            </a:r>
            <a:r>
              <a:rPr lang="zh-CN" altLang="en-US" dirty="0">
                <a:latin typeface="华文中宋" panose="02010600040101010101" pitchFamily="2" charset="-122"/>
                <a:ea typeface="华文中宋" panose="02010600040101010101" pitchFamily="2" charset="-122"/>
              </a:rPr>
              <a:t>中</a:t>
            </a:r>
            <a:r>
              <a:rPr lang="zh-CN" altLang="zh-CN" dirty="0">
                <a:latin typeface="华文中宋" panose="02010600040101010101" pitchFamily="2" charset="-122"/>
                <a:ea typeface="华文中宋" panose="02010600040101010101" pitchFamily="2" charset="-122"/>
              </a:rPr>
              <a:t>显示了</a:t>
            </a:r>
            <a:r>
              <a:rPr lang="en-US" altLang="zh-CN" dirty="0">
                <a:latin typeface="华文中宋" panose="02010600040101010101" pitchFamily="2" charset="-122"/>
                <a:ea typeface="华文中宋" panose="02010600040101010101" pitchFamily="2" charset="-122"/>
              </a:rPr>
              <a:t>Java</a:t>
            </a:r>
            <a:r>
              <a:rPr lang="zh-CN" altLang="zh-CN" dirty="0">
                <a:latin typeface="华文中宋" panose="02010600040101010101" pitchFamily="2" charset="-122"/>
                <a:ea typeface="华文中宋" panose="02010600040101010101" pitchFamily="2" charset="-122"/>
              </a:rPr>
              <a:t>工程目录下的所有文件</a:t>
            </a:r>
            <a:r>
              <a:rPr lang="en-US" altLang="zh-CN"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目录</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注意显示顺序是：</a:t>
            </a:r>
            <a:r>
              <a:rPr lang="zh-CN" altLang="zh-CN" dirty="0">
                <a:latin typeface="华文中宋" panose="02010600040101010101" pitchFamily="2" charset="-122"/>
                <a:ea typeface="华文中宋" panose="02010600040101010101" pitchFamily="2" charset="-122"/>
              </a:rPr>
              <a:t>左侧是占据的容量，右侧是具体的文件名</a:t>
            </a:r>
            <a:r>
              <a:rPr lang="en-US" altLang="zh-CN"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目录名。</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通常无后缀的符号是目录名，有后缀的符号是文件名。</a:t>
            </a: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4408413" y="2341391"/>
            <a:ext cx="7127093" cy="4029295"/>
          </a:xfrm>
          <a:prstGeom prst="rect">
            <a:avLst/>
          </a:prstGeom>
        </p:spPr>
      </p:pic>
    </p:spTree>
    <p:extLst>
      <p:ext uri="{BB962C8B-B14F-4D97-AF65-F5344CB8AC3E}">
        <p14:creationId xmlns:p14="http://schemas.microsoft.com/office/powerpoint/2010/main" val="1994825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689586"/>
            <a:ext cx="9601200" cy="1303337"/>
          </a:xfrm>
        </p:spPr>
        <p:txBody>
          <a:bodyPr/>
          <a:lstStyle/>
          <a:p>
            <a:r>
              <a:rPr lang="en-US" altLang="zh-CN" b="1" dirty="0">
                <a:latin typeface="华文中宋" panose="02010600040101010101" pitchFamily="2" charset="-122"/>
                <a:ea typeface="华文中宋" panose="02010600040101010101" pitchFamily="2" charset="-122"/>
              </a:rPr>
              <a:t>dumpe2fs</a:t>
            </a:r>
            <a:r>
              <a:rPr lang="zh-CN" altLang="zh-CN" b="1" dirty="0">
                <a:latin typeface="华文中宋" panose="02010600040101010101" pitchFamily="2" charset="-122"/>
                <a:ea typeface="华文中宋" panose="02010600040101010101" pitchFamily="2" charset="-122"/>
              </a:rPr>
              <a:t>查看分区的具体使用情况</a:t>
            </a:r>
            <a:endParaRPr lang="zh-CN" altLang="en-US" dirty="0">
              <a:latin typeface="华文中宋" panose="02010600040101010101" pitchFamily="2" charset="-122"/>
              <a:ea typeface="华文中宋" panose="02010600040101010101" pitchFamily="2" charset="-122"/>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635399107"/>
              </p:ext>
            </p:extLst>
          </p:nvPr>
        </p:nvGraphicFramePr>
        <p:xfrm>
          <a:off x="726829" y="3669323"/>
          <a:ext cx="4443585" cy="2695080"/>
        </p:xfrm>
        <a:graphic>
          <a:graphicData uri="http://schemas.openxmlformats.org/drawingml/2006/table">
            <a:tbl>
              <a:tblPr firstRow="1" firstCol="1" bandRow="1">
                <a:tableStyleId>{5C22544A-7EE6-4342-B048-85BDC9FD1C3A}</a:tableStyleId>
              </a:tblPr>
              <a:tblGrid>
                <a:gridCol w="888717">
                  <a:extLst>
                    <a:ext uri="{9D8B030D-6E8A-4147-A177-3AD203B41FA5}">
                      <a16:colId xmlns:a16="http://schemas.microsoft.com/office/drawing/2014/main" val="2088227247"/>
                    </a:ext>
                  </a:extLst>
                </a:gridCol>
                <a:gridCol w="888717">
                  <a:extLst>
                    <a:ext uri="{9D8B030D-6E8A-4147-A177-3AD203B41FA5}">
                      <a16:colId xmlns:a16="http://schemas.microsoft.com/office/drawing/2014/main" val="1212680102"/>
                    </a:ext>
                  </a:extLst>
                </a:gridCol>
                <a:gridCol w="888717">
                  <a:extLst>
                    <a:ext uri="{9D8B030D-6E8A-4147-A177-3AD203B41FA5}">
                      <a16:colId xmlns:a16="http://schemas.microsoft.com/office/drawing/2014/main" val="611703654"/>
                    </a:ext>
                  </a:extLst>
                </a:gridCol>
                <a:gridCol w="888717">
                  <a:extLst>
                    <a:ext uri="{9D8B030D-6E8A-4147-A177-3AD203B41FA5}">
                      <a16:colId xmlns:a16="http://schemas.microsoft.com/office/drawing/2014/main" val="3407426070"/>
                    </a:ext>
                  </a:extLst>
                </a:gridCol>
                <a:gridCol w="888717">
                  <a:extLst>
                    <a:ext uri="{9D8B030D-6E8A-4147-A177-3AD203B41FA5}">
                      <a16:colId xmlns:a16="http://schemas.microsoft.com/office/drawing/2014/main" val="1288093193"/>
                    </a:ext>
                  </a:extLst>
                </a:gridCol>
              </a:tblGrid>
              <a:tr h="400488">
                <a:tc>
                  <a:txBody>
                    <a:bodyPr/>
                    <a:lstStyle/>
                    <a:p>
                      <a:pPr algn="l">
                        <a:spcAft>
                          <a:spcPts val="0"/>
                        </a:spcAft>
                      </a:pPr>
                      <a:r>
                        <a:rPr lang="en-US" sz="1600" kern="0">
                          <a:effectLst/>
                        </a:rPr>
                        <a:t>Filesystem volume name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Filesystem state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Inode count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Block count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Block size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extLst>
                  <a:ext uri="{0D108BD9-81ED-4DB2-BD59-A6C34878D82A}">
                    <a16:rowId xmlns:a16="http://schemas.microsoft.com/office/drawing/2014/main" val="2096035641"/>
                  </a:ext>
                </a:extLst>
              </a:tr>
              <a:tr h="762817">
                <a:tc>
                  <a:txBody>
                    <a:bodyPr/>
                    <a:lstStyle/>
                    <a:p>
                      <a:pPr algn="l">
                        <a:spcAft>
                          <a:spcPts val="0"/>
                        </a:spcAft>
                      </a:pPr>
                      <a:r>
                        <a:rPr lang="zh-CN" sz="1600" kern="0" dirty="0">
                          <a:effectLst/>
                        </a:rPr>
                        <a:t>文件系统的别名，可以自己取名</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zh-CN" sz="1600" kern="0" dirty="0">
                          <a:effectLst/>
                        </a:rPr>
                        <a:t>文件系统的状态，如果是</a:t>
                      </a:r>
                      <a:r>
                        <a:rPr lang="en-US" sz="1600" kern="0" dirty="0">
                          <a:effectLst/>
                        </a:rPr>
                        <a:t>clean</a:t>
                      </a:r>
                      <a:r>
                        <a:rPr lang="zh-CN" sz="1600" kern="0" dirty="0">
                          <a:effectLst/>
                        </a:rPr>
                        <a:t>则表示正常</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Inode</a:t>
                      </a:r>
                      <a:r>
                        <a:rPr lang="zh-CN" sz="1600" kern="0">
                          <a:effectLst/>
                        </a:rPr>
                        <a:t>的数量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en-US" sz="1600" kern="0">
                          <a:effectLst/>
                        </a:rPr>
                        <a:t>Block</a:t>
                      </a:r>
                      <a:r>
                        <a:rPr lang="zh-CN" sz="1600" kern="0">
                          <a:effectLst/>
                        </a:rPr>
                        <a:t>块的数量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tc>
                  <a:txBody>
                    <a:bodyPr/>
                    <a:lstStyle/>
                    <a:p>
                      <a:pPr algn="l">
                        <a:spcAft>
                          <a:spcPts val="0"/>
                        </a:spcAft>
                      </a:pPr>
                      <a:r>
                        <a:rPr lang="zh-CN" sz="1600" kern="0" dirty="0">
                          <a:effectLst/>
                        </a:rPr>
                        <a:t>每一个</a:t>
                      </a:r>
                      <a:r>
                        <a:rPr lang="en-US" sz="1600" kern="0" dirty="0">
                          <a:effectLst/>
                        </a:rPr>
                        <a:t>Block</a:t>
                      </a:r>
                      <a:r>
                        <a:rPr lang="zh-CN" sz="1600" kern="0" dirty="0">
                          <a:effectLst/>
                        </a:rPr>
                        <a:t>块的大小，目前只有</a:t>
                      </a:r>
                      <a:r>
                        <a:rPr lang="en-US" sz="1600" kern="0" dirty="0">
                          <a:effectLst/>
                        </a:rPr>
                        <a:t>1KB</a:t>
                      </a:r>
                      <a:r>
                        <a:rPr lang="zh-CN" sz="1600" kern="0" dirty="0">
                          <a:effectLst/>
                        </a:rPr>
                        <a:t>，</a:t>
                      </a:r>
                      <a:r>
                        <a:rPr lang="en-US" sz="1600" kern="0" dirty="0">
                          <a:effectLst/>
                        </a:rPr>
                        <a:t>2KB</a:t>
                      </a:r>
                      <a:r>
                        <a:rPr lang="zh-CN" sz="1600" kern="0" dirty="0">
                          <a:effectLst/>
                        </a:rPr>
                        <a:t>，</a:t>
                      </a:r>
                      <a:r>
                        <a:rPr lang="en-US" sz="1600" kern="0" dirty="0">
                          <a:effectLst/>
                        </a:rPr>
                        <a:t>4KB</a:t>
                      </a:r>
                      <a:r>
                        <a:rPr lang="zh-CN" sz="1600" kern="0" dirty="0">
                          <a:effectLst/>
                        </a:rPr>
                        <a:t>的取值</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210" marR="3210" marT="3210" marB="3210" anchor="ctr"/>
                </a:tc>
                <a:extLst>
                  <a:ext uri="{0D108BD9-81ED-4DB2-BD59-A6C34878D82A}">
                    <a16:rowId xmlns:a16="http://schemas.microsoft.com/office/drawing/2014/main" val="3943034811"/>
                  </a:ext>
                </a:extLst>
              </a:tr>
            </a:tbl>
          </a:graphicData>
        </a:graphic>
      </p:graphicFrame>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5170414" y="1992923"/>
            <a:ext cx="6200970" cy="4486080"/>
          </a:xfrm>
          <a:prstGeom prst="rect">
            <a:avLst/>
          </a:prstGeom>
        </p:spPr>
      </p:pic>
      <p:sp>
        <p:nvSpPr>
          <p:cNvPr id="6" name="内容占位符 2"/>
          <p:cNvSpPr txBox="1">
            <a:spLocks/>
          </p:cNvSpPr>
          <p:nvPr/>
        </p:nvSpPr>
        <p:spPr bwMode="auto">
          <a:xfrm>
            <a:off x="808892" y="2438400"/>
            <a:ext cx="4361522" cy="13247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lgn="l" defTabSz="457200" rtl="0" eaLnBrk="0" fontAlgn="base" hangingPunct="0">
              <a:spcBef>
                <a:spcPct val="20000"/>
              </a:spcBef>
              <a:spcAft>
                <a:spcPts val="600"/>
              </a:spcAft>
              <a:buClr>
                <a:schemeClr val="accent1"/>
              </a:buClr>
              <a:buSzPct val="115000"/>
              <a:buFont typeface="Arial"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r>
              <a:rPr lang="zh-CN" altLang="en-US" dirty="0">
                <a:latin typeface="华文中宋" panose="02010600040101010101" pitchFamily="2" charset="-122"/>
                <a:ea typeface="华文中宋" panose="02010600040101010101" pitchFamily="2" charset="-122"/>
              </a:rPr>
              <a:t>纵向列出显示一个磁盘分区的使用情况，主要包括以下内容：</a:t>
            </a:r>
          </a:p>
        </p:txBody>
      </p:sp>
    </p:spTree>
    <p:extLst>
      <p:ext uri="{BB962C8B-B14F-4D97-AF65-F5344CB8AC3E}">
        <p14:creationId xmlns:p14="http://schemas.microsoft.com/office/powerpoint/2010/main" val="1906574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8570" y="818540"/>
            <a:ext cx="5117122" cy="1303337"/>
          </a:xfrm>
        </p:spPr>
        <p:txBody>
          <a:bodyPr/>
          <a:lstStyle/>
          <a:p>
            <a:r>
              <a:rPr lang="zh-CN" altLang="zh-CN" b="1" dirty="0">
                <a:latin typeface="华文中宋" panose="02010600040101010101" pitchFamily="2" charset="-122"/>
                <a:ea typeface="华文中宋" panose="02010600040101010101" pitchFamily="2" charset="-122"/>
              </a:rPr>
              <a:t>磁盘分区命令</a:t>
            </a:r>
            <a:r>
              <a:rPr lang="en-US" altLang="zh-CN" b="1" dirty="0" err="1">
                <a:latin typeface="华文中宋" panose="02010600040101010101" pitchFamily="2" charset="-122"/>
                <a:ea typeface="华文中宋" panose="02010600040101010101" pitchFamily="2" charset="-122"/>
              </a:rPr>
              <a:t>fdisk</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855786" y="2391509"/>
            <a:ext cx="4829906" cy="3610706"/>
          </a:xfrm>
        </p:spPr>
        <p:txBody>
          <a:bodyPr/>
          <a:lstStyle/>
          <a:p>
            <a:pPr marL="0" indent="0">
              <a:buNone/>
            </a:pPr>
            <a:r>
              <a:rPr lang="zh-CN" altLang="en-US" sz="2000" dirty="0">
                <a:latin typeface="华文中宋" panose="02010600040101010101" pitchFamily="2" charset="-122"/>
                <a:ea typeface="华文中宋" panose="02010600040101010101" pitchFamily="2" charset="-122"/>
              </a:rPr>
              <a:t>命令格式：</a:t>
            </a:r>
            <a:r>
              <a:rPr lang="en-US" altLang="zh-CN" sz="2000" dirty="0" err="1">
                <a:latin typeface="华文中宋" panose="02010600040101010101" pitchFamily="2" charset="-122"/>
                <a:ea typeface="华文中宋" panose="02010600040101010101" pitchFamily="2" charset="-122"/>
              </a:rPr>
              <a:t>fdisk</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设备名  。意为进入磁盘分区工作状态，在该状态下可进行各种磁盘分区操作。输入</a:t>
            </a:r>
            <a:r>
              <a:rPr lang="en-US" altLang="zh-CN" sz="2000" dirty="0">
                <a:latin typeface="华文中宋" panose="02010600040101010101" pitchFamily="2" charset="-122"/>
                <a:ea typeface="华文中宋" panose="02010600040101010101" pitchFamily="2" charset="-122"/>
              </a:rPr>
              <a:t>m</a:t>
            </a:r>
            <a:r>
              <a:rPr lang="zh-CN" altLang="en-US" sz="2000" dirty="0">
                <a:latin typeface="华文中宋" panose="02010600040101010101" pitchFamily="2" charset="-122"/>
                <a:ea typeface="华文中宋" panose="02010600040101010101" pitchFamily="2" charset="-122"/>
              </a:rPr>
              <a:t>可以获取各种分区命令帮助。</a:t>
            </a:r>
            <a:endParaRPr lang="en-US" altLang="zh-CN" sz="2000" dirty="0">
              <a:latin typeface="华文中宋" panose="02010600040101010101" pitchFamily="2" charset="-122"/>
              <a:ea typeface="华文中宋" panose="02010600040101010101" pitchFamily="2" charset="-122"/>
            </a:endParaRPr>
          </a:p>
          <a:p>
            <a:pPr marL="0" indent="0">
              <a:buNone/>
            </a:pPr>
            <a:r>
              <a:rPr lang="zh-CN" altLang="zh-CN" sz="2000" dirty="0">
                <a:latin typeface="华文中宋" panose="02010600040101010101" pitchFamily="2" charset="-122"/>
                <a:ea typeface="华文中宋" panose="02010600040101010101" pitchFamily="2" charset="-122"/>
              </a:rPr>
              <a:t>两个命令</a:t>
            </a:r>
            <a:r>
              <a:rPr lang="en-US" altLang="zh-CN" sz="2000" dirty="0">
                <a:latin typeface="华文中宋" panose="02010600040101010101" pitchFamily="2" charset="-122"/>
                <a:ea typeface="华文中宋" panose="02010600040101010101" pitchFamily="2" charset="-122"/>
              </a:rPr>
              <a:t>w</a:t>
            </a:r>
            <a:r>
              <a:rPr lang="zh-CN" altLang="en-US" sz="2000" dirty="0">
                <a:latin typeface="华文中宋" panose="02010600040101010101" pitchFamily="2" charset="-122"/>
                <a:ea typeface="华文中宋" panose="02010600040101010101" pitchFamily="2" charset="-122"/>
              </a:rPr>
              <a:t>和</a:t>
            </a:r>
            <a:r>
              <a:rPr lang="en-US" altLang="zh-CN" sz="2000" dirty="0">
                <a:latin typeface="华文中宋" panose="02010600040101010101" pitchFamily="2" charset="-122"/>
                <a:ea typeface="华文中宋" panose="02010600040101010101" pitchFamily="2" charset="-122"/>
              </a:rPr>
              <a:t>q</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0" indent="0">
              <a:buNone/>
            </a:pPr>
            <a:r>
              <a:rPr lang="en-US" altLang="zh-CN" sz="2000" dirty="0">
                <a:latin typeface="华文中宋" panose="02010600040101010101" pitchFamily="2" charset="-122"/>
                <a:ea typeface="华文中宋" panose="02010600040101010101" pitchFamily="2" charset="-122"/>
              </a:rPr>
              <a:t>w</a:t>
            </a:r>
            <a:r>
              <a:rPr lang="zh-CN" altLang="en-US" sz="2000" dirty="0">
                <a:latin typeface="华文中宋" panose="02010600040101010101" pitchFamily="2" charset="-122"/>
                <a:ea typeface="华文中宋" panose="02010600040101010101" pitchFamily="2" charset="-122"/>
              </a:rPr>
              <a:t>：</a:t>
            </a:r>
            <a:r>
              <a:rPr lang="zh-CN" altLang="zh-CN" sz="2000" dirty="0">
                <a:latin typeface="华文中宋" panose="02010600040101010101" pitchFamily="2" charset="-122"/>
                <a:ea typeface="华文中宋" panose="02010600040101010101" pitchFamily="2" charset="-122"/>
              </a:rPr>
              <a:t>此命令会使你的所有对磁盘的操作全部生效，此命令请慎用。</a:t>
            </a:r>
            <a:endParaRPr lang="en-US" altLang="zh-CN" sz="2000" dirty="0">
              <a:latin typeface="华文中宋" panose="02010600040101010101" pitchFamily="2" charset="-122"/>
              <a:ea typeface="华文中宋" panose="02010600040101010101" pitchFamily="2" charset="-122"/>
            </a:endParaRPr>
          </a:p>
          <a:p>
            <a:pPr marL="0" indent="0">
              <a:buNone/>
            </a:pPr>
            <a:r>
              <a:rPr lang="en-US" altLang="zh-CN" sz="2000" dirty="0">
                <a:latin typeface="华文中宋" panose="02010600040101010101" pitchFamily="2" charset="-122"/>
                <a:ea typeface="华文中宋" panose="02010600040101010101" pitchFamily="2" charset="-122"/>
              </a:rPr>
              <a:t>q</a:t>
            </a:r>
            <a:r>
              <a:rPr lang="zh-CN" altLang="en-US" sz="2000" dirty="0">
                <a:latin typeface="华文中宋" panose="02010600040101010101" pitchFamily="2" charset="-122"/>
                <a:ea typeface="华文中宋" panose="02010600040101010101" pitchFamily="2" charset="-122"/>
              </a:rPr>
              <a:t>：</a:t>
            </a:r>
            <a:r>
              <a:rPr lang="zh-CN" altLang="zh-CN" sz="2000" dirty="0">
                <a:latin typeface="华文中宋" panose="02010600040101010101" pitchFamily="2" charset="-122"/>
                <a:ea typeface="华文中宋" panose="02010600040101010101" pitchFamily="2" charset="-122"/>
              </a:rPr>
              <a:t>退出磁盘分区程序，之前所有的操作都无效，前提是</a:t>
            </a:r>
            <a:r>
              <a:rPr lang="zh-CN" altLang="en-US" sz="2000" dirty="0">
                <a:latin typeface="华文中宋" panose="02010600040101010101" pitchFamily="2" charset="-122"/>
                <a:ea typeface="华文中宋" panose="02010600040101010101" pitchFamily="2" charset="-122"/>
              </a:rPr>
              <a:t>之前</a:t>
            </a:r>
            <a:r>
              <a:rPr lang="zh-CN" altLang="zh-CN" sz="2000" dirty="0">
                <a:latin typeface="华文中宋" panose="02010600040101010101" pitchFamily="2" charset="-122"/>
                <a:ea typeface="华文中宋" panose="02010600040101010101" pitchFamily="2" charset="-122"/>
              </a:rPr>
              <a:t>你没有用</a:t>
            </a:r>
            <a:r>
              <a:rPr lang="en-US" altLang="zh-CN" sz="2000" dirty="0">
                <a:latin typeface="华文中宋" panose="02010600040101010101" pitchFamily="2" charset="-122"/>
                <a:ea typeface="华文中宋" panose="02010600040101010101" pitchFamily="2" charset="-122"/>
              </a:rPr>
              <a:t>w</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5815183" y="621324"/>
            <a:ext cx="5649986" cy="5625564"/>
          </a:xfrm>
          <a:prstGeom prst="rect">
            <a:avLst/>
          </a:prstGeom>
        </p:spPr>
      </p:pic>
    </p:spTree>
    <p:extLst>
      <p:ext uri="{BB962C8B-B14F-4D97-AF65-F5344CB8AC3E}">
        <p14:creationId xmlns:p14="http://schemas.microsoft.com/office/powerpoint/2010/main" val="1744891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7507" y="982663"/>
            <a:ext cx="4325815" cy="1303337"/>
          </a:xfrm>
        </p:spPr>
        <p:txBody>
          <a:bodyPr/>
          <a:lstStyle/>
          <a:p>
            <a:r>
              <a:rPr lang="zh-CN" altLang="en-US" dirty="0">
                <a:latin typeface="华文中宋" panose="02010600040101010101" pitchFamily="2" charset="-122"/>
                <a:ea typeface="华文中宋" panose="02010600040101010101" pitchFamily="2" charset="-122"/>
              </a:rPr>
              <a:t>显示和删除分区</a:t>
            </a:r>
          </a:p>
        </p:txBody>
      </p:sp>
      <p:sp>
        <p:nvSpPr>
          <p:cNvPr id="3" name="内容占位符 2"/>
          <p:cNvSpPr>
            <a:spLocks noGrp="1"/>
          </p:cNvSpPr>
          <p:nvPr>
            <p:ph idx="1"/>
          </p:nvPr>
        </p:nvSpPr>
        <p:spPr>
          <a:xfrm>
            <a:off x="867508" y="2557463"/>
            <a:ext cx="4325815" cy="3597152"/>
          </a:xfrm>
        </p:spPr>
        <p:txBody>
          <a:bodyPr/>
          <a:lstStyle/>
          <a:p>
            <a:pPr marL="0" indent="0">
              <a:buNone/>
            </a:pPr>
            <a:r>
              <a:rPr lang="en-US" altLang="zh-CN" dirty="0">
                <a:latin typeface="华文中宋" panose="02010600040101010101" pitchFamily="2" charset="-122"/>
                <a:ea typeface="华文中宋" panose="02010600040101010101" pitchFamily="2" charset="-122"/>
              </a:rPr>
              <a:t>p</a:t>
            </a:r>
            <a:r>
              <a:rPr lang="zh-CN" altLang="en-US"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此命令</a:t>
            </a:r>
            <a:r>
              <a:rPr lang="zh-CN" altLang="en-US" dirty="0">
                <a:latin typeface="华文中宋" panose="02010600040101010101" pitchFamily="2" charset="-122"/>
                <a:ea typeface="华文中宋" panose="02010600040101010101" pitchFamily="2" charset="-122"/>
              </a:rPr>
              <a:t>显示</a:t>
            </a:r>
            <a:r>
              <a:rPr lang="zh-CN" altLang="zh-CN" dirty="0">
                <a:latin typeface="华文中宋" panose="02010600040101010101" pitchFamily="2" charset="-122"/>
                <a:ea typeface="华文中宋" panose="02010600040101010101" pitchFamily="2" charset="-122"/>
              </a:rPr>
              <a:t>全部</a:t>
            </a:r>
            <a:r>
              <a:rPr lang="zh-CN" altLang="en-US" dirty="0">
                <a:latin typeface="华文中宋" panose="02010600040101010101" pitchFamily="2" charset="-122"/>
                <a:ea typeface="华文中宋" panose="02010600040101010101" pitchFamily="2" charset="-122"/>
              </a:rPr>
              <a:t>分区信息</a:t>
            </a:r>
            <a:endParaRPr lang="en-US" altLang="zh-CN" dirty="0">
              <a:latin typeface="华文中宋" panose="02010600040101010101" pitchFamily="2" charset="-122"/>
              <a:ea typeface="华文中宋" panose="02010600040101010101" pitchFamily="2" charset="-122"/>
            </a:endParaRPr>
          </a:p>
          <a:p>
            <a:pPr marL="0" indent="0">
              <a:buNone/>
            </a:pPr>
            <a:r>
              <a:rPr lang="en-US" altLang="zh-CN" dirty="0">
                <a:latin typeface="华文中宋" panose="02010600040101010101" pitchFamily="2" charset="-122"/>
                <a:ea typeface="华文中宋" panose="02010600040101010101" pitchFamily="2" charset="-122"/>
              </a:rPr>
              <a:t>d  </a:t>
            </a:r>
            <a:r>
              <a:rPr lang="zh-CN" altLang="en-US" dirty="0">
                <a:latin typeface="华文中宋" panose="02010600040101010101" pitchFamily="2" charset="-122"/>
                <a:ea typeface="华文中宋" panose="02010600040101010101" pitchFamily="2" charset="-122"/>
              </a:rPr>
              <a:t>分区号：删除指定分区</a:t>
            </a:r>
            <a:endParaRPr lang="en-US" altLang="zh-CN" dirty="0">
              <a:latin typeface="华文中宋" panose="02010600040101010101" pitchFamily="2" charset="-122"/>
              <a:ea typeface="华文中宋" panose="02010600040101010101" pitchFamily="2" charset="-122"/>
            </a:endParaRPr>
          </a:p>
          <a:p>
            <a:pPr marL="0" indent="0">
              <a:buNone/>
            </a:pPr>
            <a:endParaRPr lang="en-US" altLang="zh-CN" dirty="0">
              <a:latin typeface="华文中宋" panose="02010600040101010101" pitchFamily="2" charset="-122"/>
              <a:ea typeface="华文中宋" panose="02010600040101010101" pitchFamily="2" charset="-122"/>
            </a:endParaRPr>
          </a:p>
          <a:p>
            <a:endParaRPr lang="zh-CN" altLang="en-US"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5486936" y="632300"/>
            <a:ext cx="5943063" cy="2286745"/>
          </a:xfrm>
          <a:prstGeom prst="rect">
            <a:avLst/>
          </a:prstGeom>
        </p:spPr>
      </p:pic>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5486935" y="2970590"/>
            <a:ext cx="5943063" cy="1173333"/>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5486935" y="4195469"/>
            <a:ext cx="5943063" cy="2076377"/>
          </a:xfrm>
          <a:prstGeom prst="rect">
            <a:avLst/>
          </a:prstGeom>
        </p:spPr>
      </p:pic>
    </p:spTree>
    <p:extLst>
      <p:ext uri="{BB962C8B-B14F-4D97-AF65-F5344CB8AC3E}">
        <p14:creationId xmlns:p14="http://schemas.microsoft.com/office/powerpoint/2010/main" val="32881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四种目录</a:t>
            </a:r>
            <a:endParaRPr lang="zh-CN" altLang="en-US" dirty="0"/>
          </a:p>
        </p:txBody>
      </p:sp>
      <p:sp>
        <p:nvSpPr>
          <p:cNvPr id="3" name="内容占位符 2"/>
          <p:cNvSpPr>
            <a:spLocks noGrp="1"/>
          </p:cNvSpPr>
          <p:nvPr>
            <p:ph idx="1"/>
          </p:nvPr>
        </p:nvSpPr>
        <p:spPr>
          <a:xfrm>
            <a:off x="946484" y="2454442"/>
            <a:ext cx="10619873" cy="3753853"/>
          </a:xfrm>
        </p:spPr>
        <p:txBody>
          <a:bodyPr/>
          <a:lstStyle/>
          <a:p>
            <a:r>
              <a:rPr lang="en-US" altLang="zh-CN" b="1" dirty="0">
                <a:latin typeface="华文中宋" panose="02010600040101010101" pitchFamily="2" charset="-122"/>
                <a:ea typeface="华文中宋" panose="02010600040101010101" pitchFamily="2" charset="-122"/>
              </a:rPr>
              <a:t>4.</a:t>
            </a:r>
            <a:r>
              <a:rPr lang="zh-CN" altLang="en-US" b="1" dirty="0">
                <a:latin typeface="华文中宋" panose="02010600040101010101" pitchFamily="2" charset="-122"/>
                <a:ea typeface="华文中宋" panose="02010600040101010101" pitchFamily="2" charset="-122"/>
              </a:rPr>
              <a:t>可变动的：</a:t>
            </a:r>
            <a:r>
              <a:rPr lang="zh-CN" altLang="en-US" dirty="0">
                <a:latin typeface="华文中宋" panose="02010600040101010101" pitchFamily="2" charset="-122"/>
                <a:ea typeface="华文中宋" panose="02010600040101010101" pitchFamily="2" charset="-122"/>
              </a:rPr>
              <a:t>经常改变的数据，例如登录文件、一般用户可自行收受的新闻组等。</a:t>
            </a:r>
          </a:p>
          <a:p>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FHS</a:t>
            </a:r>
            <a:r>
              <a:rPr lang="zh-CN" altLang="en-US" dirty="0">
                <a:latin typeface="华文中宋" panose="02010600040101010101" pitchFamily="2" charset="-122"/>
                <a:ea typeface="华文中宋" panose="02010600040101010101" pitchFamily="2" charset="-122"/>
              </a:rPr>
              <a:t>针对目录树架构仅定义如下三层目录底下应该放置什么数据而已：</a:t>
            </a:r>
          </a:p>
          <a:p>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根目录</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：与开机系统有关；根目录是整个系统最重要的一个目录，因为不但所有的目录都是由根目录衍生出来的， 同时根目录也与开机</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还原</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系统修复等动作有关。根目录</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所在分区应该越小越好， 且应用程序所安装的软件最好不要与根目录放在同一个分区内，保持根目录越小越好。</a:t>
            </a:r>
          </a:p>
        </p:txBody>
      </p:sp>
    </p:spTree>
    <p:extLst>
      <p:ext uri="{BB962C8B-B14F-4D97-AF65-F5344CB8AC3E}">
        <p14:creationId xmlns:p14="http://schemas.microsoft.com/office/powerpoint/2010/main" val="12170974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831" y="994386"/>
            <a:ext cx="9999783" cy="1303337"/>
          </a:xfrm>
        </p:spPr>
        <p:txBody>
          <a:bodyPr/>
          <a:lstStyle/>
          <a:p>
            <a:r>
              <a:rPr lang="zh-CN" altLang="en-US" dirty="0">
                <a:latin typeface="华文中宋" panose="02010600040101010101" pitchFamily="2" charset="-122"/>
                <a:ea typeface="华文中宋" panose="02010600040101010101" pitchFamily="2" charset="-122"/>
              </a:rPr>
              <a:t>建立分区命令</a:t>
            </a:r>
            <a:r>
              <a:rPr lang="en-US" altLang="zh-CN" dirty="0">
                <a:latin typeface="华文中宋" panose="02010600040101010101" pitchFamily="2" charset="-122"/>
                <a:ea typeface="华文中宋" panose="02010600040101010101" pitchFamily="2" charset="-122"/>
              </a:rPr>
              <a:t>n</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new</a:t>
            </a:r>
            <a:r>
              <a:rPr lang="zh-CN" altLang="en-US" dirty="0">
                <a:latin typeface="华文中宋" panose="02010600040101010101" pitchFamily="2" charset="-122"/>
                <a:ea typeface="华文中宋" panose="02010600040101010101" pitchFamily="2" charset="-122"/>
              </a:rPr>
              <a:t>的意思）</a:t>
            </a:r>
          </a:p>
        </p:txBody>
      </p:sp>
      <p:sp>
        <p:nvSpPr>
          <p:cNvPr id="3" name="内容占位符 2"/>
          <p:cNvSpPr>
            <a:spLocks noGrp="1"/>
          </p:cNvSpPr>
          <p:nvPr>
            <p:ph idx="1"/>
          </p:nvPr>
        </p:nvSpPr>
        <p:spPr>
          <a:xfrm>
            <a:off x="726832" y="2462188"/>
            <a:ext cx="3880337" cy="3704149"/>
          </a:xfrm>
        </p:spPr>
        <p:txBody>
          <a:bodyPr/>
          <a:lstStyle/>
          <a:p>
            <a:r>
              <a:rPr lang="zh-CN" altLang="en-US" dirty="0">
                <a:latin typeface="华文中宋" panose="02010600040101010101" pitchFamily="2" charset="-122"/>
                <a:ea typeface="华文中宋" panose="02010600040101010101" pitchFamily="2" charset="-122"/>
              </a:rPr>
              <a:t>命令格式：</a:t>
            </a:r>
            <a:r>
              <a:rPr lang="en-US" altLang="zh-CN" dirty="0">
                <a:latin typeface="华文中宋" panose="02010600040101010101" pitchFamily="2" charset="-122"/>
                <a:ea typeface="华文中宋" panose="02010600040101010101" pitchFamily="2" charset="-122"/>
              </a:rPr>
              <a:t>n </a:t>
            </a:r>
          </a:p>
          <a:p>
            <a:r>
              <a:rPr lang="zh-CN" altLang="en-US" dirty="0">
                <a:latin typeface="华文中宋" panose="02010600040101010101" pitchFamily="2" charset="-122"/>
                <a:ea typeface="华文中宋" panose="02010600040101010101" pitchFamily="2" charset="-122"/>
              </a:rPr>
              <a:t>随后要求输入分区号，开始扇区号，结束扇区号</a:t>
            </a:r>
            <a:endParaRPr lang="en-US" altLang="zh-CN" dirty="0">
              <a:latin typeface="华文中宋" panose="02010600040101010101" pitchFamily="2" charset="-122"/>
              <a:ea typeface="华文中宋" panose="02010600040101010101" pitchFamily="2" charset="-122"/>
            </a:endParaRPr>
          </a:p>
          <a:p>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上述建立和删除分区的操作都是逻辑操作，只有在输入</a:t>
            </a:r>
            <a:r>
              <a:rPr lang="en-US" altLang="zh-CN" dirty="0">
                <a:latin typeface="华文中宋" panose="02010600040101010101" pitchFamily="2" charset="-122"/>
                <a:ea typeface="华文中宋" panose="02010600040101010101" pitchFamily="2" charset="-122"/>
              </a:rPr>
              <a:t>w</a:t>
            </a:r>
            <a:r>
              <a:rPr lang="zh-CN" altLang="en-US" dirty="0">
                <a:latin typeface="华文中宋" panose="02010600040101010101" pitchFamily="2" charset="-122"/>
                <a:ea typeface="华文中宋" panose="02010600040101010101" pitchFamily="2" charset="-122"/>
              </a:rPr>
              <a:t>命令后这些逻辑操作才物理生效。</a:t>
            </a: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4841632" y="2462188"/>
            <a:ext cx="6084276" cy="3586920"/>
          </a:xfrm>
          <a:prstGeom prst="rect">
            <a:avLst/>
          </a:prstGeom>
        </p:spPr>
      </p:pic>
    </p:spTree>
    <p:extLst>
      <p:ext uri="{BB962C8B-B14F-4D97-AF65-F5344CB8AC3E}">
        <p14:creationId xmlns:p14="http://schemas.microsoft.com/office/powerpoint/2010/main" val="8202335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华文中宋" panose="02010600040101010101" pitchFamily="2" charset="-122"/>
                <a:ea typeface="华文中宋" panose="02010600040101010101" pitchFamily="2" charset="-122"/>
              </a:rPr>
              <a:t>建立文件系统</a:t>
            </a:r>
            <a:r>
              <a:rPr lang="en-US" altLang="zh-CN"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即</a:t>
            </a:r>
            <a:r>
              <a:rPr lang="zh-CN" altLang="zh-CN" b="1" dirty="0">
                <a:latin typeface="华文中宋" panose="02010600040101010101" pitchFamily="2" charset="-122"/>
                <a:ea typeface="华文中宋" panose="02010600040101010101" pitchFamily="2" charset="-122"/>
              </a:rPr>
              <a:t>磁盘格式化</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633046" y="2557463"/>
            <a:ext cx="4478217" cy="3667491"/>
          </a:xfrm>
        </p:spPr>
        <p:txBody>
          <a:bodyPr/>
          <a:lstStyle/>
          <a:p>
            <a:r>
              <a:rPr lang="zh-CN" altLang="en-US" dirty="0">
                <a:latin typeface="华文中宋" panose="02010600040101010101" pitchFamily="2" charset="-122"/>
                <a:ea typeface="华文中宋" panose="02010600040101010101" pitchFamily="2" charset="-122"/>
              </a:rPr>
              <a:t>命令格式：</a:t>
            </a:r>
            <a:endParaRPr lang="en-US" altLang="zh-CN" dirty="0">
              <a:latin typeface="华文中宋" panose="02010600040101010101" pitchFamily="2" charset="-122"/>
              <a:ea typeface="华文中宋" panose="02010600040101010101" pitchFamily="2" charset="-122"/>
            </a:endParaRPr>
          </a:p>
          <a:p>
            <a:r>
              <a:rPr lang="en-US" altLang="zh-CN" dirty="0" err="1">
                <a:latin typeface="华文中宋" panose="02010600040101010101" pitchFamily="2" charset="-122"/>
                <a:ea typeface="华文中宋" panose="02010600040101010101" pitchFamily="2" charset="-122"/>
              </a:rPr>
              <a:t>mkfs</a:t>
            </a:r>
            <a:r>
              <a:rPr lang="en-US" altLang="zh-CN" dirty="0">
                <a:latin typeface="华文中宋" panose="02010600040101010101" pitchFamily="2" charset="-122"/>
                <a:ea typeface="华文中宋" panose="02010600040101010101" pitchFamily="2" charset="-122"/>
              </a:rPr>
              <a:t> -t </a:t>
            </a:r>
            <a:r>
              <a:rPr lang="zh-CN" altLang="zh-CN" dirty="0">
                <a:latin typeface="华文中宋" panose="02010600040101010101" pitchFamily="2" charset="-122"/>
                <a:ea typeface="华文中宋" panose="02010600040101010101" pitchFamily="2" charset="-122"/>
              </a:rPr>
              <a:t>文件格式 设备文件名</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一个分区对应一个文件系统</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格式化应在挂载前完成！</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右图示例为将</a:t>
            </a:r>
            <a:r>
              <a:rPr lang="en-US" altLang="zh-CN" dirty="0">
                <a:latin typeface="华文中宋" panose="02010600040101010101" pitchFamily="2" charset="-122"/>
                <a:ea typeface="华文中宋" panose="02010600040101010101" pitchFamily="2" charset="-122"/>
              </a:rPr>
              <a:t>5</a:t>
            </a:r>
            <a:r>
              <a:rPr lang="zh-CN" altLang="en-US" dirty="0">
                <a:latin typeface="华文中宋" panose="02010600040101010101" pitchFamily="2" charset="-122"/>
                <a:ea typeface="华文中宋" panose="02010600040101010101" pitchFamily="2" charset="-122"/>
              </a:rPr>
              <a:t>号分区格式化为</a:t>
            </a:r>
            <a:r>
              <a:rPr lang="en-US" altLang="zh-CN" dirty="0">
                <a:latin typeface="华文中宋" panose="02010600040101010101" pitchFamily="2" charset="-122"/>
                <a:ea typeface="华文中宋" panose="02010600040101010101" pitchFamily="2" charset="-122"/>
              </a:rPr>
              <a:t>ext3</a:t>
            </a:r>
            <a:r>
              <a:rPr lang="zh-CN" altLang="en-US" dirty="0">
                <a:latin typeface="华文中宋" panose="02010600040101010101" pitchFamily="2" charset="-122"/>
                <a:ea typeface="华文中宋" panose="02010600040101010101" pitchFamily="2" charset="-122"/>
              </a:rPr>
              <a:t>文件系统。</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一般格式化为</a:t>
            </a:r>
            <a:r>
              <a:rPr lang="en-US" altLang="zh-CN" dirty="0">
                <a:latin typeface="华文中宋" panose="02010600040101010101" pitchFamily="2" charset="-122"/>
                <a:ea typeface="华文中宋" panose="02010600040101010101" pitchFamily="2" charset="-122"/>
              </a:rPr>
              <a:t>ext4</a:t>
            </a:r>
            <a:r>
              <a:rPr lang="zh-CN" altLang="en-US" dirty="0">
                <a:latin typeface="华文中宋" panose="02010600040101010101" pitchFamily="2" charset="-122"/>
                <a:ea typeface="华文中宋" panose="02010600040101010101" pitchFamily="2" charset="-122"/>
              </a:rPr>
              <a:t>文件系统</a:t>
            </a:r>
            <a:endParaRPr lang="en-US" altLang="zh-CN" dirty="0">
              <a:latin typeface="华文中宋" panose="02010600040101010101" pitchFamily="2" charset="-122"/>
              <a:ea typeface="华文中宋" panose="02010600040101010101" pitchFamily="2" charset="-122"/>
            </a:endParaRPr>
          </a:p>
          <a:p>
            <a:endParaRPr lang="zh-CN" altLang="zh-CN" dirty="0">
              <a:latin typeface="华文中宋" panose="02010600040101010101" pitchFamily="2" charset="-122"/>
              <a:ea typeface="华文中宋" panose="02010600040101010101" pitchFamily="2" charset="-122"/>
            </a:endParaRP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5205582" y="2405063"/>
            <a:ext cx="6236141" cy="3819891"/>
          </a:xfrm>
          <a:prstGeom prst="rect">
            <a:avLst/>
          </a:prstGeom>
        </p:spPr>
      </p:pic>
    </p:spTree>
    <p:extLst>
      <p:ext uri="{BB962C8B-B14F-4D97-AF65-F5344CB8AC3E}">
        <p14:creationId xmlns:p14="http://schemas.microsoft.com/office/powerpoint/2010/main" val="761362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检查和修复文件系统：</a:t>
            </a:r>
            <a:r>
              <a:rPr lang="en-US" altLang="zh-CN" kern="1800" dirty="0" err="1">
                <a:latin typeface="Times New Roman"/>
                <a:ea typeface="黑体"/>
              </a:rPr>
              <a:t>fsck</a:t>
            </a:r>
            <a:endParaRPr lang="zh-CN" altLang="en-US" dirty="0"/>
          </a:p>
        </p:txBody>
      </p:sp>
      <p:sp>
        <p:nvSpPr>
          <p:cNvPr id="3" name="内容占位符 2"/>
          <p:cNvSpPr>
            <a:spLocks noGrp="1"/>
          </p:cNvSpPr>
          <p:nvPr>
            <p:ph idx="1"/>
          </p:nvPr>
        </p:nvSpPr>
        <p:spPr>
          <a:xfrm>
            <a:off x="633046" y="2426677"/>
            <a:ext cx="3516923" cy="3798277"/>
          </a:xfrm>
        </p:spPr>
        <p:txBody>
          <a:bodyPr/>
          <a:lstStyle/>
          <a:p>
            <a:pPr lvl="0"/>
            <a:r>
              <a:rPr lang="zh-CN" altLang="en-US" dirty="0">
                <a:latin typeface="华文中宋" panose="02010600040101010101" pitchFamily="2" charset="-122"/>
                <a:ea typeface="华文中宋" panose="02010600040101010101" pitchFamily="2" charset="-122"/>
              </a:rPr>
              <a:t>磁盘检查和修复命令</a:t>
            </a:r>
            <a:r>
              <a:rPr lang="en-US" altLang="zh-CN" dirty="0" err="1">
                <a:latin typeface="华文中宋" panose="02010600040101010101" pitchFamily="2" charset="-122"/>
                <a:ea typeface="华文中宋" panose="02010600040101010101" pitchFamily="2" charset="-122"/>
              </a:rPr>
              <a:t>fsck</a:t>
            </a:r>
            <a:endParaRPr lang="en-US" altLang="zh-CN" dirty="0">
              <a:latin typeface="华文中宋" panose="02010600040101010101" pitchFamily="2" charset="-122"/>
              <a:ea typeface="华文中宋" panose="02010600040101010101" pitchFamily="2" charset="-122"/>
            </a:endParaRPr>
          </a:p>
          <a:p>
            <a:pPr lvl="0"/>
            <a:endParaRPr lang="en-US" altLang="zh-CN" dirty="0">
              <a:latin typeface="华文中宋" panose="02010600040101010101" pitchFamily="2" charset="-122"/>
              <a:ea typeface="华文中宋" panose="02010600040101010101" pitchFamily="2" charset="-122"/>
            </a:endParaRPr>
          </a:p>
          <a:p>
            <a:pPr lvl="0"/>
            <a:r>
              <a:rPr lang="en-US" altLang="zh-CN" dirty="0" err="1">
                <a:latin typeface="华文中宋" panose="02010600040101010101" pitchFamily="2" charset="-122"/>
                <a:ea typeface="华文中宋" panose="02010600040101010101" pitchFamily="2" charset="-122"/>
              </a:rPr>
              <a:t>inode</a:t>
            </a:r>
            <a:r>
              <a:rPr lang="zh-CN" altLang="en-US" dirty="0">
                <a:latin typeface="华文中宋" panose="02010600040101010101" pitchFamily="2" charset="-122"/>
                <a:ea typeface="华文中宋" panose="02010600040101010101" pitchFamily="2" charset="-122"/>
              </a:rPr>
              <a:t>块用来存放文件或目录的属性及其磁盘位置信息；</a:t>
            </a:r>
            <a:r>
              <a:rPr lang="en-US" altLang="zh-CN" dirty="0">
                <a:latin typeface="华文中宋" panose="02010600040101010101" pitchFamily="2" charset="-122"/>
                <a:ea typeface="华文中宋" panose="02010600040101010101" pitchFamily="2" charset="-122"/>
              </a:rPr>
              <a:t>block</a:t>
            </a:r>
            <a:r>
              <a:rPr lang="zh-CN" altLang="en-US" dirty="0">
                <a:latin typeface="华文中宋" panose="02010600040101010101" pitchFamily="2" charset="-122"/>
                <a:ea typeface="华文中宋" panose="02010600040101010101" pitchFamily="2" charset="-122"/>
              </a:rPr>
              <a:t>块用来存放目录或文件的内容数据。</a:t>
            </a:r>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4244290" y="2426677"/>
            <a:ext cx="7256047" cy="3618304"/>
          </a:xfrm>
          <a:prstGeom prst="rect">
            <a:avLst/>
          </a:prstGeom>
        </p:spPr>
      </p:pic>
    </p:spTree>
    <p:extLst>
      <p:ext uri="{BB962C8B-B14F-4D97-AF65-F5344CB8AC3E}">
        <p14:creationId xmlns:p14="http://schemas.microsoft.com/office/powerpoint/2010/main" val="5831031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测试分区</a:t>
            </a:r>
            <a:endParaRPr lang="zh-CN" altLang="en-US" dirty="0"/>
          </a:p>
        </p:txBody>
      </p:sp>
      <p:sp>
        <p:nvSpPr>
          <p:cNvPr id="3" name="内容占位符 2"/>
          <p:cNvSpPr>
            <a:spLocks noGrp="1"/>
          </p:cNvSpPr>
          <p:nvPr>
            <p:ph idx="1"/>
          </p:nvPr>
        </p:nvSpPr>
        <p:spPr/>
        <p:txBody>
          <a:bodyPr/>
          <a:lstStyle/>
          <a:p>
            <a:pPr lvl="0"/>
            <a:r>
              <a:rPr lang="zh-CN" altLang="en-US" dirty="0">
                <a:latin typeface="华文中宋" panose="02010600040101010101" pitchFamily="2" charset="-122"/>
                <a:ea typeface="华文中宋" panose="02010600040101010101" pitchFamily="2" charset="-122"/>
              </a:rPr>
              <a:t>测试分区挂载点</a:t>
            </a:r>
            <a:endParaRPr lang="en-US" altLang="zh-CN" dirty="0">
              <a:latin typeface="华文中宋" panose="02010600040101010101" pitchFamily="2" charset="-122"/>
              <a:ea typeface="华文中宋" panose="02010600040101010101" pitchFamily="2" charset="-122"/>
            </a:endParaRPr>
          </a:p>
          <a:p>
            <a:pPr marL="0" lvl="0" indent="0">
              <a:buNone/>
            </a:pPr>
            <a:r>
              <a:rPr lang="zh-CN" altLang="en-US" dirty="0">
                <a:latin typeface="华文中宋" panose="02010600040101010101" pitchFamily="2" charset="-122"/>
                <a:ea typeface="华文中宋" panose="02010600040101010101" pitchFamily="2" charset="-122"/>
              </a:rPr>
              <a:t>分区挂载后，检查一下能否正常工作。用</a:t>
            </a:r>
            <a:r>
              <a:rPr lang="en-US" altLang="zh-CN" dirty="0" err="1">
                <a:latin typeface="华文中宋" panose="02010600040101010101" pitchFamily="2" charset="-122"/>
                <a:ea typeface="华文中宋" panose="02010600040101010101" pitchFamily="2" charset="-122"/>
              </a:rPr>
              <a:t>df</a:t>
            </a:r>
            <a:r>
              <a:rPr lang="zh-CN" altLang="en-US" dirty="0">
                <a:latin typeface="华文中宋" panose="02010600040101010101" pitchFamily="2" charset="-122"/>
                <a:ea typeface="华文中宋" panose="02010600040101010101" pitchFamily="2" charset="-122"/>
              </a:rPr>
              <a:t>命令查看一下即可。</a:t>
            </a:r>
            <a:endParaRPr lang="en-US" altLang="zh-CN" dirty="0">
              <a:latin typeface="华文中宋" panose="02010600040101010101" pitchFamily="2" charset="-122"/>
              <a:ea typeface="华文中宋" panose="02010600040101010101" pitchFamily="2" charset="-122"/>
            </a:endParaRPr>
          </a:p>
          <a:p>
            <a:pPr lvl="0"/>
            <a:r>
              <a:rPr lang="en-US" altLang="zh-CN" dirty="0" err="1">
                <a:latin typeface="华文中宋" panose="02010600040101010101" pitchFamily="2" charset="-122"/>
                <a:ea typeface="华文中宋" panose="02010600040101010101" pitchFamily="2" charset="-122"/>
              </a:rPr>
              <a:t>df</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分区挂载点</a:t>
            </a:r>
            <a:endParaRPr lang="en-US" altLang="zh-CN" dirty="0">
              <a:latin typeface="华文中宋" panose="02010600040101010101" pitchFamily="2" charset="-122"/>
              <a:ea typeface="华文中宋" panose="02010600040101010101" pitchFamily="2" charset="-122"/>
            </a:endParaRPr>
          </a:p>
          <a:p>
            <a:pPr lvl="0"/>
            <a:endParaRPr lang="zh-CN" altLang="en-US"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2"/>
          <a:stretch>
            <a:fillRect/>
          </a:stretch>
        </p:blipFill>
        <p:spPr>
          <a:xfrm>
            <a:off x="188494" y="4216400"/>
            <a:ext cx="12934999" cy="1930401"/>
          </a:xfrm>
          <a:prstGeom prst="rect">
            <a:avLst/>
          </a:prstGeom>
        </p:spPr>
      </p:pic>
    </p:spTree>
    <p:extLst>
      <p:ext uri="{BB962C8B-B14F-4D97-AF65-F5344CB8AC3E}">
        <p14:creationId xmlns:p14="http://schemas.microsoft.com/office/powerpoint/2010/main" val="5380659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982664"/>
            <a:ext cx="9601200" cy="1186106"/>
          </a:xfrm>
        </p:spPr>
        <p:txBody>
          <a:bodyPr/>
          <a:lstStyle/>
          <a:p>
            <a:r>
              <a:rPr lang="zh-CN" altLang="en-US" kern="1800" dirty="0">
                <a:latin typeface="Times New Roman"/>
                <a:ea typeface="黑体"/>
              </a:rPr>
              <a:t>压 缩 工 具</a:t>
            </a:r>
            <a:endParaRPr lang="zh-CN" altLang="en-US" dirty="0"/>
          </a:p>
        </p:txBody>
      </p:sp>
      <p:sp>
        <p:nvSpPr>
          <p:cNvPr id="3" name="内容占位符 2"/>
          <p:cNvSpPr>
            <a:spLocks noGrp="1"/>
          </p:cNvSpPr>
          <p:nvPr>
            <p:ph idx="1"/>
          </p:nvPr>
        </p:nvSpPr>
        <p:spPr>
          <a:xfrm>
            <a:off x="656492" y="2438400"/>
            <a:ext cx="7842739" cy="2473569"/>
          </a:xfrm>
        </p:spPr>
        <p:txBody>
          <a:bodyPr/>
          <a:lstStyle/>
          <a:p>
            <a:pPr lvl="0"/>
            <a:r>
              <a:rPr lang="en-US" altLang="zh-CN" sz="1800" dirty="0">
                <a:latin typeface="华文中宋" panose="02010600040101010101" pitchFamily="2" charset="-122"/>
                <a:ea typeface="华文中宋" panose="02010600040101010101" pitchFamily="2" charset="-122"/>
              </a:rPr>
              <a:t>1.gzip</a:t>
            </a:r>
            <a:r>
              <a:rPr lang="zh-CN" altLang="en-US" sz="1800" dirty="0">
                <a:latin typeface="华文中宋" panose="02010600040101010101" pitchFamily="2" charset="-122"/>
                <a:ea typeface="华文中宋" panose="02010600040101010101" pitchFamily="2" charset="-122"/>
              </a:rPr>
              <a:t>命令    文件后缀类型：</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gz</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.Z</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.z</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~z</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a:t>
            </a:r>
            <a:r>
              <a:rPr lang="en-US" altLang="zh-CN" sz="1800" dirty="0" err="1">
                <a:latin typeface="华文中宋" panose="02010600040101010101" pitchFamily="2" charset="-122"/>
                <a:ea typeface="华文中宋" panose="02010600040101010101" pitchFamily="2" charset="-122"/>
              </a:rPr>
              <a:t>gz</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~Z</a:t>
            </a:r>
          </a:p>
          <a:p>
            <a:pPr lvl="0"/>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1</a:t>
            </a:r>
            <a:r>
              <a:rPr lang="zh-CN" altLang="en-US" sz="1800" dirty="0">
                <a:latin typeface="华文中宋" panose="02010600040101010101" pitchFamily="2" charset="-122"/>
                <a:ea typeface="华文中宋" panose="02010600040101010101" pitchFamily="2" charset="-122"/>
              </a:rPr>
              <a:t>）直接压缩文件       </a:t>
            </a:r>
            <a:r>
              <a:rPr lang="en-US" altLang="zh-CN" sz="1800" dirty="0">
                <a:highlight>
                  <a:srgbClr val="FFFF00"/>
                </a:highlight>
                <a:latin typeface="华文中宋" panose="02010600040101010101" pitchFamily="2" charset="-122"/>
                <a:ea typeface="华文中宋" panose="02010600040101010101" pitchFamily="2" charset="-122"/>
              </a:rPr>
              <a:t>gzip FILE</a:t>
            </a:r>
          </a:p>
          <a:p>
            <a:pPr lvl="0"/>
            <a:r>
              <a:rPr lang="zh-CN" altLang="en-US" sz="1800" dirty="0">
                <a:latin typeface="华文中宋" panose="02010600040101010101" pitchFamily="2" charset="-122"/>
                <a:ea typeface="华文中宋" panose="02010600040101010101" pitchFamily="2" charset="-122"/>
              </a:rPr>
              <a:t>压缩只能压缩文件，而不能是目录；如果需要压缩目录，需要加上</a:t>
            </a:r>
            <a:r>
              <a:rPr lang="en-US" altLang="zh-CN" sz="1800" dirty="0">
                <a:latin typeface="华文中宋" panose="02010600040101010101" pitchFamily="2" charset="-122"/>
                <a:ea typeface="华文中宋" panose="02010600040101010101" pitchFamily="2" charset="-122"/>
              </a:rPr>
              <a:t>-r</a:t>
            </a:r>
            <a:r>
              <a:rPr lang="zh-CN" altLang="en-US" sz="1800" dirty="0">
                <a:latin typeface="华文中宋" panose="02010600040101010101" pitchFamily="2" charset="-122"/>
                <a:ea typeface="华文中宋" panose="02010600040101010101" pitchFamily="2" charset="-122"/>
              </a:rPr>
              <a:t>选项</a:t>
            </a:r>
          </a:p>
          <a:p>
            <a:pPr lvl="0"/>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2</a:t>
            </a:r>
            <a:r>
              <a:rPr lang="zh-CN" altLang="en-US" sz="1800" dirty="0">
                <a:latin typeface="华文中宋" panose="02010600040101010101" pitchFamily="2" charset="-122"/>
                <a:ea typeface="华文中宋" panose="02010600040101010101" pitchFamily="2" charset="-122"/>
              </a:rPr>
              <a:t>）保留源文件压缩   </a:t>
            </a:r>
            <a:r>
              <a:rPr lang="en-US" altLang="zh-CN" sz="1800" dirty="0">
                <a:highlight>
                  <a:srgbClr val="00FF00"/>
                </a:highlight>
                <a:latin typeface="华文中宋" panose="02010600040101010101" pitchFamily="2" charset="-122"/>
                <a:ea typeface="华文中宋" panose="02010600040101010101" pitchFamily="2" charset="-122"/>
              </a:rPr>
              <a:t>gzip -c FILE &gt; FILE.gz</a:t>
            </a:r>
          </a:p>
          <a:p>
            <a:pPr lvl="0"/>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3</a:t>
            </a:r>
            <a:r>
              <a:rPr lang="zh-CN" altLang="en-US" sz="1800" dirty="0">
                <a:latin typeface="华文中宋" panose="02010600040101010101" pitchFamily="2" charset="-122"/>
                <a:ea typeface="华文中宋" panose="02010600040101010101" pitchFamily="2" charset="-122"/>
              </a:rPr>
              <a:t>）解压缩    </a:t>
            </a:r>
            <a:r>
              <a:rPr lang="en-US" altLang="zh-CN" sz="1800" dirty="0">
                <a:highlight>
                  <a:srgbClr val="00FFFF"/>
                </a:highlight>
                <a:latin typeface="华文中宋" panose="02010600040101010101" pitchFamily="2" charset="-122"/>
                <a:ea typeface="华文中宋" panose="02010600040101010101" pitchFamily="2" charset="-122"/>
              </a:rPr>
              <a:t>gzip -d FILE.gz             </a:t>
            </a:r>
          </a:p>
          <a:p>
            <a:pPr lvl="0"/>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4</a:t>
            </a:r>
            <a:r>
              <a:rPr lang="zh-CN" altLang="en-US" sz="1800" dirty="0">
                <a:latin typeface="华文中宋" panose="02010600040101010101" pitchFamily="2" charset="-122"/>
                <a:ea typeface="华文中宋" panose="02010600040101010101" pitchFamily="2" charset="-122"/>
              </a:rPr>
              <a:t>）</a:t>
            </a:r>
            <a:r>
              <a:rPr lang="en-US" altLang="zh-CN" sz="1800" dirty="0">
                <a:latin typeface="华文中宋" panose="02010600040101010101" pitchFamily="2" charset="-122"/>
                <a:ea typeface="华文中宋" panose="02010600040101010101" pitchFamily="2" charset="-122"/>
              </a:rPr>
              <a:t> </a:t>
            </a:r>
            <a:r>
              <a:rPr lang="zh-CN" altLang="en-US" sz="1800" dirty="0">
                <a:latin typeface="华文中宋" panose="02010600040101010101" pitchFamily="2" charset="-122"/>
                <a:ea typeface="华文中宋" panose="02010600040101010101" pitchFamily="2" charset="-122"/>
              </a:rPr>
              <a:t>查看压缩文件    </a:t>
            </a:r>
            <a:r>
              <a:rPr lang="en-US" altLang="zh-CN" sz="1800" dirty="0" err="1">
                <a:highlight>
                  <a:srgbClr val="FF00FF"/>
                </a:highlight>
                <a:latin typeface="华文中宋" panose="02010600040101010101" pitchFamily="2" charset="-122"/>
                <a:ea typeface="华文中宋" panose="02010600040101010101" pitchFamily="2" charset="-122"/>
              </a:rPr>
              <a:t>zcat</a:t>
            </a:r>
            <a:r>
              <a:rPr lang="en-US" altLang="zh-CN" sz="1800" dirty="0">
                <a:highlight>
                  <a:srgbClr val="FF00FF"/>
                </a:highlight>
                <a:latin typeface="华文中宋" panose="02010600040101010101" pitchFamily="2" charset="-122"/>
                <a:ea typeface="华文中宋" panose="02010600040101010101" pitchFamily="2" charset="-122"/>
              </a:rPr>
              <a:t> FILE.gz</a:t>
            </a:r>
          </a:p>
          <a:p>
            <a:pPr marL="0" lvl="0" indent="0">
              <a:buNone/>
            </a:pPr>
            <a:endParaRPr lang="zh-CN" altLang="en-US" sz="1800" dirty="0">
              <a:latin typeface="华文中宋" panose="02010600040101010101" pitchFamily="2" charset="-122"/>
              <a:ea typeface="华文中宋" panose="02010600040101010101" pitchFamily="2" charset="-122"/>
            </a:endParaRPr>
          </a:p>
          <a:p>
            <a:endParaRPr lang="zh-CN" altLang="en-US" sz="1800" dirty="0">
              <a:latin typeface="华文中宋" panose="02010600040101010101" pitchFamily="2" charset="-122"/>
              <a:ea typeface="华文中宋" panose="02010600040101010101" pitchFamily="2" charset="-122"/>
            </a:endParaRPr>
          </a:p>
        </p:txBody>
      </p:sp>
      <p:sp>
        <p:nvSpPr>
          <p:cNvPr id="4" name="矩形 3"/>
          <p:cNvSpPr/>
          <p:nvPr/>
        </p:nvSpPr>
        <p:spPr>
          <a:xfrm>
            <a:off x="8335108" y="2438400"/>
            <a:ext cx="2801815" cy="1754326"/>
          </a:xfrm>
          <a:prstGeom prst="rect">
            <a:avLst/>
          </a:prstGeom>
        </p:spPr>
        <p:txBody>
          <a:bodyPr wrap="square">
            <a:spAutoFit/>
          </a:bodyPr>
          <a:lstStyle/>
          <a:p>
            <a:pPr lvl="0"/>
            <a:r>
              <a:rPr lang="zh-CN" altLang="en-US" dirty="0">
                <a:latin typeface="Times New Roman"/>
              </a:rPr>
              <a:t>（</a:t>
            </a:r>
            <a:r>
              <a:rPr lang="en-US" altLang="zh-CN" dirty="0">
                <a:latin typeface="Times New Roman"/>
              </a:rPr>
              <a:t>1</a:t>
            </a:r>
            <a:r>
              <a:rPr lang="zh-CN" altLang="en-US" dirty="0">
                <a:latin typeface="Times New Roman"/>
              </a:rPr>
              <a:t>）</a:t>
            </a:r>
            <a:endParaRPr lang="en-US" altLang="zh-CN" dirty="0">
              <a:latin typeface="Times New Roman"/>
            </a:endParaRP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a:t>
            </a:r>
            <a:r>
              <a:rPr lang="en-US" altLang="zh-CN" dirty="0">
                <a:highlight>
                  <a:srgbClr val="FFFF00"/>
                </a:highlight>
                <a:latin typeface="Times New Roman"/>
              </a:rPr>
              <a:t>gzip test </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test.gz</a:t>
            </a:r>
          </a:p>
        </p:txBody>
      </p:sp>
      <p:sp>
        <p:nvSpPr>
          <p:cNvPr id="5" name="矩形 4"/>
          <p:cNvSpPr/>
          <p:nvPr/>
        </p:nvSpPr>
        <p:spPr>
          <a:xfrm>
            <a:off x="8335108" y="4564306"/>
            <a:ext cx="3716215" cy="1754326"/>
          </a:xfrm>
          <a:prstGeom prst="rect">
            <a:avLst/>
          </a:prstGeom>
        </p:spPr>
        <p:txBody>
          <a:bodyPr wrap="square">
            <a:spAutoFit/>
          </a:bodyPr>
          <a:lstStyle/>
          <a:p>
            <a:pPr lvl="0"/>
            <a:r>
              <a:rPr lang="zh-CN" altLang="en-US" dirty="0">
                <a:latin typeface="Times New Roman"/>
              </a:rPr>
              <a:t>（</a:t>
            </a:r>
            <a:r>
              <a:rPr lang="en-US" altLang="zh-CN" dirty="0">
                <a:latin typeface="Times New Roman"/>
              </a:rPr>
              <a:t>2</a:t>
            </a:r>
            <a:r>
              <a:rPr lang="zh-CN" altLang="en-US" dirty="0">
                <a:latin typeface="Times New Roman"/>
              </a:rPr>
              <a:t>）</a:t>
            </a:r>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a:t>
            </a:r>
            <a:r>
              <a:rPr lang="en-US" altLang="zh-CN" dirty="0">
                <a:highlight>
                  <a:srgbClr val="00FF00"/>
                </a:highlight>
                <a:latin typeface="Times New Roman"/>
              </a:rPr>
              <a:t>gzip -c test &gt; test.gz</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  test.gz</a:t>
            </a:r>
          </a:p>
        </p:txBody>
      </p:sp>
      <p:sp>
        <p:nvSpPr>
          <p:cNvPr id="6" name="矩形 5"/>
          <p:cNvSpPr/>
          <p:nvPr/>
        </p:nvSpPr>
        <p:spPr>
          <a:xfrm>
            <a:off x="656492" y="4737810"/>
            <a:ext cx="3657600" cy="1477328"/>
          </a:xfrm>
          <a:prstGeom prst="rect">
            <a:avLst/>
          </a:prstGeom>
        </p:spPr>
        <p:txBody>
          <a:bodyPr wrap="square">
            <a:spAutoFit/>
          </a:bodyPr>
          <a:lstStyle/>
          <a:p>
            <a:pPr lvl="0"/>
            <a:r>
              <a:rPr lang="zh-CN" altLang="en-US" dirty="0">
                <a:latin typeface="Times New Roman"/>
              </a:rPr>
              <a:t>（</a:t>
            </a:r>
            <a:r>
              <a:rPr lang="en-US" altLang="zh-CN" dirty="0">
                <a:latin typeface="Times New Roman"/>
              </a:rPr>
              <a:t>3</a:t>
            </a:r>
            <a:r>
              <a:rPr lang="zh-CN" altLang="en-US" dirty="0">
                <a:latin typeface="Times New Roman"/>
              </a:rPr>
              <a:t>）</a:t>
            </a:r>
            <a:endParaRPr lang="en-US" altLang="zh-CN" dirty="0">
              <a:latin typeface="Times New Roman"/>
            </a:endParaRPr>
          </a:p>
          <a:p>
            <a:pPr lvl="0"/>
            <a:r>
              <a:rPr lang="zh-CN" altLang="en-US" dirty="0">
                <a:latin typeface="Times New Roman"/>
              </a:rPr>
              <a:t>第一种方法</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test.gz</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a:t>
            </a:r>
            <a:r>
              <a:rPr lang="en-US" altLang="zh-CN" dirty="0">
                <a:highlight>
                  <a:srgbClr val="00FFFF"/>
                </a:highlight>
                <a:latin typeface="Times New Roman"/>
              </a:rPr>
              <a:t>gzip -d test.gz </a:t>
            </a:r>
          </a:p>
        </p:txBody>
      </p:sp>
      <p:sp>
        <p:nvSpPr>
          <p:cNvPr id="7" name="矩形 6"/>
          <p:cNvSpPr/>
          <p:nvPr/>
        </p:nvSpPr>
        <p:spPr>
          <a:xfrm>
            <a:off x="3938953" y="4979803"/>
            <a:ext cx="3411416" cy="1200329"/>
          </a:xfrm>
          <a:prstGeom prst="rect">
            <a:avLst/>
          </a:prstGeom>
        </p:spPr>
        <p:txBody>
          <a:bodyPr wrap="square">
            <a:spAutoFit/>
          </a:bodyPr>
          <a:lstStyle/>
          <a:p>
            <a:pPr lvl="0"/>
            <a:r>
              <a:rPr lang="zh-CN" altLang="en-US" dirty="0">
                <a:latin typeface="Times New Roman"/>
              </a:rPr>
              <a:t>第二种方法</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]#ls</a:t>
            </a:r>
          </a:p>
          <a:p>
            <a:pPr lvl="0"/>
            <a:r>
              <a:rPr lang="en-US" altLang="zh-CN" dirty="0">
                <a:latin typeface="Times New Roman"/>
              </a:rPr>
              <a:t>test.gz</a:t>
            </a: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a:t>
            </a:r>
            <a:r>
              <a:rPr lang="en-US" altLang="zh-CN" dirty="0" err="1">
                <a:highlight>
                  <a:srgbClr val="00FFFF"/>
                </a:highlight>
                <a:latin typeface="Times New Roman"/>
              </a:rPr>
              <a:t>gunzip</a:t>
            </a:r>
            <a:r>
              <a:rPr lang="en-US" altLang="zh-CN" dirty="0">
                <a:highlight>
                  <a:srgbClr val="00FFFF"/>
                </a:highlight>
                <a:latin typeface="Times New Roman"/>
              </a:rPr>
              <a:t> test.gz</a:t>
            </a:r>
          </a:p>
        </p:txBody>
      </p:sp>
      <p:sp>
        <p:nvSpPr>
          <p:cNvPr id="8" name="矩形 7"/>
          <p:cNvSpPr/>
          <p:nvPr/>
        </p:nvSpPr>
        <p:spPr>
          <a:xfrm>
            <a:off x="5298831" y="4114925"/>
            <a:ext cx="3352800" cy="923330"/>
          </a:xfrm>
          <a:prstGeom prst="rect">
            <a:avLst/>
          </a:prstGeom>
        </p:spPr>
        <p:txBody>
          <a:bodyPr wrap="square">
            <a:spAutoFit/>
          </a:bodyPr>
          <a:lstStyle/>
          <a:p>
            <a:pPr lvl="0"/>
            <a:r>
              <a:rPr lang="zh-CN" altLang="en-US" dirty="0">
                <a:latin typeface="Times New Roman"/>
              </a:rPr>
              <a:t>（</a:t>
            </a:r>
            <a:r>
              <a:rPr lang="en-US" altLang="zh-CN" dirty="0">
                <a:latin typeface="Times New Roman"/>
              </a:rPr>
              <a:t>4</a:t>
            </a:r>
            <a:r>
              <a:rPr lang="zh-CN" altLang="en-US" dirty="0">
                <a:latin typeface="Times New Roman"/>
              </a:rPr>
              <a:t>）</a:t>
            </a:r>
            <a:endParaRPr lang="en-US" altLang="zh-CN" dirty="0">
              <a:latin typeface="Times New Roman"/>
            </a:endParaRPr>
          </a:p>
          <a:p>
            <a:pPr lvl="0"/>
            <a:r>
              <a:rPr lang="en-US" altLang="zh-CN" dirty="0">
                <a:latin typeface="Times New Roman"/>
              </a:rPr>
              <a:t>[</a:t>
            </a:r>
            <a:r>
              <a:rPr lang="en-US" altLang="zh-CN" dirty="0" err="1">
                <a:latin typeface="Times New Roman"/>
              </a:rPr>
              <a:t>root@vathe</a:t>
            </a:r>
            <a:r>
              <a:rPr lang="en-US" altLang="zh-CN" dirty="0">
                <a:latin typeface="Times New Roman"/>
              </a:rPr>
              <a:t> </a:t>
            </a:r>
            <a:r>
              <a:rPr lang="en-US" altLang="zh-CN" dirty="0" err="1">
                <a:latin typeface="Times New Roman"/>
              </a:rPr>
              <a:t>tmp</a:t>
            </a:r>
            <a:r>
              <a:rPr lang="en-US" altLang="zh-CN" dirty="0">
                <a:latin typeface="Times New Roman"/>
              </a:rPr>
              <a:t>]#</a:t>
            </a:r>
            <a:r>
              <a:rPr lang="en-US" altLang="zh-CN" dirty="0" err="1">
                <a:highlight>
                  <a:srgbClr val="FF00FF"/>
                </a:highlight>
                <a:latin typeface="Times New Roman"/>
              </a:rPr>
              <a:t>zcat</a:t>
            </a:r>
            <a:r>
              <a:rPr lang="en-US" altLang="zh-CN" dirty="0">
                <a:highlight>
                  <a:srgbClr val="FF00FF"/>
                </a:highlight>
                <a:latin typeface="Times New Roman"/>
              </a:rPr>
              <a:t> test.gz </a:t>
            </a:r>
          </a:p>
          <a:p>
            <a:pPr lvl="0"/>
            <a:r>
              <a:rPr lang="en-US" altLang="zh-CN" dirty="0">
                <a:latin typeface="Times New Roman"/>
              </a:rPr>
              <a:t>VatheSee@163.com</a:t>
            </a:r>
            <a:endParaRPr lang="zh-CN" altLang="en-US" dirty="0">
              <a:latin typeface="Times New Roman"/>
            </a:endParaRPr>
          </a:p>
        </p:txBody>
      </p:sp>
    </p:spTree>
    <p:extLst>
      <p:ext uri="{BB962C8B-B14F-4D97-AF65-F5344CB8AC3E}">
        <p14:creationId xmlns:p14="http://schemas.microsoft.com/office/powerpoint/2010/main" val="680594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压 缩 工 具</a:t>
            </a:r>
            <a:endParaRPr lang="zh-CN" altLang="en-US" dirty="0"/>
          </a:p>
        </p:txBody>
      </p:sp>
      <p:sp>
        <p:nvSpPr>
          <p:cNvPr id="3" name="内容占位符 2"/>
          <p:cNvSpPr>
            <a:spLocks noGrp="1"/>
          </p:cNvSpPr>
          <p:nvPr>
            <p:ph idx="1"/>
          </p:nvPr>
        </p:nvSpPr>
        <p:spPr>
          <a:xfrm>
            <a:off x="751819" y="2004647"/>
            <a:ext cx="7156939" cy="433754"/>
          </a:xfrm>
        </p:spPr>
        <p:txBody>
          <a:bodyPr/>
          <a:lstStyle/>
          <a:p>
            <a:pPr>
              <a:spcBef>
                <a:spcPct val="0"/>
              </a:spcBef>
              <a:spcAft>
                <a:spcPct val="0"/>
              </a:spcAft>
            </a:pPr>
            <a:r>
              <a:rPr lang="en-US" altLang="zh-CN" sz="2800" dirty="0">
                <a:latin typeface="华文中宋" panose="02010600040101010101" pitchFamily="2" charset="-122"/>
                <a:ea typeface="华文中宋" panose="02010600040101010101" pitchFamily="2" charset="-122"/>
              </a:rPr>
              <a:t>2.bzip2</a:t>
            </a:r>
            <a:r>
              <a:rPr lang="zh-CN" altLang="en-US" sz="2800" dirty="0">
                <a:latin typeface="华文中宋" panose="02010600040101010101" pitchFamily="2" charset="-122"/>
                <a:ea typeface="华文中宋" panose="02010600040101010101" pitchFamily="2" charset="-122"/>
              </a:rPr>
              <a:t>命令  </a:t>
            </a:r>
            <a:r>
              <a:rPr lang="zh-CN" altLang="en-US" sz="1600" dirty="0">
                <a:solidFill>
                  <a:schemeClr val="tx1"/>
                </a:solidFill>
                <a:latin typeface="华文中宋" panose="02010600040101010101" pitchFamily="2" charset="-122"/>
                <a:ea typeface="华文中宋" panose="02010600040101010101" pitchFamily="2" charset="-122"/>
              </a:rPr>
              <a:t>文件后缀类型：</a:t>
            </a:r>
            <a:r>
              <a:rPr lang="en-US" altLang="zh-CN" sz="1600" dirty="0">
                <a:solidFill>
                  <a:schemeClr val="tx1"/>
                </a:solidFill>
                <a:latin typeface="华文中宋" panose="02010600040101010101" pitchFamily="2" charset="-122"/>
                <a:ea typeface="华文中宋" panose="02010600040101010101" pitchFamily="2" charset="-122"/>
              </a:rPr>
              <a:t>.bz2</a:t>
            </a:r>
            <a:r>
              <a:rPr lang="zh-CN" altLang="en-US" sz="1600" dirty="0">
                <a:solidFill>
                  <a:schemeClr val="tx1"/>
                </a:solidFill>
                <a:latin typeface="华文中宋" panose="02010600040101010101" pitchFamily="2" charset="-122"/>
                <a:ea typeface="华文中宋" panose="02010600040101010101" pitchFamily="2" charset="-122"/>
              </a:rPr>
              <a:t>、</a:t>
            </a:r>
            <a:r>
              <a:rPr lang="en-US" altLang="zh-CN" sz="1600" dirty="0">
                <a:solidFill>
                  <a:schemeClr val="tx1"/>
                </a:solidFill>
                <a:latin typeface="华文中宋" panose="02010600040101010101" pitchFamily="2" charset="-122"/>
                <a:ea typeface="华文中宋" panose="02010600040101010101" pitchFamily="2" charset="-122"/>
              </a:rPr>
              <a:t>.</a:t>
            </a:r>
            <a:r>
              <a:rPr lang="en-US" altLang="zh-CN" sz="1600" dirty="0" err="1">
                <a:solidFill>
                  <a:schemeClr val="tx1"/>
                </a:solidFill>
                <a:latin typeface="华文中宋" panose="02010600040101010101" pitchFamily="2" charset="-122"/>
                <a:ea typeface="华文中宋" panose="02010600040101010101" pitchFamily="2" charset="-122"/>
              </a:rPr>
              <a:t>bz</a:t>
            </a:r>
            <a:r>
              <a:rPr lang="zh-CN" altLang="en-US" sz="1600" dirty="0">
                <a:solidFill>
                  <a:schemeClr val="tx1"/>
                </a:solidFill>
                <a:latin typeface="华文中宋" panose="02010600040101010101" pitchFamily="2" charset="-122"/>
                <a:ea typeface="华文中宋" panose="02010600040101010101" pitchFamily="2" charset="-122"/>
              </a:rPr>
              <a:t>、</a:t>
            </a:r>
            <a:r>
              <a:rPr lang="en-US" altLang="zh-CN" sz="1600" dirty="0">
                <a:solidFill>
                  <a:schemeClr val="tx1"/>
                </a:solidFill>
                <a:latin typeface="华文中宋" panose="02010600040101010101" pitchFamily="2" charset="-122"/>
                <a:ea typeface="华文中宋" panose="02010600040101010101" pitchFamily="2" charset="-122"/>
              </a:rPr>
              <a:t>.tbz2</a:t>
            </a:r>
            <a:r>
              <a:rPr lang="zh-CN" altLang="en-US" sz="1600" dirty="0">
                <a:solidFill>
                  <a:schemeClr val="tx1"/>
                </a:solidFill>
                <a:latin typeface="华文中宋" panose="02010600040101010101" pitchFamily="2" charset="-122"/>
                <a:ea typeface="华文中宋" panose="02010600040101010101" pitchFamily="2" charset="-122"/>
              </a:rPr>
              <a:t>、</a:t>
            </a:r>
            <a:r>
              <a:rPr lang="en-US" altLang="zh-CN" sz="1600" dirty="0" err="1">
                <a:solidFill>
                  <a:schemeClr val="tx1"/>
                </a:solidFill>
                <a:latin typeface="华文中宋" panose="02010600040101010101" pitchFamily="2" charset="-122"/>
                <a:ea typeface="华文中宋" panose="02010600040101010101" pitchFamily="2" charset="-122"/>
              </a:rPr>
              <a:t>tbz</a:t>
            </a:r>
            <a:r>
              <a:rPr lang="zh-CN" altLang="en-US" sz="1600" dirty="0">
                <a:solidFill>
                  <a:schemeClr val="tx1"/>
                </a:solidFill>
                <a:latin typeface="华文中宋" panose="02010600040101010101" pitchFamily="2" charset="-122"/>
                <a:ea typeface="华文中宋" panose="02010600040101010101" pitchFamily="2" charset="-122"/>
              </a:rPr>
              <a:t>、</a:t>
            </a:r>
            <a:r>
              <a:rPr lang="en-US" altLang="zh-CN" sz="1600" dirty="0">
                <a:solidFill>
                  <a:schemeClr val="tx1"/>
                </a:solidFill>
                <a:latin typeface="华文中宋" panose="02010600040101010101" pitchFamily="2" charset="-122"/>
                <a:ea typeface="华文中宋" panose="02010600040101010101" pitchFamily="2" charset="-122"/>
              </a:rPr>
              <a:t>bzip2</a:t>
            </a:r>
          </a:p>
          <a:p>
            <a:pPr lvl="0"/>
            <a:endParaRPr lang="zh-CN" altLang="en-US" sz="2800" dirty="0">
              <a:latin typeface="华文中宋" panose="02010600040101010101" pitchFamily="2" charset="-122"/>
              <a:ea typeface="华文中宋" panose="02010600040101010101" pitchFamily="2" charset="-122"/>
            </a:endParaRPr>
          </a:p>
        </p:txBody>
      </p:sp>
      <p:sp>
        <p:nvSpPr>
          <p:cNvPr id="4" name="矩形 3"/>
          <p:cNvSpPr/>
          <p:nvPr/>
        </p:nvSpPr>
        <p:spPr>
          <a:xfrm>
            <a:off x="978876" y="2872155"/>
            <a:ext cx="2801815" cy="1754326"/>
          </a:xfrm>
          <a:prstGeom prst="rect">
            <a:avLst/>
          </a:prstGeom>
        </p:spPr>
        <p:txBody>
          <a:bodyPr wrap="square">
            <a:spAutoFit/>
          </a:bodyPr>
          <a:lstStyle/>
          <a:p>
            <a:pPr lvl="0"/>
            <a:r>
              <a:rPr lang="zh-CN" altLang="en-US" dirty="0">
                <a:latin typeface="华文中宋" panose="02010600040101010101" pitchFamily="2" charset="-122"/>
                <a:ea typeface="华文中宋" panose="02010600040101010101" pitchFamily="2" charset="-122"/>
              </a:rPr>
              <a:t>直接压缩</a:t>
            </a:r>
          </a:p>
          <a:p>
            <a:pPr lvl="0"/>
            <a:r>
              <a:rPr lang="en-US" altLang="zh-CN" dirty="0" err="1">
                <a:highlight>
                  <a:srgbClr val="FFFF00"/>
                </a:highlight>
                <a:latin typeface="华文中宋" panose="02010600040101010101" pitchFamily="2" charset="-122"/>
                <a:ea typeface="华文中宋" panose="02010600040101010101" pitchFamily="2" charset="-122"/>
              </a:rPr>
              <a:t>bzip</a:t>
            </a:r>
            <a:r>
              <a:rPr lang="en-US" altLang="zh-CN" dirty="0">
                <a:highlight>
                  <a:srgbClr val="FFFF00"/>
                </a:highlight>
                <a:latin typeface="华文中宋" panose="02010600040101010101" pitchFamily="2" charset="-122"/>
                <a:ea typeface="华文中宋" panose="02010600040101010101" pitchFamily="2" charset="-122"/>
              </a:rPr>
              <a:t> FILE</a:t>
            </a:r>
          </a:p>
          <a:p>
            <a:pPr lvl="0"/>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root@vathe</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tmp</a:t>
            </a:r>
            <a:r>
              <a:rPr lang="en-US" altLang="zh-CN" dirty="0">
                <a:latin typeface="华文中宋" panose="02010600040101010101" pitchFamily="2" charset="-122"/>
                <a:ea typeface="华文中宋" panose="02010600040101010101" pitchFamily="2" charset="-122"/>
              </a:rPr>
              <a:t>]#</a:t>
            </a:r>
            <a:r>
              <a:rPr lang="en-US" altLang="zh-CN" dirty="0">
                <a:highlight>
                  <a:srgbClr val="FFFF00"/>
                </a:highlight>
                <a:latin typeface="华文中宋" panose="02010600040101010101" pitchFamily="2" charset="-122"/>
                <a:ea typeface="华文中宋" panose="02010600040101010101" pitchFamily="2" charset="-122"/>
              </a:rPr>
              <a:t>bzip2 test </a:t>
            </a:r>
          </a:p>
          <a:p>
            <a:pPr lvl="0"/>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root@vathe</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tmp</a:t>
            </a:r>
            <a:r>
              <a:rPr lang="en-US" altLang="zh-CN" dirty="0">
                <a:latin typeface="华文中宋" panose="02010600040101010101" pitchFamily="2" charset="-122"/>
                <a:ea typeface="华文中宋" panose="02010600040101010101" pitchFamily="2" charset="-122"/>
              </a:rPr>
              <a:t>]#ls</a:t>
            </a:r>
          </a:p>
          <a:p>
            <a:pPr lvl="0"/>
            <a:r>
              <a:rPr lang="en-US" altLang="zh-CN" dirty="0">
                <a:latin typeface="华文中宋" panose="02010600040101010101" pitchFamily="2" charset="-122"/>
                <a:ea typeface="华文中宋" panose="02010600040101010101" pitchFamily="2" charset="-122"/>
              </a:rPr>
              <a:t>test.bz2</a:t>
            </a:r>
          </a:p>
        </p:txBody>
      </p:sp>
      <p:sp>
        <p:nvSpPr>
          <p:cNvPr id="5" name="矩形 4"/>
          <p:cNvSpPr/>
          <p:nvPr/>
        </p:nvSpPr>
        <p:spPr>
          <a:xfrm>
            <a:off x="3645878" y="2438401"/>
            <a:ext cx="3716215" cy="3785652"/>
          </a:xfrm>
          <a:prstGeom prst="rect">
            <a:avLst/>
          </a:prstGeom>
        </p:spPr>
        <p:txBody>
          <a:bodyPr wrap="square">
            <a:spAutoFit/>
          </a:bodyPr>
          <a:lstStyle/>
          <a:p>
            <a:pPr lvl="0"/>
            <a:r>
              <a:rPr lang="zh-CN" altLang="en-US" sz="1600" dirty="0">
                <a:latin typeface="华文中宋" panose="02010600040101010101" pitchFamily="2" charset="-122"/>
                <a:ea typeface="华文中宋" panose="02010600040101010101" pitchFamily="2" charset="-122"/>
              </a:rPr>
              <a:t>保留源文件压缩</a:t>
            </a:r>
          </a:p>
          <a:p>
            <a:pPr lvl="0"/>
            <a:r>
              <a:rPr lang="en-US" altLang="zh-CN" sz="1600" dirty="0">
                <a:highlight>
                  <a:srgbClr val="FF00FF"/>
                </a:highlight>
                <a:latin typeface="华文中宋" panose="02010600040101010101" pitchFamily="2" charset="-122"/>
                <a:ea typeface="华文中宋" panose="02010600040101010101" pitchFamily="2" charset="-122"/>
              </a:rPr>
              <a:t>bzip2 -c FILE &gt; FILE.bz2</a:t>
            </a:r>
          </a:p>
          <a:p>
            <a:pPr lvl="0"/>
            <a:r>
              <a:rPr lang="en-US" altLang="zh-CN" sz="1600" dirty="0">
                <a:solidFill>
                  <a:srgbClr val="00B0F0"/>
                </a:solidFill>
                <a:latin typeface="华文中宋" panose="02010600040101010101" pitchFamily="2" charset="-122"/>
                <a:ea typeface="华文中宋" panose="02010600040101010101" pitchFamily="2" charset="-122"/>
              </a:rPr>
              <a:t>bzip2 -k FILE</a:t>
            </a:r>
          </a:p>
          <a:p>
            <a:pPr lvl="0"/>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方法一</a:t>
            </a:r>
          </a:p>
          <a:p>
            <a:pPr lvl="0"/>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root@vathe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tmp</a:t>
            </a:r>
            <a:r>
              <a:rPr lang="en-US" altLang="zh-CN" sz="1600" dirty="0">
                <a:latin typeface="华文中宋" panose="02010600040101010101" pitchFamily="2" charset="-122"/>
                <a:ea typeface="华文中宋" panose="02010600040101010101" pitchFamily="2" charset="-122"/>
              </a:rPr>
              <a:t>]#</a:t>
            </a:r>
            <a:r>
              <a:rPr lang="en-US" altLang="zh-CN" sz="1600" dirty="0">
                <a:highlight>
                  <a:srgbClr val="FF00FF"/>
                </a:highlight>
                <a:latin typeface="华文中宋" panose="02010600040101010101" pitchFamily="2" charset="-122"/>
                <a:ea typeface="华文中宋" panose="02010600040101010101" pitchFamily="2" charset="-122"/>
              </a:rPr>
              <a:t>bzip2 -</a:t>
            </a:r>
            <a:r>
              <a:rPr lang="en-US" altLang="zh-CN" sz="1600" dirty="0" err="1">
                <a:highlight>
                  <a:srgbClr val="FF00FF"/>
                </a:highlight>
                <a:latin typeface="华文中宋" panose="02010600040101010101" pitchFamily="2" charset="-122"/>
                <a:ea typeface="华文中宋" panose="02010600040101010101" pitchFamily="2" charset="-122"/>
              </a:rPr>
              <a:t>vc</a:t>
            </a:r>
            <a:r>
              <a:rPr lang="en-US" altLang="zh-CN" sz="1600" dirty="0">
                <a:highlight>
                  <a:srgbClr val="FF00FF"/>
                </a:highlight>
                <a:latin typeface="华文中宋" panose="02010600040101010101" pitchFamily="2" charset="-122"/>
                <a:ea typeface="华文中宋" panose="02010600040101010101" pitchFamily="2" charset="-122"/>
              </a:rPr>
              <a:t> test &gt; test.bz2</a:t>
            </a:r>
          </a:p>
          <a:p>
            <a:pPr lvl="0"/>
            <a:r>
              <a:rPr lang="en-US" altLang="zh-CN" sz="1600" dirty="0">
                <a:latin typeface="华文中宋" panose="02010600040101010101" pitchFamily="2" charset="-122"/>
                <a:ea typeface="华文中宋" panose="02010600040101010101" pitchFamily="2" charset="-122"/>
              </a:rPr>
              <a:t>  test:     0.122:1, 65.600 bits/byte, -720.00% saved, 5 in, 41 out.</a:t>
            </a:r>
          </a:p>
          <a:p>
            <a:pPr lvl="0"/>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方法二  </a:t>
            </a:r>
          </a:p>
          <a:p>
            <a:pPr lvl="0"/>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root@vathe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tmp</a:t>
            </a:r>
            <a:r>
              <a:rPr lang="en-US" altLang="zh-CN" sz="1600" dirty="0">
                <a:latin typeface="华文中宋" panose="02010600040101010101" pitchFamily="2" charset="-122"/>
                <a:ea typeface="华文中宋" panose="02010600040101010101" pitchFamily="2" charset="-122"/>
              </a:rPr>
              <a:t>]#</a:t>
            </a:r>
            <a:r>
              <a:rPr lang="en-US" altLang="zh-CN" sz="1600" dirty="0">
                <a:solidFill>
                  <a:srgbClr val="00B0F0"/>
                </a:solidFill>
                <a:latin typeface="华文中宋" panose="02010600040101010101" pitchFamily="2" charset="-122"/>
                <a:ea typeface="华文中宋" panose="02010600040101010101" pitchFamily="2" charset="-122"/>
              </a:rPr>
              <a:t>bzip2 -k test </a:t>
            </a:r>
          </a:p>
          <a:p>
            <a:pPr lvl="0"/>
            <a:r>
              <a:rPr lang="en-US" altLang="zh-CN"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root@vathe</a:t>
            </a:r>
            <a:r>
              <a:rPr lang="en-US" altLang="zh-CN" sz="1600" dirty="0">
                <a:latin typeface="华文中宋" panose="02010600040101010101" pitchFamily="2" charset="-122"/>
                <a:ea typeface="华文中宋" panose="02010600040101010101" pitchFamily="2" charset="-122"/>
              </a:rPr>
              <a:t> </a:t>
            </a:r>
            <a:r>
              <a:rPr lang="en-US" altLang="zh-CN" sz="1600" dirty="0" err="1">
                <a:latin typeface="华文中宋" panose="02010600040101010101" pitchFamily="2" charset="-122"/>
                <a:ea typeface="华文中宋" panose="02010600040101010101" pitchFamily="2" charset="-122"/>
              </a:rPr>
              <a:t>tmp</a:t>
            </a:r>
            <a:r>
              <a:rPr lang="en-US" altLang="zh-CN" sz="1600" dirty="0">
                <a:latin typeface="华文中宋" panose="02010600040101010101" pitchFamily="2" charset="-122"/>
                <a:ea typeface="华文中宋" panose="02010600040101010101" pitchFamily="2" charset="-122"/>
              </a:rPr>
              <a:t>]#ls</a:t>
            </a:r>
          </a:p>
          <a:p>
            <a:pPr lvl="0"/>
            <a:r>
              <a:rPr lang="en-US" altLang="zh-CN" sz="1600" dirty="0">
                <a:latin typeface="华文中宋" panose="02010600040101010101" pitchFamily="2" charset="-122"/>
                <a:ea typeface="华文中宋" panose="02010600040101010101" pitchFamily="2" charset="-122"/>
              </a:rPr>
              <a:t>test  test.bz2</a:t>
            </a:r>
          </a:p>
          <a:p>
            <a:pPr lvl="0"/>
            <a:endParaRPr lang="en-US" altLang="zh-CN" sz="1600" dirty="0">
              <a:latin typeface="华文中宋" panose="02010600040101010101" pitchFamily="2" charset="-122"/>
              <a:ea typeface="华文中宋" panose="02010600040101010101" pitchFamily="2" charset="-122"/>
            </a:endParaRPr>
          </a:p>
          <a:p>
            <a:pPr lvl="0"/>
            <a:r>
              <a:rPr lang="en-US" altLang="zh-CN" sz="1600" dirty="0">
                <a:highlight>
                  <a:srgbClr val="FFFF00"/>
                </a:highlight>
                <a:latin typeface="华文中宋" panose="02010600040101010101" pitchFamily="2" charset="-122"/>
                <a:ea typeface="华文中宋" panose="02010600040101010101" pitchFamily="2" charset="-122"/>
              </a:rPr>
              <a:t>//-v</a:t>
            </a:r>
            <a:r>
              <a:rPr lang="zh-CN" altLang="en-US" sz="1600" dirty="0">
                <a:highlight>
                  <a:srgbClr val="FFFF00"/>
                </a:highlight>
                <a:latin typeface="华文中宋" panose="02010600040101010101" pitchFamily="2" charset="-122"/>
                <a:ea typeface="华文中宋" panose="02010600040101010101" pitchFamily="2" charset="-122"/>
              </a:rPr>
              <a:t>选项是显示压缩结果信息</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done</a:t>
            </a:r>
            <a:r>
              <a:rPr lang="zh-CN" altLang="en-US" sz="1600" dirty="0">
                <a:latin typeface="华文中宋" panose="02010600040101010101" pitchFamily="2" charset="-122"/>
                <a:ea typeface="华文中宋" panose="02010600040101010101" pitchFamily="2" charset="-122"/>
              </a:rPr>
              <a:t>表示压缩成功</a:t>
            </a:r>
            <a:endParaRPr lang="en-US" altLang="zh-CN" sz="1600" dirty="0">
              <a:latin typeface="华文中宋" panose="02010600040101010101" pitchFamily="2" charset="-122"/>
              <a:ea typeface="华文中宋" panose="02010600040101010101" pitchFamily="2" charset="-122"/>
            </a:endParaRPr>
          </a:p>
        </p:txBody>
      </p:sp>
      <p:sp>
        <p:nvSpPr>
          <p:cNvPr id="9" name="矩形 8"/>
          <p:cNvSpPr/>
          <p:nvPr/>
        </p:nvSpPr>
        <p:spPr>
          <a:xfrm>
            <a:off x="7491046" y="2438401"/>
            <a:ext cx="6096000" cy="3693319"/>
          </a:xfrm>
          <a:prstGeom prst="rect">
            <a:avLst/>
          </a:prstGeom>
        </p:spPr>
        <p:txBody>
          <a:bodyPr>
            <a:spAutoFit/>
          </a:bodyPr>
          <a:lstStyle/>
          <a:p>
            <a:r>
              <a:rPr lang="zh-CN" altLang="en-US" dirty="0"/>
              <a:t>解压缩</a:t>
            </a:r>
          </a:p>
          <a:p>
            <a:r>
              <a:rPr lang="en-US" altLang="zh-CN" dirty="0">
                <a:highlight>
                  <a:srgbClr val="FFFF00"/>
                </a:highlight>
              </a:rPr>
              <a:t>bunzip2 FILE.bz2</a:t>
            </a:r>
          </a:p>
          <a:p>
            <a:r>
              <a:rPr lang="en-US" altLang="zh-CN" dirty="0">
                <a:solidFill>
                  <a:srgbClr val="00B0F0"/>
                </a:solidFill>
              </a:rPr>
              <a:t>bzip2 -d FILE.bz2</a:t>
            </a:r>
          </a:p>
          <a:p>
            <a:r>
              <a:rPr lang="en-US" altLang="zh-CN" dirty="0"/>
              <a:t>#</a:t>
            </a:r>
            <a:r>
              <a:rPr lang="zh-CN" altLang="en-US" dirty="0"/>
              <a:t>方法一</a:t>
            </a:r>
          </a:p>
          <a:p>
            <a:r>
              <a:rPr lang="en-US" altLang="zh-CN" dirty="0"/>
              <a:t>[</a:t>
            </a:r>
            <a:r>
              <a:rPr lang="en-US" altLang="zh-CN" dirty="0" err="1"/>
              <a:t>root@vathe</a:t>
            </a:r>
            <a:r>
              <a:rPr lang="en-US" altLang="zh-CN" dirty="0"/>
              <a:t> </a:t>
            </a:r>
            <a:r>
              <a:rPr lang="en-US" altLang="zh-CN" dirty="0" err="1"/>
              <a:t>tmp</a:t>
            </a:r>
            <a:r>
              <a:rPr lang="en-US" altLang="zh-CN" dirty="0"/>
              <a:t>]#</a:t>
            </a:r>
            <a:r>
              <a:rPr lang="en-US" altLang="zh-CN" dirty="0">
                <a:highlight>
                  <a:srgbClr val="FFFF00"/>
                </a:highlight>
              </a:rPr>
              <a:t>bunzip2 -v test.bz2 </a:t>
            </a:r>
          </a:p>
          <a:p>
            <a:r>
              <a:rPr lang="en-US" altLang="zh-CN" dirty="0"/>
              <a:t>  test.bz2: done</a:t>
            </a:r>
          </a:p>
          <a:p>
            <a:endParaRPr lang="en-US" altLang="zh-CN" dirty="0"/>
          </a:p>
          <a:p>
            <a:r>
              <a:rPr lang="en-US" altLang="zh-CN" dirty="0"/>
              <a:t>#</a:t>
            </a:r>
            <a:r>
              <a:rPr lang="zh-CN" altLang="en-US" dirty="0"/>
              <a:t>方法二</a:t>
            </a:r>
          </a:p>
          <a:p>
            <a:r>
              <a:rPr lang="en-US" altLang="zh-CN" dirty="0"/>
              <a:t>[</a:t>
            </a:r>
            <a:r>
              <a:rPr lang="en-US" altLang="zh-CN" dirty="0" err="1"/>
              <a:t>root@vathe</a:t>
            </a:r>
            <a:r>
              <a:rPr lang="en-US" altLang="zh-CN" dirty="0"/>
              <a:t> </a:t>
            </a:r>
            <a:r>
              <a:rPr lang="en-US" altLang="zh-CN" dirty="0" err="1"/>
              <a:t>tmp</a:t>
            </a:r>
            <a:r>
              <a:rPr lang="en-US" altLang="zh-CN" dirty="0"/>
              <a:t>]#</a:t>
            </a:r>
            <a:r>
              <a:rPr lang="en-US" altLang="zh-CN" dirty="0">
                <a:solidFill>
                  <a:srgbClr val="00B0F0"/>
                </a:solidFill>
              </a:rPr>
              <a:t>bzip2 -d test.bz2</a:t>
            </a:r>
          </a:p>
          <a:p>
            <a:r>
              <a:rPr lang="zh-CN" altLang="en-US" dirty="0"/>
              <a:t>查看压缩文件</a:t>
            </a:r>
          </a:p>
          <a:p>
            <a:r>
              <a:rPr lang="en-US" altLang="zh-CN" dirty="0" err="1"/>
              <a:t>bzcat</a:t>
            </a:r>
            <a:r>
              <a:rPr lang="en-US" altLang="zh-CN" dirty="0"/>
              <a:t> FILE.bz2</a:t>
            </a:r>
          </a:p>
          <a:p>
            <a:r>
              <a:rPr lang="en-US" altLang="zh-CN" dirty="0"/>
              <a:t>[</a:t>
            </a:r>
            <a:r>
              <a:rPr lang="en-US" altLang="zh-CN" dirty="0" err="1"/>
              <a:t>root@vathe</a:t>
            </a:r>
            <a:r>
              <a:rPr lang="en-US" altLang="zh-CN" dirty="0"/>
              <a:t> </a:t>
            </a:r>
            <a:r>
              <a:rPr lang="en-US" altLang="zh-CN" dirty="0" err="1"/>
              <a:t>tmp</a:t>
            </a:r>
            <a:r>
              <a:rPr lang="en-US" altLang="zh-CN" dirty="0"/>
              <a:t>]#</a:t>
            </a:r>
            <a:r>
              <a:rPr lang="en-US" altLang="zh-CN" dirty="0" err="1"/>
              <a:t>bzcat</a:t>
            </a:r>
            <a:r>
              <a:rPr lang="en-US" altLang="zh-CN" dirty="0"/>
              <a:t> test.bz2 </a:t>
            </a:r>
          </a:p>
          <a:p>
            <a:r>
              <a:rPr lang="en-US" altLang="zh-CN" dirty="0"/>
              <a:t>VatheSee@163.com</a:t>
            </a:r>
            <a:endParaRPr lang="zh-CN" altLang="en-US" dirty="0"/>
          </a:p>
        </p:txBody>
      </p:sp>
    </p:spTree>
    <p:extLst>
      <p:ext uri="{BB962C8B-B14F-4D97-AF65-F5344CB8AC3E}">
        <p14:creationId xmlns:p14="http://schemas.microsoft.com/office/powerpoint/2010/main" val="15679506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9442" y="556859"/>
            <a:ext cx="9601200" cy="1303337"/>
          </a:xfrm>
        </p:spPr>
        <p:txBody>
          <a:bodyPr/>
          <a:lstStyle/>
          <a:p>
            <a:r>
              <a:rPr lang="zh-CN" altLang="en-US" kern="1800" dirty="0">
                <a:latin typeface="Times New Roman"/>
                <a:ea typeface="黑体"/>
              </a:rPr>
              <a:t>压 缩 工 具</a:t>
            </a:r>
            <a:endParaRPr lang="zh-CN" altLang="en-US" dirty="0"/>
          </a:p>
        </p:txBody>
      </p:sp>
      <p:sp>
        <p:nvSpPr>
          <p:cNvPr id="3" name="内容占位符 2"/>
          <p:cNvSpPr>
            <a:spLocks noGrp="1"/>
          </p:cNvSpPr>
          <p:nvPr>
            <p:ph idx="1"/>
          </p:nvPr>
        </p:nvSpPr>
        <p:spPr>
          <a:xfrm>
            <a:off x="1022384" y="1754107"/>
            <a:ext cx="9884097" cy="433754"/>
          </a:xfrm>
        </p:spPr>
        <p:txBody>
          <a:bodyPr/>
          <a:lstStyle/>
          <a:p>
            <a:pPr lvl="0"/>
            <a:r>
              <a:rPr lang="en-US" altLang="zh-CN" sz="2800" dirty="0">
                <a:latin typeface="华文中宋" panose="02010600040101010101" pitchFamily="2" charset="-122"/>
                <a:ea typeface="华文中宋" panose="02010600040101010101" pitchFamily="2" charset="-122"/>
              </a:rPr>
              <a:t>3.</a:t>
            </a:r>
            <a:r>
              <a:rPr lang="en-US" altLang="zh-CN" sz="2800" dirty="0">
                <a:solidFill>
                  <a:srgbClr val="FF0000"/>
                </a:solidFill>
                <a:latin typeface="华文中宋" panose="02010600040101010101" pitchFamily="2" charset="-122"/>
                <a:ea typeface="华文中宋" panose="02010600040101010101" pitchFamily="2" charset="-122"/>
              </a:rPr>
              <a:t>xz</a:t>
            </a:r>
            <a:r>
              <a:rPr lang="zh-CN" altLang="en-US" sz="2800" dirty="0">
                <a:solidFill>
                  <a:srgbClr val="FF0000"/>
                </a:solidFill>
                <a:latin typeface="华文中宋" panose="02010600040101010101" pitchFamily="2" charset="-122"/>
                <a:ea typeface="华文中宋" panose="02010600040101010101" pitchFamily="2" charset="-122"/>
              </a:rPr>
              <a:t>命令    </a:t>
            </a:r>
            <a:r>
              <a:rPr lang="zh-CN" altLang="en-US" sz="2000" dirty="0">
                <a:latin typeface="华文中宋" panose="02010600040101010101" pitchFamily="2" charset="-122"/>
                <a:ea typeface="华文中宋" panose="02010600040101010101" pitchFamily="2" charset="-122"/>
              </a:rPr>
              <a:t>目标文件</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xz</a:t>
            </a:r>
            <a:r>
              <a:rPr lang="zh-CN" altLang="en-US" sz="2000" dirty="0">
                <a:latin typeface="华文中宋" panose="02010600040101010101" pitchFamily="2" charset="-122"/>
                <a:ea typeface="华文中宋" panose="02010600040101010101" pitchFamily="2" charset="-122"/>
              </a:rPr>
              <a:t>较</a:t>
            </a:r>
            <a:r>
              <a:rPr lang="en-US" altLang="zh-CN" sz="2000" dirty="0">
                <a:latin typeface="华文中宋" panose="02010600040101010101" pitchFamily="2" charset="-122"/>
                <a:ea typeface="华文中宋" panose="02010600040101010101" pitchFamily="2" charset="-122"/>
              </a:rPr>
              <a:t>gzip</a:t>
            </a:r>
            <a:r>
              <a:rPr lang="zh-CN" altLang="en-US" sz="2000" dirty="0">
                <a:latin typeface="华文中宋" panose="02010600040101010101" pitchFamily="2" charset="-122"/>
                <a:ea typeface="华文中宋" panose="02010600040101010101" pitchFamily="2" charset="-122"/>
              </a:rPr>
              <a:t>压缩文件</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gz</a:t>
            </a:r>
            <a:r>
              <a:rPr lang="zh-CN" altLang="en-US" sz="2000" dirty="0">
                <a:latin typeface="华文中宋" panose="02010600040101010101" pitchFamily="2" charset="-122"/>
                <a:ea typeface="华文中宋" panose="02010600040101010101" pitchFamily="2" charset="-122"/>
              </a:rPr>
              <a:t>或</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tgz</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小</a:t>
            </a:r>
            <a:r>
              <a:rPr lang="en-US" altLang="zh-CN" sz="2000" dirty="0">
                <a:latin typeface="华文中宋" panose="02010600040101010101" pitchFamily="2" charset="-122"/>
                <a:ea typeface="华文中宋" panose="02010600040101010101" pitchFamily="2" charset="-122"/>
              </a:rPr>
              <a:t>30%</a:t>
            </a:r>
            <a:r>
              <a:rPr lang="zh-CN" altLang="en-US" sz="2000" dirty="0">
                <a:latin typeface="华文中宋" panose="02010600040101010101" pitchFamily="2" charset="-122"/>
                <a:ea typeface="华文中宋" panose="02010600040101010101" pitchFamily="2" charset="-122"/>
              </a:rPr>
              <a:t>，较</a:t>
            </a:r>
            <a:r>
              <a:rPr lang="en-US" altLang="zh-CN" sz="2000" dirty="0">
                <a:latin typeface="华文中宋" panose="02010600040101010101" pitchFamily="2" charset="-122"/>
                <a:ea typeface="华文中宋" panose="02010600040101010101" pitchFamily="2" charset="-122"/>
              </a:rPr>
              <a:t>·bz2</a:t>
            </a:r>
            <a:r>
              <a:rPr lang="zh-CN" altLang="en-US" sz="2000" dirty="0">
                <a:latin typeface="华文中宋" panose="02010600040101010101" pitchFamily="2" charset="-122"/>
                <a:ea typeface="华文中宋" panose="02010600040101010101" pitchFamily="2" charset="-122"/>
              </a:rPr>
              <a:t>小</a:t>
            </a:r>
            <a:r>
              <a:rPr lang="en-US" altLang="zh-CN" sz="2000" dirty="0">
                <a:latin typeface="华文中宋" panose="02010600040101010101" pitchFamily="2" charset="-122"/>
                <a:ea typeface="华文中宋" panose="02010600040101010101" pitchFamily="2" charset="-122"/>
              </a:rPr>
              <a:t>15%</a:t>
            </a:r>
            <a:endParaRPr lang="zh-CN" altLang="en-US" sz="2800" dirty="0">
              <a:latin typeface="华文中宋" panose="02010600040101010101" pitchFamily="2" charset="-122"/>
              <a:ea typeface="华文中宋" panose="02010600040101010101" pitchFamily="2" charset="-122"/>
            </a:endParaRPr>
          </a:p>
        </p:txBody>
      </p:sp>
      <p:sp>
        <p:nvSpPr>
          <p:cNvPr id="4" name="矩形 3"/>
          <p:cNvSpPr/>
          <p:nvPr/>
        </p:nvSpPr>
        <p:spPr>
          <a:xfrm>
            <a:off x="3523201" y="2374123"/>
            <a:ext cx="2271655" cy="369332"/>
          </a:xfrm>
          <a:prstGeom prst="rect">
            <a:avLst/>
          </a:prstGeom>
        </p:spPr>
        <p:txBody>
          <a:bodyPr wrap="square">
            <a:spAutoFit/>
          </a:bodyPr>
          <a:lstStyle/>
          <a:p>
            <a:pPr lvl="0"/>
            <a:r>
              <a:rPr lang="en-US" altLang="zh-CN" dirty="0" err="1"/>
              <a:t>xz</a:t>
            </a:r>
            <a:r>
              <a:rPr lang="en-US" altLang="zh-CN" dirty="0"/>
              <a:t> -z </a:t>
            </a:r>
            <a:r>
              <a:rPr lang="zh-CN" altLang="en-US" dirty="0"/>
              <a:t>要压缩的文件</a:t>
            </a:r>
            <a:endParaRPr lang="zh-CN" altLang="en-US" dirty="0">
              <a:latin typeface="华文中宋" panose="02010600040101010101" pitchFamily="2" charset="-122"/>
              <a:ea typeface="华文中宋" panose="02010600040101010101" pitchFamily="2" charset="-122"/>
            </a:endParaRPr>
          </a:p>
        </p:txBody>
      </p:sp>
      <p:sp>
        <p:nvSpPr>
          <p:cNvPr id="5" name="矩形 4"/>
          <p:cNvSpPr/>
          <p:nvPr/>
        </p:nvSpPr>
        <p:spPr>
          <a:xfrm>
            <a:off x="1399442" y="2374123"/>
            <a:ext cx="9601200" cy="3785652"/>
          </a:xfrm>
          <a:prstGeom prst="rect">
            <a:avLst/>
          </a:prstGeom>
        </p:spPr>
        <p:txBody>
          <a:bodyPr wrap="square">
            <a:spAutoFit/>
          </a:bodyPr>
          <a:lstStyle/>
          <a:p>
            <a:pPr lvl="0"/>
            <a:r>
              <a:rPr lang="en-US" altLang="zh-CN" sz="2400" dirty="0"/>
              <a:t>-z</a:t>
            </a:r>
            <a:r>
              <a:rPr lang="zh-CN" altLang="en-US" sz="2400" dirty="0"/>
              <a:t>：压缩 </a:t>
            </a:r>
            <a:endParaRPr lang="en-US" altLang="zh-CN" sz="2400" dirty="0"/>
          </a:p>
          <a:p>
            <a:pPr lvl="0"/>
            <a:r>
              <a:rPr lang="en-US" altLang="zh-CN" sz="2400" dirty="0"/>
              <a:t>-d</a:t>
            </a:r>
            <a:r>
              <a:rPr lang="zh-CN" altLang="en-US" sz="2400" dirty="0"/>
              <a:t>：解压 </a:t>
            </a:r>
            <a:endParaRPr lang="en-US" altLang="zh-CN" sz="2400" dirty="0"/>
          </a:p>
          <a:p>
            <a:pPr lvl="0"/>
            <a:r>
              <a:rPr lang="en-US" altLang="zh-CN" sz="2400" dirty="0"/>
              <a:t>-t</a:t>
            </a:r>
            <a:r>
              <a:rPr lang="zh-CN" altLang="en-US" sz="2400" dirty="0"/>
              <a:t>：测试压缩文件的完整性</a:t>
            </a:r>
            <a:endParaRPr lang="en-US" altLang="zh-CN" sz="2400" dirty="0"/>
          </a:p>
          <a:p>
            <a:pPr lvl="0"/>
            <a:r>
              <a:rPr lang="zh-CN" altLang="en-US" sz="2400" dirty="0"/>
              <a:t> </a:t>
            </a:r>
            <a:r>
              <a:rPr lang="en-US" altLang="zh-CN" sz="2400" dirty="0"/>
              <a:t>-l</a:t>
            </a:r>
            <a:r>
              <a:rPr lang="zh-CN" altLang="en-US" sz="2400" dirty="0"/>
              <a:t>：列出有关</a:t>
            </a:r>
            <a:r>
              <a:rPr lang="en-US" altLang="zh-CN" sz="2400" dirty="0"/>
              <a:t>.</a:t>
            </a:r>
            <a:r>
              <a:rPr lang="en-US" altLang="zh-CN" sz="2400" dirty="0" err="1"/>
              <a:t>xz</a:t>
            </a:r>
            <a:r>
              <a:rPr lang="zh-CN" altLang="en-US" sz="2400" dirty="0"/>
              <a:t>文件的列表信息</a:t>
            </a:r>
            <a:endParaRPr lang="en-US" altLang="zh-CN" sz="2400" dirty="0"/>
          </a:p>
          <a:p>
            <a:pPr lvl="0"/>
            <a:r>
              <a:rPr lang="zh-CN" altLang="en-US" sz="2400" dirty="0"/>
              <a:t> </a:t>
            </a:r>
            <a:r>
              <a:rPr lang="en-US" altLang="zh-CN" sz="2400" dirty="0"/>
              <a:t>-k</a:t>
            </a:r>
            <a:r>
              <a:rPr lang="zh-CN" altLang="en-US" sz="2400" dirty="0"/>
              <a:t>：保留（不要删除）输入文件</a:t>
            </a:r>
            <a:endParaRPr lang="en-US" altLang="zh-CN" sz="2400" dirty="0"/>
          </a:p>
          <a:p>
            <a:pPr lvl="0"/>
            <a:r>
              <a:rPr lang="zh-CN" altLang="en-US" sz="2400" dirty="0"/>
              <a:t> </a:t>
            </a:r>
            <a:r>
              <a:rPr lang="en-US" altLang="zh-CN" sz="2400" dirty="0"/>
              <a:t>-f</a:t>
            </a:r>
            <a:r>
              <a:rPr lang="zh-CN" altLang="en-US" sz="2400" dirty="0"/>
              <a:t>：强制重写输出文件和（</a:t>
            </a:r>
            <a:r>
              <a:rPr lang="en-US" altLang="zh-CN" sz="2400" dirty="0"/>
              <a:t>de</a:t>
            </a:r>
            <a:r>
              <a:rPr lang="zh-CN" altLang="en-US" sz="2400" dirty="0"/>
              <a:t>）压缩链接</a:t>
            </a:r>
            <a:endParaRPr lang="en-US" altLang="zh-CN" sz="2400" dirty="0"/>
          </a:p>
          <a:p>
            <a:pPr lvl="0"/>
            <a:r>
              <a:rPr lang="zh-CN" altLang="en-US" sz="2400" dirty="0"/>
              <a:t> </a:t>
            </a:r>
            <a:r>
              <a:rPr lang="en-US" altLang="zh-CN" sz="2400" dirty="0"/>
              <a:t>-c</a:t>
            </a:r>
            <a:r>
              <a:rPr lang="zh-CN" altLang="en-US" sz="2400" dirty="0"/>
              <a:t>：</a:t>
            </a:r>
            <a:r>
              <a:rPr lang="en-US" altLang="zh-CN" sz="2400" dirty="0" err="1"/>
              <a:t>stdout</a:t>
            </a:r>
            <a:r>
              <a:rPr lang="zh-CN" altLang="en-US" sz="2400" dirty="0"/>
              <a:t>写入标准输出，不要删除输入文件</a:t>
            </a:r>
            <a:endParaRPr lang="en-US" altLang="zh-CN" sz="2400" dirty="0"/>
          </a:p>
          <a:p>
            <a:pPr lvl="0"/>
            <a:r>
              <a:rPr lang="zh-CN" altLang="en-US" sz="2400" dirty="0"/>
              <a:t> </a:t>
            </a:r>
            <a:r>
              <a:rPr lang="en-US" altLang="zh-CN" sz="2400" dirty="0"/>
              <a:t>-0 ... -9</a:t>
            </a:r>
            <a:r>
              <a:rPr lang="zh-CN" altLang="en-US" sz="2400" dirty="0"/>
              <a:t>压缩预设</a:t>
            </a:r>
            <a:r>
              <a:rPr lang="en-US" altLang="zh-CN" sz="2400" dirty="0"/>
              <a:t>; </a:t>
            </a:r>
            <a:r>
              <a:rPr lang="zh-CN" altLang="en-US" sz="2400" dirty="0"/>
              <a:t>默认为</a:t>
            </a:r>
            <a:r>
              <a:rPr lang="en-US" altLang="zh-CN" sz="2400" dirty="0"/>
              <a:t>6 -e</a:t>
            </a:r>
            <a:r>
              <a:rPr lang="zh-CN" altLang="en-US" sz="2400" dirty="0"/>
              <a:t>：尝试通过使用更多的</a:t>
            </a:r>
            <a:r>
              <a:rPr lang="en-US" altLang="zh-CN" sz="2400" dirty="0"/>
              <a:t>CPU</a:t>
            </a:r>
            <a:r>
              <a:rPr lang="zh-CN" altLang="en-US" sz="2400" dirty="0"/>
              <a:t>时间来提高压缩比</a:t>
            </a:r>
            <a:r>
              <a:rPr lang="en-US" altLang="zh-CN" sz="2400" dirty="0"/>
              <a:t>; </a:t>
            </a:r>
            <a:r>
              <a:rPr lang="zh-CN" altLang="en-US" sz="2400" dirty="0"/>
              <a:t>不影响解压缩存储器的要求 </a:t>
            </a:r>
            <a:endParaRPr lang="en-US" altLang="zh-CN" sz="2400" dirty="0"/>
          </a:p>
          <a:p>
            <a:pPr lvl="0"/>
            <a:r>
              <a:rPr lang="en-US" altLang="zh-CN" sz="2400" dirty="0"/>
              <a:t>-V</a:t>
            </a:r>
            <a:r>
              <a:rPr lang="zh-CN" altLang="en-US" sz="2400" dirty="0"/>
              <a:t>：显示版本号并退出</a:t>
            </a:r>
            <a:endParaRPr lang="en-US" altLang="zh-CN" sz="2400" dirty="0">
              <a:latin typeface="华文中宋" panose="02010600040101010101" pitchFamily="2" charset="-122"/>
              <a:ea typeface="华文中宋" panose="02010600040101010101" pitchFamily="2" charset="-122"/>
            </a:endParaRPr>
          </a:p>
        </p:txBody>
      </p:sp>
      <p:sp>
        <p:nvSpPr>
          <p:cNvPr id="7" name="矩形 6"/>
          <p:cNvSpPr/>
          <p:nvPr/>
        </p:nvSpPr>
        <p:spPr>
          <a:xfrm>
            <a:off x="3523201" y="2688112"/>
            <a:ext cx="2530874" cy="369332"/>
          </a:xfrm>
          <a:prstGeom prst="rect">
            <a:avLst/>
          </a:prstGeom>
        </p:spPr>
        <p:txBody>
          <a:bodyPr wrap="square">
            <a:spAutoFit/>
          </a:bodyPr>
          <a:lstStyle/>
          <a:p>
            <a:pPr lvl="0"/>
            <a:r>
              <a:rPr lang="en-US" altLang="zh-CN" dirty="0" err="1"/>
              <a:t>xz</a:t>
            </a:r>
            <a:r>
              <a:rPr lang="en-US" altLang="zh-CN" dirty="0"/>
              <a:t> -d </a:t>
            </a:r>
            <a:r>
              <a:rPr lang="zh-CN" altLang="en-US" dirty="0"/>
              <a:t>要解压缩的文件</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2094538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671578"/>
            <a:ext cx="9601200" cy="1303337"/>
          </a:xfrm>
        </p:spPr>
        <p:txBody>
          <a:bodyPr/>
          <a:lstStyle/>
          <a:p>
            <a:r>
              <a:rPr lang="zh-CN" altLang="en-US" dirty="0">
                <a:latin typeface="华文中宋" panose="02010600040101010101" pitchFamily="2" charset="-122"/>
                <a:ea typeface="华文中宋" panose="02010600040101010101" pitchFamily="2" charset="-122"/>
              </a:rPr>
              <a:t>支持</a:t>
            </a:r>
            <a:r>
              <a:rPr lang="en-US" altLang="zh-CN" dirty="0">
                <a:latin typeface="华文中宋" panose="02010600040101010101" pitchFamily="2" charset="-122"/>
                <a:ea typeface="华文中宋" panose="02010600040101010101" pitchFamily="2" charset="-122"/>
              </a:rPr>
              <a:t>RAR-</a:t>
            </a:r>
            <a:r>
              <a:rPr lang="zh-CN" altLang="en-US" sz="2400" dirty="0">
                <a:latin typeface="华文中宋" panose="02010600040101010101" pitchFamily="2" charset="-122"/>
                <a:ea typeface="华文中宋" panose="02010600040101010101" pitchFamily="2" charset="-122"/>
              </a:rPr>
              <a:t>命令行式</a:t>
            </a:r>
          </a:p>
        </p:txBody>
      </p:sp>
      <p:sp>
        <p:nvSpPr>
          <p:cNvPr id="3" name="内容占位符 2"/>
          <p:cNvSpPr>
            <a:spLocks noGrp="1"/>
          </p:cNvSpPr>
          <p:nvPr>
            <p:ph idx="1"/>
          </p:nvPr>
        </p:nvSpPr>
        <p:spPr>
          <a:xfrm>
            <a:off x="1295400" y="1974916"/>
            <a:ext cx="9601200" cy="4001678"/>
          </a:xfrm>
        </p:spPr>
        <p:txBody>
          <a:bodyPr/>
          <a:lstStyle/>
          <a:p>
            <a:r>
              <a:rPr lang="zh-CN" altLang="en-US" sz="2000" dirty="0">
                <a:latin typeface="华文中宋" panose="02010600040101010101" pitchFamily="2" charset="-122"/>
                <a:ea typeface="华文中宋" panose="02010600040101010101" pitchFamily="2" charset="-122"/>
              </a:rPr>
              <a:t>可从</a:t>
            </a:r>
            <a:r>
              <a:rPr lang="en-US" altLang="zh-CN" sz="2000" dirty="0">
                <a:latin typeface="华文中宋" panose="02010600040101010101" pitchFamily="2" charset="-122"/>
                <a:ea typeface="华文中宋" panose="02010600040101010101" pitchFamily="2" charset="-122"/>
                <a:hlinkClick r:id="rId2"/>
              </a:rPr>
              <a:t>https://www.rarlab.com/download.htm</a:t>
            </a:r>
            <a:r>
              <a:rPr lang="zh-CN" altLang="en-US" sz="2000" dirty="0">
                <a:latin typeface="华文中宋" panose="02010600040101010101" pitchFamily="2" charset="-122"/>
                <a:ea typeface="华文中宋" panose="02010600040101010101" pitchFamily="2" charset="-122"/>
              </a:rPr>
              <a:t>下载 </a:t>
            </a:r>
            <a:r>
              <a:rPr lang="en-US" altLang="zh-CN" sz="2000" dirty="0" err="1">
                <a:latin typeface="华文中宋" panose="02010600040101010101" pitchFamily="2" charset="-122"/>
                <a:ea typeface="华文中宋" panose="02010600040101010101" pitchFamily="2" charset="-122"/>
              </a:rPr>
              <a:t>rar</a:t>
            </a:r>
            <a:r>
              <a:rPr lang="en-US" altLang="zh-CN" sz="2000" dirty="0">
                <a:latin typeface="华文中宋" panose="02010600040101010101" pitchFamily="2" charset="-122"/>
                <a:ea typeface="华文中宋" panose="02010600040101010101" pitchFamily="2" charset="-122"/>
              </a:rPr>
              <a:t> for </a:t>
            </a:r>
            <a:r>
              <a:rPr lang="en-US" altLang="zh-CN" sz="2000" dirty="0" err="1">
                <a:latin typeface="华文中宋" panose="02010600040101010101" pitchFamily="2" charset="-122"/>
                <a:ea typeface="华文中宋" panose="02010600040101010101" pitchFamily="2" charset="-122"/>
              </a:rPr>
              <a:t>linux</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、下载</a:t>
            </a:r>
          </a:p>
          <a:p>
            <a:r>
              <a:rPr lang="en-US" altLang="zh-CN" sz="2000" dirty="0" err="1">
                <a:latin typeface="华文中宋" panose="02010600040101010101" pitchFamily="2" charset="-122"/>
                <a:ea typeface="华文中宋" panose="02010600040101010101" pitchFamily="2" charset="-122"/>
              </a:rPr>
              <a:t>mkdir</a:t>
            </a:r>
            <a:r>
              <a:rPr lang="en-US" altLang="zh-CN" sz="2000" dirty="0">
                <a:latin typeface="华文中宋" panose="02010600040101010101" pitchFamily="2" charset="-122"/>
                <a:ea typeface="华文中宋" panose="02010600040101010101" pitchFamily="2" charset="-122"/>
              </a:rPr>
              <a:t> -p  /home/</a:t>
            </a:r>
            <a:r>
              <a:rPr lang="en-US" altLang="zh-CN" sz="2000" dirty="0" err="1">
                <a:latin typeface="华文中宋" panose="02010600040101010101" pitchFamily="2" charset="-122"/>
                <a:ea typeface="华文中宋" panose="02010600040101010101" pitchFamily="2" charset="-122"/>
              </a:rPr>
              <a:t>oldboy</a:t>
            </a:r>
            <a:r>
              <a:rPr lang="en-US" altLang="zh-CN" sz="2000" dirty="0">
                <a:latin typeface="华文中宋" panose="02010600040101010101" pitchFamily="2" charset="-122"/>
                <a:ea typeface="华文中宋" panose="02010600040101010101" pitchFamily="2" charset="-122"/>
              </a:rPr>
              <a:t>/tools</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cd /home/</a:t>
            </a:r>
            <a:r>
              <a:rPr lang="en-US" altLang="zh-CN" sz="2000" dirty="0" err="1">
                <a:latin typeface="华文中宋" panose="02010600040101010101" pitchFamily="2" charset="-122"/>
                <a:ea typeface="华文中宋" panose="02010600040101010101" pitchFamily="2" charset="-122"/>
              </a:rPr>
              <a:t>oldboy</a:t>
            </a:r>
            <a:r>
              <a:rPr lang="en-US" altLang="zh-CN" sz="2000" dirty="0">
                <a:latin typeface="华文中宋" panose="02010600040101010101" pitchFamily="2" charset="-122"/>
                <a:ea typeface="华文中宋" panose="02010600040101010101" pitchFamily="2" charset="-122"/>
              </a:rPr>
              <a:t>/tools</a:t>
            </a:r>
          </a:p>
          <a:p>
            <a:r>
              <a:rPr lang="en-US" altLang="zh-CN" sz="2000" dirty="0" err="1">
                <a:latin typeface="华文中宋" panose="02010600040101010101" pitchFamily="2" charset="-122"/>
                <a:ea typeface="华文中宋" panose="02010600040101010101" pitchFamily="2" charset="-122"/>
              </a:rPr>
              <a:t>wget</a:t>
            </a:r>
            <a:r>
              <a:rPr lang="en-US" altLang="zh-CN" sz="2000" dirty="0">
                <a:latin typeface="华文中宋" panose="02010600040101010101" pitchFamily="2" charset="-122"/>
                <a:ea typeface="华文中宋" panose="02010600040101010101" pitchFamily="2" charset="-122"/>
              </a:rPr>
              <a:t> http://www.rarlab.com/rar/rarlinux-3.8.0.tar.gz</a:t>
            </a:r>
          </a:p>
          <a:p>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、安装</a:t>
            </a:r>
          </a:p>
          <a:p>
            <a:r>
              <a:rPr lang="en-US" altLang="zh-CN" sz="2000" dirty="0">
                <a:latin typeface="华文中宋" panose="02010600040101010101" pitchFamily="2" charset="-122"/>
                <a:ea typeface="华文中宋" panose="02010600040101010101" pitchFamily="2" charset="-122"/>
              </a:rPr>
              <a:t>tar </a:t>
            </a:r>
            <a:r>
              <a:rPr lang="en-US" altLang="zh-CN" sz="2000" dirty="0" err="1">
                <a:latin typeface="华文中宋" panose="02010600040101010101" pitchFamily="2" charset="-122"/>
                <a:ea typeface="华文中宋" panose="02010600040101010101" pitchFamily="2" charset="-122"/>
              </a:rPr>
              <a:t>zxvf</a:t>
            </a:r>
            <a:r>
              <a:rPr lang="en-US" altLang="zh-CN" sz="2000" dirty="0">
                <a:latin typeface="华文中宋" panose="02010600040101010101" pitchFamily="2" charset="-122"/>
                <a:ea typeface="华文中宋" panose="02010600040101010101" pitchFamily="2" charset="-122"/>
              </a:rPr>
              <a:t> rarlinux-3.8.0.tar.gz </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cd </a:t>
            </a:r>
            <a:r>
              <a:rPr lang="en-US" altLang="zh-CN" sz="2000" dirty="0" err="1">
                <a:latin typeface="华文中宋" panose="02010600040101010101" pitchFamily="2" charset="-122"/>
                <a:ea typeface="华文中宋" panose="02010600040101010101" pitchFamily="2" charset="-122"/>
              </a:rPr>
              <a:t>rar</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make</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make install </a:t>
            </a:r>
            <a:endParaRPr lang="zh-CN" altLang="en-US"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rar</a:t>
            </a:r>
            <a:r>
              <a:rPr lang="zh-CN" altLang="en-US" sz="2000" dirty="0">
                <a:latin typeface="华文中宋" panose="02010600040101010101" pitchFamily="2" charset="-122"/>
                <a:ea typeface="华文中宋" panose="02010600040101010101" pitchFamily="2" charset="-122"/>
              </a:rPr>
              <a:t>命令语法</a:t>
            </a:r>
          </a:p>
          <a:p>
            <a:r>
              <a:rPr lang="zh-CN" altLang="en-US" sz="2000" dirty="0">
                <a:latin typeface="华文中宋" panose="02010600040101010101" pitchFamily="2" charset="-122"/>
                <a:ea typeface="华文中宋" panose="02010600040101010101" pitchFamily="2" charset="-122"/>
              </a:rPr>
              <a:t>将</a:t>
            </a:r>
            <a:r>
              <a:rPr lang="en-US" altLang="zh-CN" sz="2000" dirty="0">
                <a:latin typeface="华文中宋" panose="02010600040101010101" pitchFamily="2" charset="-122"/>
                <a:ea typeface="华文中宋" panose="02010600040101010101" pitchFamily="2" charset="-122"/>
              </a:rPr>
              <a:t>/</a:t>
            </a:r>
            <a:r>
              <a:rPr lang="en-US" altLang="zh-CN" sz="2000" dirty="0" err="1">
                <a:latin typeface="华文中宋" panose="02010600040101010101" pitchFamily="2" charset="-122"/>
                <a:ea typeface="华文中宋" panose="02010600040101010101" pitchFamily="2" charset="-122"/>
              </a:rPr>
              <a:t>etc</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目录压缩为</a:t>
            </a:r>
            <a:r>
              <a:rPr lang="en-US" altLang="zh-CN" sz="2000" dirty="0" err="1">
                <a:latin typeface="华文中宋" panose="02010600040101010101" pitchFamily="2" charset="-122"/>
                <a:ea typeface="华文中宋" panose="02010600040101010101" pitchFamily="2" charset="-122"/>
              </a:rPr>
              <a:t>etc.rar</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命令为：</a:t>
            </a:r>
            <a:r>
              <a:rPr lang="en-US" altLang="zh-CN" sz="2000" dirty="0" err="1">
                <a:highlight>
                  <a:srgbClr val="FFFF00"/>
                </a:highlight>
                <a:latin typeface="华文中宋" panose="02010600040101010101" pitchFamily="2" charset="-122"/>
                <a:ea typeface="华文中宋" panose="02010600040101010101" pitchFamily="2" charset="-122"/>
              </a:rPr>
              <a:t>rar</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b="1" dirty="0">
                <a:solidFill>
                  <a:srgbClr val="FF0000"/>
                </a:solidFill>
                <a:highlight>
                  <a:srgbClr val="FFFF00"/>
                </a:highlight>
                <a:latin typeface="华文中宋" panose="02010600040101010101" pitchFamily="2" charset="-122"/>
                <a:ea typeface="华文中宋" panose="02010600040101010101" pitchFamily="2" charset="-122"/>
              </a:rPr>
              <a:t>a</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etc.rar</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etc</a:t>
            </a:r>
            <a:endParaRPr lang="en-US" altLang="zh-CN" sz="2000" dirty="0">
              <a:highlight>
                <a:srgbClr val="FFFF00"/>
              </a:highlight>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将</a:t>
            </a:r>
            <a:r>
              <a:rPr lang="en-US" altLang="zh-CN" sz="2000" dirty="0" err="1">
                <a:latin typeface="华文中宋" panose="02010600040101010101" pitchFamily="2" charset="-122"/>
                <a:ea typeface="华文中宋" panose="02010600040101010101" pitchFamily="2" charset="-122"/>
              </a:rPr>
              <a:t>etc.rar</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解压命为：</a:t>
            </a:r>
            <a:r>
              <a:rPr lang="en-US" altLang="zh-CN" sz="2000" dirty="0" err="1">
                <a:highlight>
                  <a:srgbClr val="FFFF00"/>
                </a:highlight>
                <a:latin typeface="华文中宋" panose="02010600040101010101" pitchFamily="2" charset="-122"/>
                <a:ea typeface="华文中宋" panose="02010600040101010101" pitchFamily="2" charset="-122"/>
              </a:rPr>
              <a:t>rar</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b="1" dirty="0">
                <a:solidFill>
                  <a:srgbClr val="FF0000"/>
                </a:solidFill>
                <a:highlight>
                  <a:srgbClr val="FFFF00"/>
                </a:highlight>
                <a:latin typeface="华文中宋" panose="02010600040101010101" pitchFamily="2" charset="-122"/>
                <a:ea typeface="华文中宋" panose="02010600040101010101" pitchFamily="2" charset="-122"/>
              </a:rPr>
              <a:t>x</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etc.rar</a:t>
            </a:r>
            <a:r>
              <a:rPr lang="en-US" altLang="zh-CN" sz="2000" dirty="0">
                <a:highlight>
                  <a:srgbClr val="FFFF00"/>
                </a:highlight>
                <a:latin typeface="华文中宋" panose="02010600040101010101" pitchFamily="2" charset="-122"/>
                <a:ea typeface="华文中宋" panose="02010600040101010101" pitchFamily="2" charset="-122"/>
              </a:rPr>
              <a:t> </a:t>
            </a:r>
            <a:r>
              <a:rPr lang="zh-CN" altLang="en-US" sz="2000" dirty="0">
                <a:highlight>
                  <a:srgbClr val="FFFF00"/>
                </a:highlight>
                <a:latin typeface="华文中宋" panose="02010600040101010101" pitchFamily="2" charset="-122"/>
                <a:ea typeface="华文中宋" panose="02010600040101010101" pitchFamily="2" charset="-122"/>
              </a:rPr>
              <a:t>或</a:t>
            </a:r>
            <a:r>
              <a:rPr lang="en-US" altLang="zh-CN" sz="2000" dirty="0" err="1">
                <a:highlight>
                  <a:srgbClr val="FFFF00"/>
                </a:highlight>
                <a:latin typeface="华文中宋" panose="02010600040101010101" pitchFamily="2" charset="-122"/>
                <a:ea typeface="华文中宋" panose="02010600040101010101" pitchFamily="2" charset="-122"/>
              </a:rPr>
              <a:t>unrar</a:t>
            </a:r>
            <a:r>
              <a:rPr lang="en-US" altLang="zh-CN" sz="2000" dirty="0">
                <a:highlight>
                  <a:srgbClr val="FFFF00"/>
                </a:highlight>
                <a:latin typeface="华文中宋" panose="02010600040101010101" pitchFamily="2" charset="-122"/>
                <a:ea typeface="华文中宋" panose="02010600040101010101" pitchFamily="2" charset="-122"/>
              </a:rPr>
              <a:t> -e etc.tar</a:t>
            </a:r>
            <a:r>
              <a:rPr lang="zh-CN" altLang="en-US" sz="200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41792161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存 档 工 具</a:t>
            </a:r>
            <a:endParaRPr lang="zh-CN" altLang="en-US" dirty="0"/>
          </a:p>
        </p:txBody>
      </p:sp>
      <p:sp>
        <p:nvSpPr>
          <p:cNvPr id="3" name="内容占位符 2"/>
          <p:cNvSpPr>
            <a:spLocks noGrp="1"/>
          </p:cNvSpPr>
          <p:nvPr>
            <p:ph idx="1"/>
          </p:nvPr>
        </p:nvSpPr>
        <p:spPr>
          <a:xfrm>
            <a:off x="753979" y="2454441"/>
            <a:ext cx="10732168" cy="3898233"/>
          </a:xfrm>
        </p:spPr>
        <p:txBody>
          <a:bodyPr/>
          <a:lstStyle/>
          <a:p>
            <a:pPr lvl="0"/>
            <a:r>
              <a:rPr lang="en-US" altLang="zh-CN" sz="2000" dirty="0">
                <a:latin typeface="华文中宋" panose="02010600040101010101" pitchFamily="2" charset="-122"/>
                <a:ea typeface="华文中宋" panose="02010600040101010101" pitchFamily="2" charset="-122"/>
              </a:rPr>
              <a:t>tar</a:t>
            </a:r>
            <a:r>
              <a:rPr lang="zh-CN" altLang="en-US" sz="2000" dirty="0">
                <a:latin typeface="华文中宋" panose="02010600040101010101" pitchFamily="2" charset="-122"/>
                <a:ea typeface="华文中宋" panose="02010600040101010101" pitchFamily="2" charset="-122"/>
              </a:rPr>
              <a:t>命令</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打包文件</a:t>
            </a:r>
          </a:p>
          <a:p>
            <a:r>
              <a:rPr lang="en-US" altLang="zh-CN" sz="2000" dirty="0">
                <a:latin typeface="华文中宋" panose="02010600040101010101" pitchFamily="2" charset="-122"/>
                <a:ea typeface="华文中宋" panose="02010600040101010101" pitchFamily="2" charset="-122"/>
              </a:rPr>
              <a:t>tar –</a:t>
            </a:r>
            <a:r>
              <a:rPr lang="en-US" altLang="zh-CN" sz="2000" b="1" dirty="0" err="1">
                <a:solidFill>
                  <a:srgbClr val="FF0000"/>
                </a:solidFill>
                <a:highlight>
                  <a:srgbClr val="FFFF00"/>
                </a:highlight>
                <a:latin typeface="华文中宋" panose="02010600040101010101" pitchFamily="2" charset="-122"/>
                <a:ea typeface="华文中宋" panose="02010600040101010101" pitchFamily="2" charset="-122"/>
              </a:rPr>
              <a:t>c</a:t>
            </a:r>
            <a:r>
              <a:rPr lang="en-US" altLang="zh-CN" sz="2000" b="1" dirty="0" err="1">
                <a:solidFill>
                  <a:srgbClr val="FF0000"/>
                </a:solidFill>
                <a:latin typeface="华文中宋" panose="02010600040101010101" pitchFamily="2" charset="-122"/>
                <a:ea typeface="华文中宋" panose="02010600040101010101" pitchFamily="2" charset="-122"/>
              </a:rPr>
              <a:t>zvf</a:t>
            </a:r>
            <a:r>
              <a:rPr lang="en-US" altLang="zh-CN" sz="2000" b="1" dirty="0">
                <a:solidFill>
                  <a:srgbClr val="FF0000"/>
                </a:solidFill>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shell.tar shell/ </a:t>
            </a:r>
            <a:r>
              <a:rPr lang="zh-CN" altLang="en-US" sz="2000" dirty="0">
                <a:latin typeface="华文中宋" panose="02010600040101010101" pitchFamily="2" charset="-122"/>
                <a:ea typeface="华文中宋" panose="02010600040101010101" pitchFamily="2" charset="-122"/>
              </a:rPr>
              <a:t>：将</a:t>
            </a:r>
            <a:r>
              <a:rPr lang="en-US" altLang="zh-CN" sz="2000" dirty="0">
                <a:latin typeface="华文中宋" panose="02010600040101010101" pitchFamily="2" charset="-122"/>
                <a:ea typeface="华文中宋" panose="02010600040101010101" pitchFamily="2" charset="-122"/>
              </a:rPr>
              <a:t>shell</a:t>
            </a:r>
            <a:r>
              <a:rPr lang="zh-CN" altLang="en-US" sz="2000" dirty="0">
                <a:latin typeface="华文中宋" panose="02010600040101010101" pitchFamily="2" charset="-122"/>
                <a:ea typeface="华文中宋" panose="02010600040101010101" pitchFamily="2" charset="-122"/>
              </a:rPr>
              <a:t>目录下的所有文件打包成</a:t>
            </a:r>
            <a:r>
              <a:rPr lang="en-US" altLang="zh-CN" sz="2000" dirty="0">
                <a:latin typeface="华文中宋" panose="02010600040101010101" pitchFamily="2" charset="-122"/>
                <a:ea typeface="华文中宋" panose="02010600040101010101" pitchFamily="2" charset="-122"/>
              </a:rPr>
              <a:t>shell.tar</a:t>
            </a:r>
            <a:r>
              <a:rPr lang="zh-CN" altLang="en-US" sz="2000" dirty="0">
                <a:latin typeface="华文中宋" panose="02010600040101010101" pitchFamily="2" charset="-122"/>
                <a:ea typeface="华文中宋" panose="02010600040101010101" pitchFamily="2" charset="-122"/>
              </a:rPr>
              <a:t>文件</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tar –</a:t>
            </a:r>
            <a:r>
              <a:rPr lang="en-US" altLang="zh-CN" sz="2000" b="1" dirty="0" err="1">
                <a:solidFill>
                  <a:srgbClr val="FF0000"/>
                </a:solidFill>
                <a:highlight>
                  <a:srgbClr val="FFFF00"/>
                </a:highlight>
                <a:latin typeface="华文中宋" panose="02010600040101010101" pitchFamily="2" charset="-122"/>
                <a:ea typeface="华文中宋" panose="02010600040101010101" pitchFamily="2" charset="-122"/>
              </a:rPr>
              <a:t>x</a:t>
            </a:r>
            <a:r>
              <a:rPr lang="en-US" altLang="zh-CN" sz="2000" b="1" dirty="0" err="1">
                <a:solidFill>
                  <a:srgbClr val="FF0000"/>
                </a:solidFill>
                <a:latin typeface="华文中宋" panose="02010600040101010101" pitchFamily="2" charset="-122"/>
                <a:ea typeface="华文中宋" panose="02010600040101010101" pitchFamily="2" charset="-122"/>
              </a:rPr>
              <a:t>zvf</a:t>
            </a:r>
            <a:r>
              <a:rPr lang="en-US" altLang="zh-CN" sz="2000" b="1" dirty="0">
                <a:solidFill>
                  <a:srgbClr val="FF0000"/>
                </a:solidFill>
                <a:latin typeface="华文中宋" panose="02010600040101010101" pitchFamily="2" charset="-122"/>
                <a:ea typeface="华文中宋" panose="02010600040101010101" pitchFamily="2" charset="-122"/>
              </a:rPr>
              <a:t> </a:t>
            </a:r>
            <a:r>
              <a:rPr lang="en-US" altLang="zh-CN" sz="2000" dirty="0">
                <a:latin typeface="华文中宋" panose="02010600040101010101" pitchFamily="2" charset="-122"/>
                <a:ea typeface="华文中宋" panose="02010600040101010101" pitchFamily="2" charset="-122"/>
              </a:rPr>
              <a:t>shell.tar</a:t>
            </a:r>
            <a:r>
              <a:rPr lang="zh-CN" altLang="en-US" sz="2000" dirty="0">
                <a:latin typeface="华文中宋" panose="02010600040101010101" pitchFamily="2" charset="-122"/>
                <a:ea typeface="华文中宋" panose="02010600040101010101" pitchFamily="2" charset="-122"/>
              </a:rPr>
              <a:t>：将</a:t>
            </a:r>
            <a:r>
              <a:rPr lang="en-US" altLang="zh-CN" sz="2000" dirty="0">
                <a:latin typeface="华文中宋" panose="02010600040101010101" pitchFamily="2" charset="-122"/>
                <a:ea typeface="华文中宋" panose="02010600040101010101" pitchFamily="2" charset="-122"/>
              </a:rPr>
              <a:t>shell.tar</a:t>
            </a:r>
            <a:r>
              <a:rPr lang="zh-CN" altLang="en-US" sz="2000" dirty="0">
                <a:latin typeface="华文中宋" panose="02010600040101010101" pitchFamily="2" charset="-122"/>
                <a:ea typeface="华文中宋" panose="02010600040101010101" pitchFamily="2" charset="-122"/>
              </a:rPr>
              <a:t>的所有文件解包到</a:t>
            </a:r>
            <a:r>
              <a:rPr lang="en-US" altLang="zh-CN" sz="2000" dirty="0">
                <a:latin typeface="华文中宋" panose="02010600040101010101" pitchFamily="2" charset="-122"/>
                <a:ea typeface="华文中宋" panose="02010600040101010101" pitchFamily="2" charset="-122"/>
              </a:rPr>
              <a:t>shell</a:t>
            </a:r>
            <a:r>
              <a:rPr lang="zh-CN" altLang="en-US" sz="2000" dirty="0">
                <a:latin typeface="华文中宋" panose="02010600040101010101" pitchFamily="2" charset="-122"/>
                <a:ea typeface="华文中宋" panose="02010600040101010101" pitchFamily="2" charset="-122"/>
              </a:rPr>
              <a:t>目录下。</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  -</a:t>
            </a:r>
            <a:r>
              <a:rPr lang="en-US" altLang="zh-CN" sz="2000" dirty="0">
                <a:highlight>
                  <a:srgbClr val="FFFF00"/>
                </a:highlight>
                <a:latin typeface="华文中宋" panose="02010600040101010101" pitchFamily="2" charset="-122"/>
                <a:ea typeface="华文中宋" panose="02010600040101010101" pitchFamily="2" charset="-122"/>
              </a:rPr>
              <a:t>c</a:t>
            </a:r>
            <a:r>
              <a:rPr lang="zh-CN" altLang="en-US" sz="2000" dirty="0">
                <a:latin typeface="华文中宋" panose="02010600040101010101" pitchFamily="2" charset="-122"/>
                <a:ea typeface="华文中宋" panose="02010600040101010101" pitchFamily="2" charset="-122"/>
              </a:rPr>
              <a:t>：打包；</a:t>
            </a:r>
            <a:r>
              <a:rPr lang="en-US" altLang="zh-CN" sz="2000" dirty="0">
                <a:solidFill>
                  <a:srgbClr val="FF0000"/>
                </a:solidFill>
                <a:latin typeface="华文中宋" panose="02010600040101010101" pitchFamily="2" charset="-122"/>
                <a:ea typeface="华文中宋" panose="02010600040101010101" pitchFamily="2" charset="-122"/>
              </a:rPr>
              <a:t>v</a:t>
            </a:r>
            <a:r>
              <a:rPr lang="zh-CN" altLang="en-US" sz="2000" dirty="0">
                <a:latin typeface="华文中宋" panose="02010600040101010101" pitchFamily="2" charset="-122"/>
                <a:ea typeface="华文中宋" panose="02010600040101010101" pitchFamily="2" charset="-122"/>
              </a:rPr>
              <a:t>显示过程；</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f</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命名压缩打包的文件名；</a:t>
            </a:r>
            <a:r>
              <a:rPr lang="en-US" altLang="zh-CN" sz="2000" dirty="0">
                <a:latin typeface="华文中宋" panose="02010600040101010101" pitchFamily="2" charset="-122"/>
                <a:ea typeface="华文中宋" panose="02010600040101010101" pitchFamily="2" charset="-122"/>
              </a:rPr>
              <a:t>-</a:t>
            </a:r>
            <a:r>
              <a:rPr lang="en-US" altLang="zh-CN" sz="2000" dirty="0">
                <a:highlight>
                  <a:srgbClr val="FFFF00"/>
                </a:highlight>
                <a:latin typeface="华文中宋" panose="02010600040101010101" pitchFamily="2" charset="-122"/>
                <a:ea typeface="华文中宋" panose="02010600040101010101" pitchFamily="2" charset="-122"/>
              </a:rPr>
              <a:t>x</a:t>
            </a:r>
            <a:r>
              <a:rPr lang="zh-CN" altLang="en-US" sz="2000" dirty="0">
                <a:latin typeface="华文中宋" panose="02010600040101010101" pitchFamily="2" charset="-122"/>
                <a:ea typeface="华文中宋" panose="02010600040101010101" pitchFamily="2" charset="-122"/>
              </a:rPr>
              <a:t>解包指定文档，并默认建立同名目录，将全部包文件解包后放于该目录下。</a:t>
            </a:r>
            <a:r>
              <a:rPr lang="en-US" altLang="zh-CN" sz="2000" dirty="0">
                <a:latin typeface="华文中宋" panose="02010600040101010101" pitchFamily="2" charset="-122"/>
                <a:ea typeface="华文中宋" panose="02010600040101010101" pitchFamily="2" charset="-122"/>
              </a:rPr>
              <a:t>-</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w</a:t>
            </a:r>
            <a:r>
              <a:rPr lang="zh-CN" altLang="en-US" sz="2000" dirty="0">
                <a:latin typeface="华文中宋" panose="02010600040101010101" pitchFamily="2" charset="-122"/>
                <a:ea typeface="华文中宋" panose="02010600040101010101" pitchFamily="2" charset="-122"/>
              </a:rPr>
              <a:t>打包解包过程中对每个文件是否参与本次过程进行交互干预（</a:t>
            </a:r>
            <a:r>
              <a:rPr lang="en-US" altLang="zh-CN" sz="2000" dirty="0">
                <a:latin typeface="华文中宋" panose="02010600040101010101" pitchFamily="2" charset="-122"/>
                <a:ea typeface="华文中宋" panose="02010600040101010101" pitchFamily="2" charset="-122"/>
              </a:rPr>
              <a:t>yes or no</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a:t>
            </a:r>
            <a:r>
              <a:rPr lang="en-US" altLang="zh-CN" sz="2000" dirty="0">
                <a:solidFill>
                  <a:srgbClr val="FF0000"/>
                </a:solidFill>
                <a:latin typeface="华文中宋" panose="02010600040101010101" pitchFamily="2" charset="-122"/>
                <a:ea typeface="华文中宋" panose="02010600040101010101" pitchFamily="2" charset="-122"/>
              </a:rPr>
              <a:t>z</a:t>
            </a:r>
            <a:r>
              <a:rPr lang="zh-CN" altLang="en-US" sz="2000" dirty="0">
                <a:latin typeface="华文中宋" panose="02010600040101010101" pitchFamily="2" charset="-122"/>
                <a:ea typeface="华文中宋" panose="02010600040101010101" pitchFamily="2" charset="-122"/>
              </a:rPr>
              <a:t>压缩解压缩打包文件</a:t>
            </a:r>
            <a:endParaRPr lang="en-US" altLang="zh-CN" sz="2000" dirty="0">
              <a:latin typeface="华文中宋" panose="02010600040101010101" pitchFamily="2" charset="-122"/>
              <a:ea typeface="华文中宋" panose="02010600040101010101" pitchFamily="2" charset="-122"/>
            </a:endParaRPr>
          </a:p>
          <a:p>
            <a:r>
              <a:rPr lang="en-US" altLang="zh-CN" sz="2000" dirty="0" err="1">
                <a:latin typeface="华文中宋" panose="02010600040101010101" pitchFamily="2" charset="-122"/>
                <a:ea typeface="华文中宋" panose="02010600040101010101" pitchFamily="2" charset="-122"/>
              </a:rPr>
              <a:t>dd</a:t>
            </a:r>
            <a:r>
              <a:rPr lang="zh-CN" altLang="en-US" sz="2000" dirty="0">
                <a:latin typeface="华文中宋" panose="02010600040101010101" pitchFamily="2" charset="-122"/>
                <a:ea typeface="华文中宋" panose="02010600040101010101" pitchFamily="2" charset="-122"/>
              </a:rPr>
              <a:t>命令</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转移文件，使用</a:t>
            </a:r>
            <a:r>
              <a:rPr lang="en-US" altLang="zh-CN" sz="2000" dirty="0">
                <a:highlight>
                  <a:srgbClr val="FFFF00"/>
                </a:highlight>
                <a:latin typeface="华文中宋" panose="02010600040101010101" pitchFamily="2" charset="-122"/>
                <a:ea typeface="华文中宋" panose="02010600040101010101" pitchFamily="2" charset="-122"/>
              </a:rPr>
              <a:t>if</a:t>
            </a:r>
            <a:r>
              <a:rPr lang="zh-CN" altLang="en-US" sz="2000" dirty="0">
                <a:latin typeface="华文中宋" panose="02010600040101010101" pitchFamily="2" charset="-122"/>
                <a:ea typeface="华文中宋" panose="02010600040101010101" pitchFamily="2" charset="-122"/>
              </a:rPr>
              <a:t>指定</a:t>
            </a:r>
            <a:r>
              <a:rPr lang="zh-CN" altLang="en-US" sz="2000" dirty="0">
                <a:highlight>
                  <a:srgbClr val="FFFF00"/>
                </a:highlight>
                <a:latin typeface="华文中宋" panose="02010600040101010101" pitchFamily="2" charset="-122"/>
                <a:ea typeface="华文中宋" panose="02010600040101010101" pitchFamily="2" charset="-122"/>
              </a:rPr>
              <a:t>输入</a:t>
            </a:r>
            <a:r>
              <a:rPr lang="zh-CN" altLang="en-US" sz="2000" dirty="0">
                <a:latin typeface="华文中宋" panose="02010600040101010101" pitchFamily="2" charset="-122"/>
                <a:ea typeface="华文中宋" panose="02010600040101010101" pitchFamily="2" charset="-122"/>
              </a:rPr>
              <a:t>文件，用</a:t>
            </a:r>
            <a:r>
              <a:rPr lang="en-US" altLang="zh-CN" sz="2000" dirty="0">
                <a:highlight>
                  <a:srgbClr val="FFFF00"/>
                </a:highlight>
                <a:latin typeface="华文中宋" panose="02010600040101010101" pitchFamily="2" charset="-122"/>
                <a:ea typeface="华文中宋" panose="02010600040101010101" pitchFamily="2" charset="-122"/>
              </a:rPr>
              <a:t>of</a:t>
            </a:r>
            <a:r>
              <a:rPr lang="zh-CN" altLang="en-US" sz="2000" dirty="0">
                <a:latin typeface="华文中宋" panose="02010600040101010101" pitchFamily="2" charset="-122"/>
                <a:ea typeface="华文中宋" panose="02010600040101010101" pitchFamily="2" charset="-122"/>
              </a:rPr>
              <a:t>指定</a:t>
            </a:r>
            <a:r>
              <a:rPr lang="zh-CN" altLang="en-US" sz="2000" dirty="0">
                <a:highlight>
                  <a:srgbClr val="FFFF00"/>
                </a:highlight>
                <a:latin typeface="华文中宋" panose="02010600040101010101" pitchFamily="2" charset="-122"/>
                <a:ea typeface="华文中宋" panose="02010600040101010101" pitchFamily="2" charset="-122"/>
              </a:rPr>
              <a:t>输出</a:t>
            </a:r>
            <a:r>
              <a:rPr lang="zh-CN" altLang="en-US" sz="2000" dirty="0">
                <a:latin typeface="华文中宋" panose="02010600040101010101" pitchFamily="2" charset="-122"/>
                <a:ea typeface="华文中宋" panose="02010600040101010101" pitchFamily="2" charset="-122"/>
              </a:rPr>
              <a:t>文件</a:t>
            </a:r>
          </a:p>
          <a:p>
            <a:r>
              <a:rPr lang="en-US" altLang="zh-CN" sz="2000" dirty="0" err="1">
                <a:highlight>
                  <a:srgbClr val="FFFF00"/>
                </a:highlight>
                <a:latin typeface="华文中宋" panose="02010600040101010101" pitchFamily="2" charset="-122"/>
                <a:ea typeface="华文中宋" panose="02010600040101010101" pitchFamily="2" charset="-122"/>
              </a:rPr>
              <a:t>dd</a:t>
            </a:r>
            <a:r>
              <a:rPr lang="en-US" altLang="zh-CN" sz="2000" dirty="0">
                <a:highlight>
                  <a:srgbClr val="FFFF00"/>
                </a:highlight>
                <a:latin typeface="华文中宋" panose="02010600040101010101" pitchFamily="2" charset="-122"/>
                <a:ea typeface="华文中宋" panose="02010600040101010101" pitchFamily="2" charset="-122"/>
              </a:rPr>
              <a:t> if=/dev/</a:t>
            </a:r>
            <a:r>
              <a:rPr lang="en-US" altLang="zh-CN" sz="2000" dirty="0" err="1">
                <a:highlight>
                  <a:srgbClr val="FFFF00"/>
                </a:highlight>
                <a:latin typeface="华文中宋" panose="02010600040101010101" pitchFamily="2" charset="-122"/>
                <a:ea typeface="华文中宋" panose="02010600040101010101" pitchFamily="2" charset="-122"/>
              </a:rPr>
              <a:t>cdrom</a:t>
            </a:r>
            <a:r>
              <a:rPr lang="en-US" altLang="zh-CN" sz="2000" dirty="0">
                <a:highlight>
                  <a:srgbClr val="FFFF00"/>
                </a:highlight>
                <a:latin typeface="华文中宋" panose="02010600040101010101" pitchFamily="2" charset="-122"/>
                <a:ea typeface="华文中宋" panose="02010600040101010101" pitchFamily="2" charset="-122"/>
              </a:rPr>
              <a:t> of=</a:t>
            </a:r>
            <a:r>
              <a:rPr lang="en-US" altLang="zh-CN" sz="2000" dirty="0" err="1">
                <a:highlight>
                  <a:srgbClr val="FFFF00"/>
                </a:highlight>
                <a:latin typeface="华文中宋" panose="02010600040101010101" pitchFamily="2" charset="-122"/>
                <a:ea typeface="华文中宋" panose="02010600040101010101" pitchFamily="2" charset="-122"/>
              </a:rPr>
              <a:t>cd.iso</a:t>
            </a:r>
            <a:r>
              <a:rPr lang="en-US" altLang="zh-CN" sz="2000" dirty="0">
                <a:highlight>
                  <a:srgbClr val="FFFF00"/>
                </a:highlight>
                <a:latin typeface="华文中宋" panose="02010600040101010101" pitchFamily="2" charset="-122"/>
                <a:ea typeface="华文中宋" panose="02010600040101010101" pitchFamily="2" charset="-122"/>
              </a:rPr>
              <a:t>  </a:t>
            </a:r>
            <a:r>
              <a:rPr lang="zh-CN" altLang="en-US" sz="2000" dirty="0">
                <a:highlight>
                  <a:srgbClr val="FFFF00"/>
                </a:highlight>
                <a:latin typeface="华文中宋" panose="02010600040101010101" pitchFamily="2" charset="-122"/>
                <a:ea typeface="华文中宋" panose="02010600040101010101" pitchFamily="2" charset="-122"/>
              </a:rPr>
              <a:t>将</a:t>
            </a:r>
            <a:r>
              <a:rPr lang="en-US" altLang="zh-CN" sz="2000" dirty="0" err="1">
                <a:highlight>
                  <a:srgbClr val="FFFF00"/>
                </a:highlight>
                <a:latin typeface="华文中宋" panose="02010600040101010101" pitchFamily="2" charset="-122"/>
                <a:ea typeface="华文中宋" panose="02010600040101010101" pitchFamily="2" charset="-122"/>
              </a:rPr>
              <a:t>cdrom</a:t>
            </a:r>
            <a:r>
              <a:rPr lang="zh-CN" altLang="en-US" sz="2000" dirty="0">
                <a:highlight>
                  <a:srgbClr val="FFFF00"/>
                </a:highlight>
                <a:latin typeface="华文中宋" panose="02010600040101010101" pitchFamily="2" charset="-122"/>
                <a:ea typeface="华文中宋" panose="02010600040101010101" pitchFamily="2" charset="-122"/>
              </a:rPr>
              <a:t>下的内容输出到</a:t>
            </a:r>
            <a:r>
              <a:rPr lang="en-US" altLang="zh-CN" sz="2000" dirty="0" err="1">
                <a:highlight>
                  <a:srgbClr val="FFFF00"/>
                </a:highlight>
                <a:latin typeface="华文中宋" panose="02010600040101010101" pitchFamily="2" charset="-122"/>
                <a:ea typeface="华文中宋" panose="02010600040101010101" pitchFamily="2" charset="-122"/>
              </a:rPr>
              <a:t>cd.iso</a:t>
            </a:r>
            <a:endParaRPr lang="zh-CN" altLang="en-US" sz="2000" dirty="0">
              <a:highlight>
                <a:srgbClr val="FFFF00"/>
              </a:highligh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232150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800" dirty="0">
                <a:latin typeface="Times New Roman"/>
                <a:ea typeface="黑体"/>
              </a:rPr>
              <a:t>创建并激活交换分区</a:t>
            </a:r>
            <a:endParaRPr lang="zh-CN" altLang="en-US" dirty="0"/>
          </a:p>
        </p:txBody>
      </p:sp>
      <p:sp>
        <p:nvSpPr>
          <p:cNvPr id="3" name="内容占位符 2"/>
          <p:cNvSpPr>
            <a:spLocks noGrp="1"/>
          </p:cNvSpPr>
          <p:nvPr>
            <p:ph idx="1"/>
          </p:nvPr>
        </p:nvSpPr>
        <p:spPr>
          <a:xfrm>
            <a:off x="882316" y="2413084"/>
            <a:ext cx="10347158" cy="3779169"/>
          </a:xfrm>
        </p:spPr>
        <p:txBody>
          <a:bodyPr/>
          <a:lstStyle/>
          <a:p>
            <a:pPr lvl="0"/>
            <a:r>
              <a:rPr lang="zh-CN" altLang="en-US" sz="2000" dirty="0">
                <a:latin typeface="华文中宋" panose="02010600040101010101" pitchFamily="2" charset="-122"/>
                <a:ea typeface="华文中宋" panose="02010600040101010101" pitchFamily="2" charset="-122"/>
              </a:rPr>
              <a:t>交换分区在物理内存（</a:t>
            </a:r>
            <a:r>
              <a:rPr lang="en-US" altLang="zh-CN" sz="2000" dirty="0">
                <a:latin typeface="华文中宋" panose="02010600040101010101" pitchFamily="2" charset="-122"/>
                <a:ea typeface="华文中宋" panose="02010600040101010101" pitchFamily="2" charset="-122"/>
              </a:rPr>
              <a:t>RAM</a:t>
            </a:r>
            <a:r>
              <a:rPr lang="zh-CN" altLang="en-US" sz="2000" dirty="0">
                <a:latin typeface="华文中宋" panose="02010600040101010101" pitchFamily="2" charset="-122"/>
                <a:ea typeface="华文中宋" panose="02010600040101010101" pitchFamily="2" charset="-122"/>
              </a:rPr>
              <a:t>）被填满时用来保持内存中的内容。当 </a:t>
            </a:r>
            <a:r>
              <a:rPr lang="en-US" altLang="zh-CN" sz="2000" dirty="0">
                <a:latin typeface="华文中宋" panose="02010600040101010101" pitchFamily="2" charset="-122"/>
                <a:ea typeface="华文中宋" panose="02010600040101010101" pitchFamily="2" charset="-122"/>
              </a:rPr>
              <a:t>RAM </a:t>
            </a:r>
            <a:r>
              <a:rPr lang="zh-CN" altLang="en-US" sz="2000" dirty="0">
                <a:latin typeface="华文中宋" panose="02010600040101010101" pitchFamily="2" charset="-122"/>
                <a:ea typeface="华文中宋" panose="02010600040101010101" pitchFamily="2" charset="-122"/>
              </a:rPr>
              <a:t>被耗尽，</a:t>
            </a:r>
            <a:r>
              <a:rPr lang="en-US" altLang="zh-CN" sz="2000" dirty="0">
                <a:latin typeface="华文中宋" panose="02010600040101010101" pitchFamily="2" charset="-122"/>
                <a:ea typeface="华文中宋" panose="02010600040101010101" pitchFamily="2" charset="-122"/>
              </a:rPr>
              <a:t>Linux </a:t>
            </a:r>
            <a:r>
              <a:rPr lang="zh-CN" altLang="en-US" sz="2000" dirty="0">
                <a:latin typeface="华文中宋" panose="02010600040101010101" pitchFamily="2" charset="-122"/>
                <a:ea typeface="华文中宋" panose="02010600040101010101" pitchFamily="2" charset="-122"/>
              </a:rPr>
              <a:t>会将内存中不活动的页移动到交换空间中，从而空出内存给系统使用。虽然如此，但交换空间不应被认为是物理内存的替代品。 大多数情况下，建议交换内存的大小为物理内存的 </a:t>
            </a:r>
            <a:r>
              <a:rPr lang="en-US" altLang="zh-CN" sz="2000" dirty="0">
                <a:latin typeface="华文中宋" panose="02010600040101010101" pitchFamily="2" charset="-122"/>
                <a:ea typeface="华文中宋" panose="02010600040101010101" pitchFamily="2" charset="-122"/>
              </a:rPr>
              <a:t>1 </a:t>
            </a:r>
            <a:r>
              <a:rPr lang="zh-CN" altLang="en-US" sz="2000" dirty="0">
                <a:latin typeface="华文中宋" panose="02010600040101010101" pitchFamily="2" charset="-122"/>
                <a:ea typeface="华文中宋" panose="02010600040101010101" pitchFamily="2" charset="-122"/>
              </a:rPr>
              <a:t>到 </a:t>
            </a:r>
            <a:r>
              <a:rPr lang="en-US" altLang="zh-CN" sz="2000" dirty="0">
                <a:latin typeface="华文中宋" panose="02010600040101010101" pitchFamily="2" charset="-122"/>
                <a:ea typeface="华文中宋" panose="02010600040101010101" pitchFamily="2" charset="-122"/>
              </a:rPr>
              <a:t>2 </a:t>
            </a:r>
            <a:r>
              <a:rPr lang="zh-CN" altLang="en-US" sz="2000" dirty="0">
                <a:latin typeface="华文中宋" panose="02010600040101010101" pitchFamily="2" charset="-122"/>
                <a:ea typeface="华文中宋" panose="02010600040101010101" pitchFamily="2" charset="-122"/>
              </a:rPr>
              <a:t>倍。也就是说如果你有 </a:t>
            </a:r>
            <a:r>
              <a:rPr lang="en-US" altLang="zh-CN" sz="2000" dirty="0">
                <a:latin typeface="华文中宋" panose="02010600040101010101" pitchFamily="2" charset="-122"/>
                <a:ea typeface="华文中宋" panose="02010600040101010101" pitchFamily="2" charset="-122"/>
              </a:rPr>
              <a:t>8GB </a:t>
            </a:r>
            <a:r>
              <a:rPr lang="zh-CN" altLang="en-US" sz="2000" dirty="0">
                <a:latin typeface="华文中宋" panose="02010600040101010101" pitchFamily="2" charset="-122"/>
                <a:ea typeface="华文中宋" panose="02010600040101010101" pitchFamily="2" charset="-122"/>
              </a:rPr>
              <a:t>内存</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那么交换空间大小应该介于</a:t>
            </a:r>
            <a:r>
              <a:rPr lang="en-US" altLang="zh-CN" sz="2000" dirty="0">
                <a:latin typeface="华文中宋" panose="02010600040101010101" pitchFamily="2" charset="-122"/>
                <a:ea typeface="华文中宋" panose="02010600040101010101" pitchFamily="2" charset="-122"/>
              </a:rPr>
              <a:t>8-16 GB</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创建交换分区  </a:t>
            </a:r>
            <a:r>
              <a:rPr lang="en-US" altLang="zh-CN" sz="2000" dirty="0" err="1">
                <a:latin typeface="华文中宋" panose="02010600040101010101" pitchFamily="2" charset="-122"/>
                <a:ea typeface="华文中宋" panose="02010600040101010101" pitchFamily="2" charset="-122"/>
              </a:rPr>
              <a:t>fdisk</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用</a:t>
            </a:r>
            <a:r>
              <a:rPr lang="en-US" altLang="zh-CN" sz="2000" dirty="0">
                <a:highlight>
                  <a:srgbClr val="FFFF00"/>
                </a:highlight>
                <a:latin typeface="华文中宋" panose="02010600040101010101" pitchFamily="2" charset="-122"/>
                <a:ea typeface="华文中宋" panose="02010600040101010101" pitchFamily="2" charset="-122"/>
              </a:rPr>
              <a:t>n</a:t>
            </a:r>
            <a:r>
              <a:rPr lang="zh-CN" altLang="en-US" sz="2000" dirty="0">
                <a:highlight>
                  <a:srgbClr val="FFFF00"/>
                </a:highlight>
                <a:latin typeface="华文中宋" panose="02010600040101010101" pitchFamily="2" charset="-122"/>
                <a:ea typeface="华文中宋" panose="02010600040101010101" pitchFamily="2" charset="-122"/>
              </a:rPr>
              <a:t>命令建立一个分区</a:t>
            </a:r>
            <a:r>
              <a:rPr lang="zh-CN" altLang="en-US" sz="2000" dirty="0">
                <a:latin typeface="华文中宋" panose="02010600040101010101" pitchFamily="2" charset="-122"/>
                <a:ea typeface="华文中宋" panose="02010600040101010101" pitchFamily="2" charset="-122"/>
              </a:rPr>
              <a:t>准备用作交换分区</a:t>
            </a:r>
            <a:r>
              <a:rPr lang="en-US" altLang="zh-CN" sz="2000"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a:t>
            </a:r>
            <a:r>
              <a:rPr lang="en-US" altLang="zh-CN" sz="2000" dirty="0" err="1">
                <a:highlight>
                  <a:srgbClr val="FFFF00"/>
                </a:highlight>
                <a:latin typeface="华文中宋" panose="02010600040101010101" pitchFamily="2" charset="-122"/>
                <a:ea typeface="华文中宋" panose="02010600040101010101" pitchFamily="2" charset="-122"/>
              </a:rPr>
              <a:t>flocate</a:t>
            </a:r>
            <a:r>
              <a:rPr lang="en-US" altLang="zh-CN" sz="2000" dirty="0">
                <a:highlight>
                  <a:srgbClr val="FFFF00"/>
                </a:highlight>
                <a:latin typeface="华文中宋" panose="02010600040101010101" pitchFamily="2" charset="-122"/>
                <a:ea typeface="华文中宋" panose="02010600040101010101" pitchFamily="2" charset="-122"/>
              </a:rPr>
              <a:t>——</a:t>
            </a:r>
            <a:r>
              <a:rPr lang="zh-CN" altLang="en-US" sz="2000" dirty="0">
                <a:highlight>
                  <a:srgbClr val="FFFF00"/>
                </a:highlight>
                <a:latin typeface="华文中宋" panose="02010600040101010101" pitchFamily="2" charset="-122"/>
                <a:ea typeface="华文中宋" panose="02010600040101010101" pitchFamily="2" charset="-122"/>
              </a:rPr>
              <a:t>在根目录下建立一个</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指定容量文件</a:t>
            </a:r>
            <a:r>
              <a:rPr lang="zh-CN" altLang="en-US" sz="2000" dirty="0">
                <a:highlight>
                  <a:srgbClr val="FFFF00"/>
                </a:highlight>
                <a:latin typeface="华文中宋" panose="02010600040101010101" pitchFamily="2" charset="-122"/>
                <a:ea typeface="华文中宋" panose="02010600040101010101" pitchFamily="2" charset="-122"/>
              </a:rPr>
              <a:t>用作交换分区</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初始化交换分区   </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mk</a:t>
            </a:r>
            <a:r>
              <a:rPr lang="en-US" altLang="zh-CN" sz="2000" dirty="0" err="1">
                <a:highlight>
                  <a:srgbClr val="FFFF00"/>
                </a:highlight>
                <a:latin typeface="华文中宋" panose="02010600040101010101" pitchFamily="2" charset="-122"/>
                <a:ea typeface="华文中宋" panose="02010600040101010101" pitchFamily="2" charset="-122"/>
              </a:rPr>
              <a:t>swap</a:t>
            </a:r>
            <a:endParaRPr lang="en-US" altLang="zh-CN" sz="2000" dirty="0">
              <a:highlight>
                <a:srgbClr val="FFFF00"/>
              </a:highlight>
              <a:latin typeface="华文中宋" panose="02010600040101010101" pitchFamily="2" charset="-122"/>
              <a:ea typeface="华文中宋" panose="02010600040101010101" pitchFamily="2" charset="-122"/>
            </a:endParaRPr>
          </a:p>
          <a:p>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激活交换分区   </a:t>
            </a:r>
            <a:r>
              <a:rPr lang="en-US" altLang="zh-CN" sz="2000" dirty="0" err="1">
                <a:highlight>
                  <a:srgbClr val="FFFF00"/>
                </a:highlight>
                <a:latin typeface="华文中宋" panose="02010600040101010101" pitchFamily="2" charset="-122"/>
                <a:ea typeface="华文中宋" panose="02010600040101010101" pitchFamily="2" charset="-122"/>
              </a:rPr>
              <a:t>swap</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on</a:t>
            </a:r>
            <a:r>
              <a:rPr lang="en-US" altLang="zh-CN" sz="2000" dirty="0">
                <a:latin typeface="华文中宋" panose="02010600040101010101" pitchFamily="2" charset="-122"/>
                <a:ea typeface="华文中宋" panose="02010600040101010101" pitchFamily="2" charset="-122"/>
              </a:rPr>
              <a:t>     </a:t>
            </a:r>
          </a:p>
          <a:p>
            <a:r>
              <a:rPr lang="en-US" altLang="zh-CN" sz="2000" dirty="0">
                <a:latin typeface="华文中宋" panose="02010600040101010101" pitchFamily="2" charset="-122"/>
                <a:ea typeface="华文中宋" panose="02010600040101010101" pitchFamily="2" charset="-122"/>
              </a:rPr>
              <a:t>4.</a:t>
            </a:r>
            <a:r>
              <a:rPr lang="zh-CN" altLang="en-US" sz="2000" dirty="0">
                <a:latin typeface="华文中宋" panose="02010600040101010101" pitchFamily="2" charset="-122"/>
                <a:ea typeface="华文中宋" panose="02010600040101010101" pitchFamily="2" charset="-122"/>
              </a:rPr>
              <a:t>关闭交换分区  </a:t>
            </a:r>
            <a:r>
              <a:rPr lang="en-US" altLang="zh-CN" sz="2000" dirty="0">
                <a:highlight>
                  <a:srgbClr val="FFFF00"/>
                </a:highlight>
                <a:latin typeface="华文中宋" panose="02010600040101010101" pitchFamily="2" charset="-122"/>
                <a:ea typeface="华文中宋" panose="02010600040101010101" pitchFamily="2" charset="-122"/>
              </a:rPr>
              <a:t> </a:t>
            </a:r>
            <a:r>
              <a:rPr lang="en-US" altLang="zh-CN" sz="2000" dirty="0" err="1">
                <a:highlight>
                  <a:srgbClr val="FFFF00"/>
                </a:highlight>
                <a:latin typeface="华文中宋" panose="02010600040101010101" pitchFamily="2" charset="-122"/>
                <a:ea typeface="华文中宋" panose="02010600040101010101" pitchFamily="2" charset="-122"/>
              </a:rPr>
              <a:t>swap</a:t>
            </a:r>
            <a:r>
              <a:rPr lang="en-US" altLang="zh-CN" sz="2000" dirty="0" err="1">
                <a:solidFill>
                  <a:srgbClr val="FF0000"/>
                </a:solidFill>
                <a:highlight>
                  <a:srgbClr val="FFFF00"/>
                </a:highlight>
                <a:latin typeface="华文中宋" panose="02010600040101010101" pitchFamily="2" charset="-122"/>
                <a:ea typeface="华文中宋" panose="02010600040101010101" pitchFamily="2" charset="-122"/>
              </a:rPr>
              <a:t>off</a:t>
            </a:r>
            <a:r>
              <a:rPr lang="en-US" altLang="zh-CN" sz="2000" dirty="0">
                <a:solidFill>
                  <a:srgbClr val="FF0000"/>
                </a:solidFill>
                <a:highlight>
                  <a:srgbClr val="FFFF00"/>
                </a:highlight>
                <a:latin typeface="华文中宋" panose="02010600040101010101" pitchFamily="2" charset="-122"/>
                <a:ea typeface="华文中宋" panose="02010600040101010101" pitchFamily="2" charset="-122"/>
              </a:rPr>
              <a:t> </a:t>
            </a:r>
            <a:r>
              <a:rPr lang="en-US" altLang="zh-CN" sz="2000" dirty="0">
                <a:highlight>
                  <a:srgbClr val="FFFF00"/>
                </a:highlight>
                <a:latin typeface="华文中宋" panose="02010600040101010101" pitchFamily="2" charset="-122"/>
                <a:ea typeface="华文中宋" panose="02010600040101010101" pitchFamily="2" charset="-122"/>
              </a:rPr>
              <a:t>  </a:t>
            </a:r>
            <a:endParaRPr lang="zh-CN" altLang="en-US" sz="2000" dirty="0">
              <a:highlight>
                <a:srgbClr val="FFFF00"/>
              </a:highlight>
              <a:latin typeface="华文中宋" panose="02010600040101010101" pitchFamily="2" charset="-122"/>
              <a:ea typeface="华文中宋" panose="02010600040101010101" pitchFamily="2" charset="-122"/>
            </a:endParaRPr>
          </a:p>
          <a:p>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3510681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7385</TotalTime>
  <Words>17038</Words>
  <Application>Microsoft Office PowerPoint</Application>
  <PresentationFormat>宽屏</PresentationFormat>
  <Paragraphs>841</Paragraphs>
  <Slides>142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142</vt:i4>
      </vt:variant>
    </vt:vector>
  </HeadingPairs>
  <TitlesOfParts>
    <vt:vector size="154" baseType="lpstr">
      <vt:lpstr>-apple-system</vt:lpstr>
      <vt:lpstr>PingFang SC</vt:lpstr>
      <vt:lpstr>等线</vt:lpstr>
      <vt:lpstr>华文中宋</vt:lpstr>
      <vt:lpstr>宋体</vt:lpstr>
      <vt:lpstr>Arial</vt:lpstr>
      <vt:lpstr>Arial</vt:lpstr>
      <vt:lpstr>Consolas</vt:lpstr>
      <vt:lpstr>Garamond</vt:lpstr>
      <vt:lpstr>Symbol</vt:lpstr>
      <vt:lpstr>Times New Roman</vt:lpstr>
      <vt:lpstr>环保</vt:lpstr>
      <vt:lpstr>Linux操作系统</vt:lpstr>
      <vt:lpstr>第二篇   系统管理</vt:lpstr>
      <vt:lpstr>5. shell基本命令</vt:lpstr>
      <vt:lpstr>5.1 常用shell命令</vt:lpstr>
      <vt:lpstr>常用shell命令</vt:lpstr>
      <vt:lpstr>6.   文件目录管理</vt:lpstr>
      <vt:lpstr>6.1  FHS</vt:lpstr>
      <vt:lpstr>四种目录</vt:lpstr>
      <vt:lpstr>四种目录</vt:lpstr>
      <vt:lpstr>四种目录</vt:lpstr>
      <vt:lpstr>FHS的四种目录</vt:lpstr>
      <vt:lpstr>6.2  Linux文件系统目录</vt:lpstr>
      <vt:lpstr>Linux文件系统目录结构</vt:lpstr>
      <vt:lpstr>6.3  Linux文件系统目录组织结构</vt:lpstr>
      <vt:lpstr>必须置于根目录的目录</vt:lpstr>
      <vt:lpstr>Linux根目录下各目录缩写全称</vt:lpstr>
      <vt:lpstr>Linux根目录下各目录缩写全称</vt:lpstr>
      <vt:lpstr>6.4  文件路径</vt:lpstr>
      <vt:lpstr>6.5  目录的建立、移动、复制和删除</vt:lpstr>
      <vt:lpstr>6.6  文件和目录的权限</vt:lpstr>
      <vt:lpstr>文件权限的八进制表示</vt:lpstr>
      <vt:lpstr>文件权限的八进制表示</vt:lpstr>
      <vt:lpstr>6.7  文 件 类 型</vt:lpstr>
      <vt:lpstr>目录型文件</vt:lpstr>
      <vt:lpstr>连接型文件</vt:lpstr>
      <vt:lpstr>硬连接</vt:lpstr>
      <vt:lpstr>软连接（符号链接）</vt:lpstr>
      <vt:lpstr>- 普通文件</vt:lpstr>
      <vt:lpstr>特殊文件s —— 套接字文件</vt:lpstr>
      <vt:lpstr>特殊文件b——块设备文件,二进制文件</vt:lpstr>
      <vt:lpstr>特殊文件c ——字符设备文件</vt:lpstr>
      <vt:lpstr>特殊文件p —— 命名管道文件</vt:lpstr>
      <vt:lpstr>管道文件创建（作业的创建？）</vt:lpstr>
      <vt:lpstr>管道定义</vt:lpstr>
      <vt:lpstr>管道的特点</vt:lpstr>
      <vt:lpstr>管道命令</vt:lpstr>
      <vt:lpstr>管道应用</vt:lpstr>
      <vt:lpstr>管道应用</vt:lpstr>
      <vt:lpstr>输入输出重定向和管道</vt:lpstr>
      <vt:lpstr>重定向举例</vt:lpstr>
      <vt:lpstr>7. 软件包管理</vt:lpstr>
      <vt:lpstr>7.1  Chrome for Linux的安装和卸载</vt:lpstr>
      <vt:lpstr>安装Chrome for Linux</vt:lpstr>
      <vt:lpstr>运行Chrome for Linux</vt:lpstr>
      <vt:lpstr>卸载Chrome for Linux软件包</vt:lpstr>
      <vt:lpstr>7.2 Linux的.deb软件包的管理：dpkg</vt:lpstr>
      <vt:lpstr>7.3  openSSH下的安装包管理 rpm</vt:lpstr>
      <vt:lpstr>7.4  高级软件包管理工具APT</vt:lpstr>
      <vt:lpstr>APT简介</vt:lpstr>
      <vt:lpstr> 安装和卸载软件包命令 apt-get</vt:lpstr>
      <vt:lpstr>查询软件包信息apt-cache</vt:lpstr>
      <vt:lpstr>配置apt-get</vt:lpstr>
      <vt:lpstr>配置apt-get</vt:lpstr>
      <vt:lpstr>配置apt-get</vt:lpstr>
      <vt:lpstr>图形化的APT</vt:lpstr>
      <vt:lpstr>图形化的APT</vt:lpstr>
      <vt:lpstr>7.5  从源代码编译软件</vt:lpstr>
      <vt:lpstr>Mplayer的源代码编译及安装</vt:lpstr>
      <vt:lpstr>PowerPoint 演示文稿</vt:lpstr>
      <vt:lpstr>8. 磁 盘 管 理</vt:lpstr>
      <vt:lpstr>硬盘的结构</vt:lpstr>
      <vt:lpstr>物理CHS和LBA逻辑块地址</vt:lpstr>
      <vt:lpstr>磁盘寻址方式：CHS</vt:lpstr>
      <vt:lpstr>磁盘寻址方式：LBA</vt:lpstr>
      <vt:lpstr>LBA与C/H/S 之间的转换</vt:lpstr>
      <vt:lpstr>磁盘分区方式MBR和GPT</vt:lpstr>
      <vt:lpstr>磁盘分区方式MBR和GPT</vt:lpstr>
      <vt:lpstr>8.1  磁盘的分类</vt:lpstr>
      <vt:lpstr>8.2  Linux文件系统</vt:lpstr>
      <vt:lpstr>ext2fs文件系统</vt:lpstr>
      <vt:lpstr>ext2fs文件系统</vt:lpstr>
      <vt:lpstr>ext3fs和ext4fs文件系统</vt:lpstr>
      <vt:lpstr>ReiserFS文件系统</vt:lpstr>
      <vt:lpstr>ReiserFS特点</vt:lpstr>
      <vt:lpstr>有关swap</vt:lpstr>
      <vt:lpstr>8.3  挂载文件系统</vt:lpstr>
      <vt:lpstr>挂载方法</vt:lpstr>
      <vt:lpstr>Linux下设备的表示方法</vt:lpstr>
      <vt:lpstr>使用光盘</vt:lpstr>
      <vt:lpstr>使用USB设备</vt:lpstr>
      <vt:lpstr>启动的时候挂载文件系统</vt:lpstr>
      <vt:lpstr>PowerPoint 演示文稿</vt:lpstr>
      <vt:lpstr>Linux文件系统中的连接和挂载</vt:lpstr>
      <vt:lpstr>Linux文件系统下的文件访问</vt:lpstr>
      <vt:lpstr>8.5  查看磁盘使用情况：df</vt:lpstr>
      <vt:lpstr>利用du命令查询当前目录下的所有目录/文件所占的容量</vt:lpstr>
      <vt:lpstr>dumpe2fs查看分区的具体使用情况</vt:lpstr>
      <vt:lpstr>磁盘分区命令fdisk</vt:lpstr>
      <vt:lpstr>显示和删除分区</vt:lpstr>
      <vt:lpstr>建立分区命令n（new的意思）</vt:lpstr>
      <vt:lpstr>建立文件系统——即磁盘格式化</vt:lpstr>
      <vt:lpstr>检查和修复文件系统：fsck</vt:lpstr>
      <vt:lpstr>测试分区</vt:lpstr>
      <vt:lpstr>压 缩 工 具</vt:lpstr>
      <vt:lpstr>压 缩 工 具</vt:lpstr>
      <vt:lpstr>压 缩 工 具</vt:lpstr>
      <vt:lpstr>支持RAR-命令行式</vt:lpstr>
      <vt:lpstr>存 档 工 具</vt:lpstr>
      <vt:lpstr>创建并激活交换分区</vt:lpstr>
      <vt:lpstr>fallocate命令创建交换分区</vt:lpstr>
      <vt:lpstr>重新启动系统</vt:lpstr>
      <vt:lpstr>高级硬盘管理——RAID和LVM</vt:lpstr>
      <vt:lpstr>LVM</vt:lpstr>
      <vt:lpstr>PowerPoint 演示文稿</vt:lpstr>
      <vt:lpstr>备份</vt:lpstr>
      <vt:lpstr>9.  用户与用户组管理</vt:lpstr>
      <vt:lpstr>9.1  用户与用户组</vt:lpstr>
      <vt:lpstr>组概述</vt:lpstr>
      <vt:lpstr>9.2  添 加 用 户</vt:lpstr>
      <vt:lpstr>添加用户组</vt:lpstr>
      <vt:lpstr>图形化用户管理工具</vt:lpstr>
      <vt:lpstr>记录用户操作</vt:lpstr>
      <vt:lpstr>9.3  直接编辑passwd和shadow文件</vt:lpstr>
      <vt:lpstr>删除用户</vt:lpstr>
      <vt:lpstr>管理用户账号</vt:lpstr>
      <vt:lpstr>查看用户信息</vt:lpstr>
      <vt:lpstr>用户间切换</vt:lpstr>
      <vt:lpstr>受限的特权</vt:lpstr>
      <vt:lpstr>/etc/sudoers文件</vt:lpstr>
      <vt:lpstr>/etc/passwd、shadow、group文件</vt:lpstr>
      <vt:lpstr>用户号和用户组号</vt:lpstr>
      <vt:lpstr>10.  进 程 管 理</vt:lpstr>
      <vt:lpstr>进 程 管 理</vt:lpstr>
      <vt:lpstr>Linux用户进程种类</vt:lpstr>
      <vt:lpstr>Linux 进程的5种状态</vt:lpstr>
      <vt:lpstr>Linux 进程状态转移图</vt:lpstr>
      <vt:lpstr>进程ID与父子进程</vt:lpstr>
      <vt:lpstr>10.1  Linux的进程属性</vt:lpstr>
      <vt:lpstr>进程创建fork（）</vt:lpstr>
      <vt:lpstr>10.2  监视进程</vt:lpstr>
      <vt:lpstr>查看当前进程命令ps</vt:lpstr>
      <vt:lpstr>10.2  监视进程</vt:lpstr>
      <vt:lpstr>即时显示进程动态命令top</vt:lpstr>
      <vt:lpstr>使用lsof命令监控系统进程</vt:lpstr>
      <vt:lpstr>使用lsof命令监控系统进程</vt:lpstr>
      <vt:lpstr>10.3  向进程发送信号</vt:lpstr>
      <vt:lpstr>调整进程谦让渡</vt:lpstr>
      <vt:lpstr>其他进程管理命令</vt:lpstr>
      <vt:lpstr>ipcs、w命令</vt:lpstr>
      <vt:lpstr>fg , bg命令</vt:lpstr>
      <vt:lpstr>10.4   /PROC文件系统</vt:lpstr>
      <vt:lpstr>/PROC文件系统内容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网络规划与设计</dc:title>
  <dc:creator>JXZ</dc:creator>
  <cp:lastModifiedBy>pillar</cp:lastModifiedBy>
  <cp:revision>414</cp:revision>
  <dcterms:created xsi:type="dcterms:W3CDTF">2017-02-20T13:25:00Z</dcterms:created>
  <dcterms:modified xsi:type="dcterms:W3CDTF">2022-04-06T03:57:19Z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2052-10.1.0.6235</vt:lpwstr>
  </property>
</Properties>
</file>